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5"/>
  </p:notesMasterIdLst>
  <p:sldIdLst>
    <p:sldId id="256" r:id="rId2"/>
    <p:sldId id="257" r:id="rId3"/>
    <p:sldId id="258" r:id="rId4"/>
    <p:sldId id="259" r:id="rId5"/>
    <p:sldId id="260" r:id="rId6"/>
    <p:sldId id="261" r:id="rId7"/>
    <p:sldId id="262" r:id="rId8"/>
    <p:sldId id="264" r:id="rId9"/>
    <p:sldId id="265" r:id="rId10"/>
    <p:sldId id="267" r:id="rId11"/>
    <p:sldId id="270" r:id="rId12"/>
    <p:sldId id="269" r:id="rId13"/>
    <p:sldId id="271" r:id="rId14"/>
    <p:sldId id="282" r:id="rId15"/>
    <p:sldId id="283" r:id="rId16"/>
    <p:sldId id="287" r:id="rId17"/>
    <p:sldId id="292" r:id="rId18"/>
    <p:sldId id="293" r:id="rId19"/>
    <p:sldId id="294" r:id="rId20"/>
    <p:sldId id="295" r:id="rId21"/>
    <p:sldId id="296" r:id="rId22"/>
    <p:sldId id="297" r:id="rId23"/>
    <p:sldId id="298" r:id="rId24"/>
    <p:sldId id="302" r:id="rId25"/>
    <p:sldId id="303" r:id="rId26"/>
    <p:sldId id="304" r:id="rId27"/>
    <p:sldId id="305" r:id="rId28"/>
    <p:sldId id="307" r:id="rId29"/>
    <p:sldId id="310" r:id="rId30"/>
    <p:sldId id="313" r:id="rId31"/>
    <p:sldId id="321" r:id="rId32"/>
    <p:sldId id="322" r:id="rId33"/>
    <p:sldId id="323" r:id="rId34"/>
    <p:sldId id="324" r:id="rId35"/>
    <p:sldId id="325" r:id="rId36"/>
    <p:sldId id="326" r:id="rId37"/>
    <p:sldId id="327" r:id="rId38"/>
    <p:sldId id="331" r:id="rId39"/>
    <p:sldId id="332" r:id="rId40"/>
    <p:sldId id="335" r:id="rId41"/>
    <p:sldId id="336" r:id="rId42"/>
    <p:sldId id="337" r:id="rId43"/>
    <p:sldId id="341" r:id="rId44"/>
    <p:sldId id="342" r:id="rId45"/>
    <p:sldId id="343" r:id="rId46"/>
    <p:sldId id="344" r:id="rId47"/>
    <p:sldId id="345" r:id="rId48"/>
    <p:sldId id="346" r:id="rId49"/>
    <p:sldId id="347" r:id="rId50"/>
    <p:sldId id="348" r:id="rId51"/>
    <p:sldId id="349" r:id="rId52"/>
    <p:sldId id="350" r:id="rId53"/>
    <p:sldId id="351" r:id="rId54"/>
    <p:sldId id="352" r:id="rId55"/>
    <p:sldId id="353" r:id="rId56"/>
    <p:sldId id="354" r:id="rId57"/>
    <p:sldId id="355" r:id="rId58"/>
    <p:sldId id="356" r:id="rId59"/>
    <p:sldId id="357" r:id="rId60"/>
    <p:sldId id="358" r:id="rId61"/>
    <p:sldId id="359" r:id="rId62"/>
    <p:sldId id="361" r:id="rId63"/>
    <p:sldId id="363" r:id="rId6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1096" y="-128"/>
      </p:cViewPr>
      <p:guideLst>
        <p:guide orient="horz" pos="2214"/>
        <p:guide pos="288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28748A-28EF-4984-916A-4DB2F23AE233}" type="datetimeFigureOut">
              <a:rPr lang="zh-CN" altLang="en-US" smtClean="0"/>
              <a:t>2020/1/30</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52A735-AE85-43DC-B7EA-6C0EAD7B96B4}" type="slidenum">
              <a:rPr lang="zh-CN" altLang="en-US" smtClean="0"/>
              <a:t>‹#›</a:t>
            </a:fld>
            <a:endParaRPr lang="zh-CN" altLang="en-US"/>
          </a:p>
        </p:txBody>
      </p:sp>
    </p:spTree>
    <p:extLst>
      <p:ext uri="{BB962C8B-B14F-4D97-AF65-F5344CB8AC3E}">
        <p14:creationId xmlns:p14="http://schemas.microsoft.com/office/powerpoint/2010/main" val="832556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252A735-AE85-43DC-B7EA-6C0EAD7B96B4}" type="slidenum">
              <a:rPr lang="zh-CN" altLang="en-US" smtClean="0"/>
              <a:t>7</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miter lim="800000"/>
          </a:ln>
        </p:spPr>
        <p:txBody>
          <a:bodyPr/>
          <a:lstStyle/>
          <a:p>
            <a:fld id="{35D89D3E-1FA6-4178-9F1E-AF251FCCE747}" type="slidenum">
              <a:rPr lang="en-US" altLang="zh-CN">
                <a:latin typeface="Arial" panose="020B0604020202020204" pitchFamily="34" charset="0"/>
              </a:rPr>
              <a:t>8</a:t>
            </a:fld>
            <a:endParaRPr lang="en-US" altLang="zh-CN">
              <a:latin typeface="Arial" panose="020B0604020202020204" pitchFamily="34" charset="0"/>
            </a:endParaRPr>
          </a:p>
        </p:txBody>
      </p:sp>
      <p:sp>
        <p:nvSpPr>
          <p:cNvPr id="63491" name="Rectangle 2"/>
          <p:cNvSpPr>
            <a:spLocks noGrp="1" noRot="1" noChangeAspect="1" noChangeArrowheads="1" noTextEdit="1"/>
          </p:cNvSpPr>
          <p:nvPr>
            <p:ph type="sldImg"/>
          </p:nvPr>
        </p:nvSpPr>
        <p:spPr/>
      </p:sp>
      <p:sp>
        <p:nvSpPr>
          <p:cNvPr id="63492"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miter lim="800000"/>
          </a:ln>
        </p:spPr>
        <p:txBody>
          <a:bodyPr/>
          <a:lstStyle/>
          <a:p>
            <a:fld id="{17389709-250A-4C2C-AB97-18BEB34D1398}" type="slidenum">
              <a:rPr lang="en-US" altLang="zh-CN">
                <a:latin typeface="Arial" panose="020B0604020202020204" pitchFamily="34" charset="0"/>
              </a:rPr>
              <a:t>9</a:t>
            </a:fld>
            <a:endParaRPr lang="en-US" altLang="zh-CN">
              <a:latin typeface="Arial" panose="020B0604020202020204" pitchFamily="34" charset="0"/>
            </a:endParaRPr>
          </a:p>
        </p:txBody>
      </p:sp>
      <p:sp>
        <p:nvSpPr>
          <p:cNvPr id="64515" name="Rectangle 2"/>
          <p:cNvSpPr>
            <a:spLocks noGrp="1" noRot="1" noChangeAspect="1" noChangeArrowheads="1" noTextEdit="1"/>
          </p:cNvSpPr>
          <p:nvPr>
            <p:ph type="sldImg"/>
          </p:nvPr>
        </p:nvSpPr>
        <p:spPr/>
      </p:sp>
      <p:sp>
        <p:nvSpPr>
          <p:cNvPr id="64516"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miter lim="800000"/>
          </a:ln>
        </p:spPr>
        <p:txBody>
          <a:bodyPr/>
          <a:lstStyle/>
          <a:p>
            <a:fld id="{A2B91624-83F0-402C-AF1D-63BE18B175BA}" type="slidenum">
              <a:rPr lang="en-US" altLang="zh-CN">
                <a:latin typeface="Arial" panose="020B0604020202020204" pitchFamily="34" charset="0"/>
              </a:rPr>
              <a:t>10</a:t>
            </a:fld>
            <a:endParaRPr lang="en-US" altLang="zh-CN">
              <a:latin typeface="Arial" panose="020B0604020202020204" pitchFamily="34" charset="0"/>
            </a:endParaRPr>
          </a:p>
        </p:txBody>
      </p:sp>
      <p:sp>
        <p:nvSpPr>
          <p:cNvPr id="65539" name="Rectangle 2"/>
          <p:cNvSpPr>
            <a:spLocks noGrp="1" noRot="1" noChangeAspect="1" noChangeArrowheads="1" noTextEdit="1"/>
          </p:cNvSpPr>
          <p:nvPr>
            <p:ph type="sldImg"/>
          </p:nvPr>
        </p:nvSpPr>
        <p:spPr/>
      </p:sp>
      <p:sp>
        <p:nvSpPr>
          <p:cNvPr id="65540"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Rot="1" noChangeAspect="1" noTextEdit="1"/>
          </p:cNvSpPr>
          <p:nvPr>
            <p:ph type="sldImg"/>
          </p:nvPr>
        </p:nvSpPr>
        <p:spPr/>
      </p:sp>
      <p:sp>
        <p:nvSpPr>
          <p:cNvPr id="20483" name="Rectangle 3"/>
          <p:cNvSpPr>
            <a:spLocks noGrp="1"/>
          </p:cNvSpPr>
          <p:nvPr>
            <p:ph type="body"/>
          </p:nvPr>
        </p:nvSpPr>
        <p:spPr/>
        <p:txBody>
          <a:bodyPr wrap="square" lIns="91440" tIns="45720" rIns="91440" bIns="45720" anchor="ctr"/>
          <a:lstStyle/>
          <a:p>
            <a:pPr lvl="0" eaLnBrk="1" hangingPunct="1"/>
            <a:r>
              <a:rPr lang="zh-CN" altLang="en-US" dirty="0"/>
              <a:t>（问）：农产品为什么卖不出去？为什么会同时存在着产品的销毁和产品的急需？产品真的过剩了吗？还是出了其他的问题？</a:t>
            </a:r>
          </a:p>
        </p:txBody>
      </p:sp>
    </p:spTree>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幻灯片图像占位符 1"/>
          <p:cNvSpPr>
            <a:spLocks noGrp="1" noRot="1" noChangeAspect="1"/>
          </p:cNvSpPr>
          <p:nvPr>
            <p:ph type="sldImg"/>
          </p:nvPr>
        </p:nvSpPr>
        <p:spPr/>
      </p:sp>
      <p:sp>
        <p:nvSpPr>
          <p:cNvPr id="23554" name="文本占位符 2"/>
          <p:cNvSpPr>
            <a:spLocks noGrp="1"/>
          </p:cNvSpPr>
          <p:nvPr>
            <p:ph type="body"/>
          </p:nvPr>
        </p:nvSpPr>
        <p:spPr/>
        <p:txBody>
          <a:bodyPr wrap="square" lIns="91440" tIns="45720" rIns="91440" bIns="45720" anchor="ctr"/>
          <a:lstStyle/>
          <a:p>
            <a:pPr lvl="0"/>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1">
        <a:schemeClr val="bg1"/>
      </p:bgRef>
    </p:bg>
    <p:spTree>
      <p:nvGrpSpPr>
        <p:cNvPr id="1" name=""/>
        <p:cNvGrpSpPr/>
        <p:nvPr/>
      </p:nvGrpSpPr>
      <p:grpSpPr>
        <a:xfrm>
          <a:off x="0" y="0"/>
          <a:ext cx="0" cy="0"/>
          <a:chOff x="0" y="0"/>
          <a:chExt cx="0" cy="0"/>
        </a:xfrm>
      </p:grpSpPr>
      <p:sp>
        <p:nvSpPr>
          <p:cNvPr id="8" name="标题 7"/>
          <p:cNvSpPr>
            <a:spLocks noGrp="1"/>
          </p:cNvSpPr>
          <p:nvPr>
            <p:ph type="ctrTitle"/>
          </p:nvPr>
        </p:nvSpPr>
        <p:spPr>
          <a:xfrm>
            <a:off x="2286000" y="3124200"/>
            <a:ext cx="6172200" cy="1894362"/>
          </a:xfrm>
        </p:spPr>
        <p:txBody>
          <a:bodyPr/>
          <a:lstStyle>
            <a:lvl1pPr>
              <a:defRPr b="1"/>
            </a:lvl1pPr>
          </a:lstStyle>
          <a:p>
            <a:r>
              <a:rPr kumimoji="0" lang="zh-CN" altLang="en-US" smtClean="0"/>
              <a:t>单击此处编辑母版标题样式</a:t>
            </a:r>
            <a:endParaRPr kumimoji="0" lang="en-US"/>
          </a:p>
        </p:txBody>
      </p:sp>
      <p:sp>
        <p:nvSpPr>
          <p:cNvPr id="9" name="副标题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28" name="日期占位符 27"/>
          <p:cNvSpPr>
            <a:spLocks noGrp="1"/>
          </p:cNvSpPr>
          <p:nvPr>
            <p:ph type="dt" sz="half" idx="10"/>
          </p:nvPr>
        </p:nvSpPr>
        <p:spPr bwMode="auto">
          <a:xfrm rot="5400000">
            <a:off x="7764621" y="1174097"/>
            <a:ext cx="2286000" cy="381000"/>
          </a:xfrm>
        </p:spPr>
        <p:txBody>
          <a:bodyPr/>
          <a:lstStyle/>
          <a:p>
            <a:fld id="{530820CF-B880-4189-942D-D702A7CBA730}" type="datetimeFigureOut">
              <a:rPr lang="zh-CN" altLang="en-US" smtClean="0"/>
              <a:t>2020/1/30</a:t>
            </a:fld>
            <a:endParaRPr lang="zh-CN" altLang="en-US"/>
          </a:p>
        </p:txBody>
      </p:sp>
      <p:sp>
        <p:nvSpPr>
          <p:cNvPr id="17" name="页脚占位符 16"/>
          <p:cNvSpPr>
            <a:spLocks noGrp="1"/>
          </p:cNvSpPr>
          <p:nvPr>
            <p:ph type="ftr" sz="quarter" idx="11"/>
          </p:nvPr>
        </p:nvSpPr>
        <p:spPr bwMode="auto">
          <a:xfrm rot="5400000">
            <a:off x="7077269" y="4181669"/>
            <a:ext cx="3657600" cy="384048"/>
          </a:xfrm>
        </p:spPr>
        <p:txBody>
          <a:bodyPr/>
          <a:lstStyle/>
          <a:p>
            <a:endParaRPr lang="zh-CN" altLang="en-US"/>
          </a:p>
        </p:txBody>
      </p:sp>
      <p:sp>
        <p:nvSpPr>
          <p:cNvPr id="10" name="矩形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矩形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矩形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直接连接符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直接连接符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直接连接符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直接连接符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直接连接符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直接连接符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矩形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椭圆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椭圆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椭圆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椭圆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椭圆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灯片编号占位符 28"/>
          <p:cNvSpPr>
            <a:spLocks noGrp="1"/>
          </p:cNvSpPr>
          <p:nvPr>
            <p:ph type="sldNum" sz="quarter" idx="12"/>
          </p:nvPr>
        </p:nvSpPr>
        <p:spPr bwMode="auto">
          <a:xfrm>
            <a:off x="1325544" y="4928702"/>
            <a:ext cx="609600" cy="517524"/>
          </a:xfrm>
        </p:spPr>
        <p:txBody>
          <a:bodyPr/>
          <a:lstStyle/>
          <a:p>
            <a:fld id="{0C913308-F349-4B6D-A68A-DD1791B4A57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8" name="内容占位符 7"/>
          <p:cNvSpPr>
            <a:spLocks noGrp="1"/>
          </p:cNvSpPr>
          <p:nvPr>
            <p:ph sz="quarter" idx="1"/>
          </p:nvPr>
        </p:nvSpPr>
        <p:spPr>
          <a:xfrm>
            <a:off x="457200" y="1600200"/>
            <a:ext cx="7467600" cy="4873752"/>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4"/>
          </p:nvPr>
        </p:nvSpPr>
        <p:spPr/>
        <p:txBody>
          <a:bodyPr rtlCol="0"/>
          <a:lstStyle/>
          <a:p>
            <a:fld id="{530820CF-B880-4189-942D-D702A7CBA730}" type="datetimeFigureOut">
              <a:rPr lang="zh-CN" altLang="en-US" smtClean="0"/>
              <a:t>2020/1/30</a:t>
            </a:fld>
            <a:endParaRPr lang="zh-CN" altLang="en-US"/>
          </a:p>
        </p:txBody>
      </p:sp>
      <p:sp>
        <p:nvSpPr>
          <p:cNvPr id="9" name="灯片编号占位符 8"/>
          <p:cNvSpPr>
            <a:spLocks noGrp="1"/>
          </p:cNvSpPr>
          <p:nvPr>
            <p:ph type="sldNum" sz="quarter" idx="15"/>
          </p:nvPr>
        </p:nvSpPr>
        <p:spPr/>
        <p:txBody>
          <a:bodyPr rtlCol="0"/>
          <a:lstStyle/>
          <a:p>
            <a:fld id="{0C913308-F349-4B6D-A68A-DD1791B4A57B}" type="slidenum">
              <a:rPr lang="zh-CN" altLang="en-US" smtClean="0"/>
              <a:t>‹#›</a:t>
            </a:fld>
            <a:endParaRPr lang="zh-CN" altLang="en-US"/>
          </a:p>
        </p:txBody>
      </p:sp>
      <p:sp>
        <p:nvSpPr>
          <p:cNvPr id="10" name="页脚占位符 9"/>
          <p:cNvSpPr>
            <a:spLocks noGrp="1"/>
          </p:cNvSpPr>
          <p:nvPr>
            <p:ph type="ftr" sz="quarter" idx="16"/>
          </p:nvPr>
        </p:nvSpPr>
        <p:spPr/>
        <p:txBody>
          <a:bodyPr rtlCol="0"/>
          <a:lstStyle/>
          <a:p>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1">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2286000" y="2895600"/>
            <a:ext cx="6172200" cy="2053590"/>
          </a:xfrm>
        </p:spPr>
        <p:txBody>
          <a:bodyPr/>
          <a:lstStyle>
            <a:lvl1pPr algn="l">
              <a:buNone/>
              <a:defRPr sz="3000" b="1" cap="small" baseline="0"/>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bwMode="auto">
          <a:xfrm rot="5400000">
            <a:off x="7763256" y="1170432"/>
            <a:ext cx="2286000" cy="381000"/>
          </a:xfrm>
        </p:spPr>
        <p:txBody>
          <a:bodyPr/>
          <a:lstStyle/>
          <a:p>
            <a:fld id="{530820CF-B880-4189-942D-D702A7CBA730}" type="datetimeFigureOut">
              <a:rPr lang="zh-CN" altLang="en-US" smtClean="0"/>
              <a:t>2020/1/30</a:t>
            </a:fld>
            <a:endParaRPr lang="zh-CN" altLang="en-US"/>
          </a:p>
        </p:txBody>
      </p:sp>
      <p:sp>
        <p:nvSpPr>
          <p:cNvPr id="5" name="页脚占位符 4"/>
          <p:cNvSpPr>
            <a:spLocks noGrp="1"/>
          </p:cNvSpPr>
          <p:nvPr>
            <p:ph type="ftr" sz="quarter" idx="11"/>
          </p:nvPr>
        </p:nvSpPr>
        <p:spPr bwMode="auto">
          <a:xfrm rot="5400000">
            <a:off x="7077456" y="4178808"/>
            <a:ext cx="3657600" cy="384048"/>
          </a:xfrm>
        </p:spPr>
        <p:txBody>
          <a:bodyPr/>
          <a:lstStyle/>
          <a:p>
            <a:endParaRPr lang="zh-CN" altLang="en-US"/>
          </a:p>
        </p:txBody>
      </p:sp>
      <p:sp>
        <p:nvSpPr>
          <p:cNvPr id="9" name="矩形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直接连接符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接连接符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直接连接符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直接连接符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直接连接符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矩形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椭圆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椭圆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椭圆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椭圆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椭圆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直接连接符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灯片编号占位符 5"/>
          <p:cNvSpPr>
            <a:spLocks noGrp="1"/>
          </p:cNvSpPr>
          <p:nvPr>
            <p:ph type="sldNum" sz="quarter" idx="12"/>
          </p:nvPr>
        </p:nvSpPr>
        <p:spPr bwMode="auto">
          <a:xfrm>
            <a:off x="1340616" y="4928702"/>
            <a:ext cx="609600" cy="517524"/>
          </a:xfrm>
        </p:spPr>
        <p:txBody>
          <a:bodyPr/>
          <a:lstStyle/>
          <a:p>
            <a:fld id="{0C913308-F349-4B6D-A68A-DD1791B4A57B}" type="slidenum">
              <a:rPr lang="zh-CN" altLang="en-US" smtClean="0"/>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2020/1/30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9" name="内容占位符 8"/>
          <p:cNvSpPr>
            <a:spLocks noGrp="1"/>
          </p:cNvSpPr>
          <p:nvPr>
            <p:ph sz="quarter" idx="1"/>
          </p:nvPr>
        </p:nvSpPr>
        <p:spPr>
          <a:xfrm>
            <a:off x="457200" y="1600200"/>
            <a:ext cx="36576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1" name="内容占位符 10"/>
          <p:cNvSpPr>
            <a:spLocks noGrp="1"/>
          </p:cNvSpPr>
          <p:nvPr>
            <p:ph sz="quarter" idx="2"/>
          </p:nvPr>
        </p:nvSpPr>
        <p:spPr>
          <a:xfrm>
            <a:off x="4270248" y="1600200"/>
            <a:ext cx="36576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7543800" cy="1143000"/>
          </a:xfrm>
        </p:spPr>
        <p:txBody>
          <a:bodyPr anchor="b"/>
          <a:lstStyle>
            <a:lvl1pPr>
              <a:defRPr/>
            </a:lvl1pPr>
          </a:lstStyle>
          <a:p>
            <a:r>
              <a:rPr kumimoji="0" lang="zh-CN" altLang="en-US" smtClean="0"/>
              <a:t>单击此处编辑母版标题样式</a:t>
            </a:r>
            <a:endParaRPr kumimoji="0" 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2020/1/30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11" name="内容占位符 10"/>
          <p:cNvSpPr>
            <a:spLocks noGrp="1"/>
          </p:cNvSpPr>
          <p:nvPr>
            <p:ph sz="quarter" idx="2"/>
          </p:nvPr>
        </p:nvSpPr>
        <p:spPr>
          <a:xfrm>
            <a:off x="457200" y="2362200"/>
            <a:ext cx="3657600" cy="38862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3" name="内容占位符 12"/>
          <p:cNvSpPr>
            <a:spLocks noGrp="1"/>
          </p:cNvSpPr>
          <p:nvPr>
            <p:ph sz="quarter" idx="4"/>
          </p:nvPr>
        </p:nvSpPr>
        <p:spPr>
          <a:xfrm>
            <a:off x="4371975" y="2362200"/>
            <a:ext cx="3657600" cy="38862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2" name="文本占位符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zh-CN" altLang="en-US" smtClean="0"/>
              <a:t>单击此处编辑母版文本样式</a:t>
            </a:r>
          </a:p>
        </p:txBody>
      </p:sp>
      <p:sp>
        <p:nvSpPr>
          <p:cNvPr id="14" name="文本占位符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zh-CN" altLang="en-US" smtClean="0"/>
              <a:t>单击此处编辑母版文本样式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6" name="日期占位符 5"/>
          <p:cNvSpPr>
            <a:spLocks noGrp="1"/>
          </p:cNvSpPr>
          <p:nvPr>
            <p:ph type="dt" sz="half" idx="10"/>
          </p:nvPr>
        </p:nvSpPr>
        <p:spPr/>
        <p:txBody>
          <a:bodyPr rtlCol="0"/>
          <a:lstStyle/>
          <a:p>
            <a:fld id="{530820CF-B880-4189-942D-D702A7CBA730}" type="datetimeFigureOut">
              <a:rPr lang="zh-CN" altLang="en-US" smtClean="0"/>
              <a:t>2020/1/30</a:t>
            </a:fld>
            <a:endParaRPr lang="zh-CN" altLang="en-US"/>
          </a:p>
        </p:txBody>
      </p:sp>
      <p:sp>
        <p:nvSpPr>
          <p:cNvPr id="7" name="灯片编号占位符 6"/>
          <p:cNvSpPr>
            <a:spLocks noGrp="1"/>
          </p:cNvSpPr>
          <p:nvPr>
            <p:ph type="sldNum" sz="quarter" idx="11"/>
          </p:nvPr>
        </p:nvSpPr>
        <p:spPr/>
        <p:txBody>
          <a:bodyPr rtlCol="0"/>
          <a:lstStyle/>
          <a:p>
            <a:fld id="{0C913308-F349-4B6D-A68A-DD1791B4A57B}" type="slidenum">
              <a:rPr lang="zh-CN" altLang="en-US" smtClean="0"/>
              <a:t>‹#›</a:t>
            </a:fld>
            <a:endParaRPr lang="zh-CN" altLang="en-US"/>
          </a:p>
        </p:txBody>
      </p:sp>
      <p:sp>
        <p:nvSpPr>
          <p:cNvPr id="8" name="页脚占位符 7"/>
          <p:cNvSpPr>
            <a:spLocks noGrp="1"/>
          </p:cNvSpPr>
          <p:nvPr>
            <p:ph type="ftr" sz="quarter" idx="12"/>
          </p:nvPr>
        </p:nvSpPr>
        <p:spPr/>
        <p:txBody>
          <a:bodyPr rtlCol="0"/>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1">
        <a:schemeClr val="bg1"/>
      </p:bgRef>
    </p:bg>
    <p:spTree>
      <p:nvGrpSpPr>
        <p:cNvPr id="1" name=""/>
        <p:cNvGrpSpPr/>
        <p:nvPr/>
      </p:nvGrpSpPr>
      <p:grpSpPr>
        <a:xfrm>
          <a:off x="0" y="0"/>
          <a:ext cx="0" cy="0"/>
          <a:chOff x="0" y="0"/>
          <a:chExt cx="0" cy="0"/>
        </a:xfrm>
      </p:grpSpPr>
      <p:sp>
        <p:nvSpPr>
          <p:cNvPr id="10" name="直接连接符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标题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p>
        </p:txBody>
      </p:sp>
      <p:sp>
        <p:nvSpPr>
          <p:cNvPr id="8" name="直接连接符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直接连接符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直接连接符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矩形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直接连接符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椭圆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内容占位符 17"/>
          <p:cNvSpPr>
            <a:spLocks noGrp="1"/>
          </p:cNvSpPr>
          <p:nvPr>
            <p:ph sz="quarter" idx="1"/>
          </p:nvPr>
        </p:nvSpPr>
        <p:spPr>
          <a:xfrm>
            <a:off x="304800" y="274320"/>
            <a:ext cx="5638800" cy="6327648"/>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21" name="日期占位符 20"/>
          <p:cNvSpPr>
            <a:spLocks noGrp="1"/>
          </p:cNvSpPr>
          <p:nvPr>
            <p:ph type="dt" sz="half" idx="14"/>
          </p:nvPr>
        </p:nvSpPr>
        <p:spPr/>
        <p:txBody>
          <a:bodyPr rtlCol="0"/>
          <a:lstStyle/>
          <a:p>
            <a:fld id="{530820CF-B880-4189-942D-D702A7CBA730}" type="datetimeFigureOut">
              <a:rPr lang="zh-CN" altLang="en-US" smtClean="0"/>
              <a:t>2020/1/30</a:t>
            </a:fld>
            <a:endParaRPr lang="zh-CN" altLang="en-US"/>
          </a:p>
        </p:txBody>
      </p:sp>
      <p:sp>
        <p:nvSpPr>
          <p:cNvPr id="22" name="灯片编号占位符 21"/>
          <p:cNvSpPr>
            <a:spLocks noGrp="1"/>
          </p:cNvSpPr>
          <p:nvPr>
            <p:ph type="sldNum" sz="quarter" idx="15"/>
          </p:nvPr>
        </p:nvSpPr>
        <p:spPr/>
        <p:txBody>
          <a:bodyPr rtlCol="0"/>
          <a:lstStyle/>
          <a:p>
            <a:fld id="{0C913308-F349-4B6D-A68A-DD1791B4A57B}" type="slidenum">
              <a:rPr lang="zh-CN" altLang="en-US" smtClean="0"/>
              <a:t>‹#›</a:t>
            </a:fld>
            <a:endParaRPr lang="zh-CN" altLang="en-US"/>
          </a:p>
        </p:txBody>
      </p:sp>
      <p:sp>
        <p:nvSpPr>
          <p:cNvPr id="23" name="页脚占位符 22"/>
          <p:cNvSpPr>
            <a:spLocks noGrp="1"/>
          </p:cNvSpPr>
          <p:nvPr>
            <p:ph type="ftr" sz="quarter" idx="16"/>
          </p:nvPr>
        </p:nvSpPr>
        <p:spPr/>
        <p:txBody>
          <a:bodyPr rtlCol="0"/>
          <a:lstStyle/>
          <a:p>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9" name="直接连接符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椭圆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标题 1"/>
          <p:cNvSpPr>
            <a:spLocks noGrp="1"/>
          </p:cNvSpPr>
          <p:nvPr>
            <p:ph type="title"/>
          </p:nvPr>
        </p:nvSpPr>
        <p:spPr>
          <a:xfrm rot="5400000">
            <a:off x="3350133" y="3200400"/>
            <a:ext cx="6309360" cy="457200"/>
          </a:xfrm>
        </p:spPr>
        <p:txBody>
          <a:bodyPr anchor="b"/>
          <a:lstStyle>
            <a:lvl1pPr algn="l">
              <a:buNone/>
              <a:defRPr sz="2000" b="1"/>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zh-CN" altLang="en-US" smtClean="0"/>
              <a:t>单击图标添加图片</a:t>
            </a:r>
            <a:endParaRPr kumimoji="0" lang="en-US" dirty="0"/>
          </a:p>
        </p:txBody>
      </p:sp>
      <p:sp>
        <p:nvSpPr>
          <p:cNvPr id="4" name="文本占位符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10" name="直接连接符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矩形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直接连接符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直接连接符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直接连接符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日期占位符 16"/>
          <p:cNvSpPr>
            <a:spLocks noGrp="1"/>
          </p:cNvSpPr>
          <p:nvPr>
            <p:ph type="dt" sz="half" idx="10"/>
          </p:nvPr>
        </p:nvSpPr>
        <p:spPr/>
        <p:txBody>
          <a:bodyPr rtlCol="0"/>
          <a:lstStyle/>
          <a:p>
            <a:fld id="{530820CF-B880-4189-942D-D702A7CBA730}" type="datetimeFigureOut">
              <a:rPr lang="zh-CN" altLang="en-US" smtClean="0"/>
              <a:t>2020/1/30</a:t>
            </a:fld>
            <a:endParaRPr lang="zh-CN" altLang="en-US"/>
          </a:p>
        </p:txBody>
      </p:sp>
      <p:sp>
        <p:nvSpPr>
          <p:cNvPr id="18" name="灯片编号占位符 17"/>
          <p:cNvSpPr>
            <a:spLocks noGrp="1"/>
          </p:cNvSpPr>
          <p:nvPr>
            <p:ph type="sldNum" sz="quarter" idx="11"/>
          </p:nvPr>
        </p:nvSpPr>
        <p:spPr/>
        <p:txBody>
          <a:bodyPr rtlCol="0"/>
          <a:lstStyle/>
          <a:p>
            <a:fld id="{0C913308-F349-4B6D-A68A-DD1791B4A57B}" type="slidenum">
              <a:rPr lang="zh-CN" altLang="en-US" smtClean="0"/>
              <a:t>‹#›</a:t>
            </a:fld>
            <a:endParaRPr lang="zh-CN" altLang="en-US"/>
          </a:p>
        </p:txBody>
      </p:sp>
      <p:sp>
        <p:nvSpPr>
          <p:cNvPr id="21" name="页脚占位符 20"/>
          <p:cNvSpPr>
            <a:spLocks noGrp="1"/>
          </p:cNvSpPr>
          <p:nvPr>
            <p:ph type="ftr" sz="quarter" idx="12"/>
          </p:nvPr>
        </p:nvSpPr>
        <p:spPr/>
        <p:txBody>
          <a:bodyPr rtlCol="0"/>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2020/1/30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1676400" cy="5851525"/>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8"/>
            <a:ext cx="6019800" cy="5851525"/>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2020/1/30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图片与标题">
    <p:spTree>
      <p:nvGrpSpPr>
        <p:cNvPr id="1" name=""/>
        <p:cNvGrpSpPr/>
        <p:nvPr/>
      </p:nvGrpSpPr>
      <p:grpSpPr>
        <a:xfrm>
          <a:off x="0" y="0"/>
          <a:ext cx="0" cy="0"/>
          <a:chOff x="0" y="0"/>
          <a:chExt cx="0" cy="0"/>
        </a:xfrm>
      </p:grpSpPr>
      <p:pic>
        <p:nvPicPr>
          <p:cNvPr id="2" name="图片 7"/>
          <p:cNvPicPr>
            <a:picLocks noChangeAspect="1"/>
          </p:cNvPicPr>
          <p:nvPr/>
        </p:nvPicPr>
        <p:blipFill>
          <a:blip r:embed="rId2"/>
          <a:srcRect/>
          <a:stretch>
            <a:fillRect/>
          </a:stretch>
        </p:blipFill>
        <p:spPr bwMode="auto">
          <a:xfrm>
            <a:off x="7913688" y="5949950"/>
            <a:ext cx="1192212" cy="839788"/>
          </a:xfrm>
          <a:prstGeom prst="rect">
            <a:avLst/>
          </a:prstGeom>
          <a:noFill/>
          <a:ln w="9525">
            <a:noFill/>
            <a:miter lim="800000"/>
            <a:headEnd/>
            <a:tailEnd/>
          </a:ln>
        </p:spPr>
      </p:pic>
      <p:sp>
        <p:nvSpPr>
          <p:cNvPr id="3" name="矩形 7"/>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4" name="图片 2"/>
          <p:cNvPicPr>
            <a:picLocks noChangeAspect="1"/>
          </p:cNvPicPr>
          <p:nvPr/>
        </p:nvPicPr>
        <p:blipFill>
          <a:blip r:embed="rId2"/>
          <a:srcRect/>
          <a:stretch>
            <a:fillRect/>
          </a:stretch>
        </p:blipFill>
        <p:spPr bwMode="auto">
          <a:xfrm>
            <a:off x="7913688" y="5949950"/>
            <a:ext cx="1192212" cy="839788"/>
          </a:xfrm>
          <a:prstGeom prst="rect">
            <a:avLst/>
          </a:prstGeom>
          <a:noFill/>
          <a:ln w="9525">
            <a:noFill/>
            <a:miter lim="800000"/>
            <a:headEnd/>
            <a:tailEnd/>
          </a:ln>
        </p:spPr>
      </p:pic>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直接连接符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标题占位符 21"/>
          <p:cNvSpPr>
            <a:spLocks noGrp="1"/>
          </p:cNvSpPr>
          <p:nvPr>
            <p:ph type="title"/>
          </p:nvPr>
        </p:nvSpPr>
        <p:spPr>
          <a:xfrm>
            <a:off x="457200" y="274638"/>
            <a:ext cx="7467600" cy="1143000"/>
          </a:xfrm>
          <a:prstGeom prst="rect">
            <a:avLst/>
          </a:prstGeom>
        </p:spPr>
        <p:txBody>
          <a:bodyPr vert="horz" anchor="b">
            <a:normAutofit/>
          </a:bodyPr>
          <a:lstStyle/>
          <a:p>
            <a:r>
              <a:rPr kumimoji="0" lang="zh-CN" altLang="en-US" smtClean="0"/>
              <a:t>单击此处编辑母版标题样式</a:t>
            </a:r>
            <a:endParaRPr kumimoji="0" lang="en-US"/>
          </a:p>
        </p:txBody>
      </p:sp>
      <p:sp>
        <p:nvSpPr>
          <p:cNvPr id="13" name="文本占位符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4" name="日期占位符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30820CF-B880-4189-942D-D702A7CBA730}" type="datetimeFigureOut">
              <a:rPr lang="zh-CN" altLang="en-US" smtClean="0"/>
              <a:t>2020/1/30</a:t>
            </a:fld>
            <a:endParaRPr lang="zh-CN" altLang="en-US"/>
          </a:p>
        </p:txBody>
      </p:sp>
      <p:sp>
        <p:nvSpPr>
          <p:cNvPr id="3" name="页脚占位符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zh-CN" altLang="en-US"/>
          </a:p>
        </p:txBody>
      </p:sp>
      <p:sp>
        <p:nvSpPr>
          <p:cNvPr id="7" name="直接连接符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直接连接符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矩形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直接连接符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椭圆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灯片编号占位符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panose="05000000000000000000"/>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panose="05020102010507070707"/>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panose="05000000000000000000"/>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panose="05000000000000000000"/>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panose="05020102010507070707"/>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panose="05000000000000000000"/>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0.png"/><Relationship Id="rId5" Type="http://schemas.openxmlformats.org/officeDocument/2006/relationships/oleObject" Target="../embeddings/oleObject1.bin"/><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book.sina.com.cn/nzt/1080786796_GloryAndDream/"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teacherhome.com.cn/EduResource/ResourcePlay.php?ResourceID=1000100033227&amp;NodeID=2469"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85918" y="3071810"/>
            <a:ext cx="6929454" cy="2553335"/>
          </a:xfrm>
          <a:prstGeom prst="rect">
            <a:avLst/>
          </a:prstGeom>
        </p:spPr>
        <p:txBody>
          <a:bodyPr wrap="square">
            <a:spAutoFit/>
          </a:bodyPr>
          <a:lstStyle/>
          <a:p>
            <a:pPr lvl="0">
              <a:spcBef>
                <a:spcPct val="0"/>
              </a:spcBef>
            </a:pPr>
            <a:r>
              <a:rPr lang="zh-CN" altLang="en-US" sz="4000" b="1" cap="small" dirty="0" smtClean="0">
                <a:solidFill>
                  <a:srgbClr val="FF0000"/>
                </a:solidFill>
                <a:latin typeface="华文隶书" panose="02010800040101010101" pitchFamily="2" charset="-122"/>
                <a:ea typeface="华文隶书" panose="02010800040101010101" pitchFamily="2" charset="-122"/>
              </a:rPr>
              <a:t>第十三讲 </a:t>
            </a:r>
            <a:r>
              <a:rPr lang="en-US" altLang="zh-CN" sz="4000" b="1" cap="small" dirty="0" smtClean="0">
                <a:solidFill>
                  <a:srgbClr val="FF0000"/>
                </a:solidFill>
                <a:latin typeface="华文隶书" panose="02010800040101010101" pitchFamily="2" charset="-122"/>
                <a:ea typeface="华文隶书" panose="02010800040101010101" pitchFamily="2" charset="-122"/>
              </a:rPr>
              <a:t/>
            </a:r>
            <a:br>
              <a:rPr lang="en-US" altLang="zh-CN" sz="4000" b="1" cap="small" dirty="0" smtClean="0">
                <a:solidFill>
                  <a:srgbClr val="FF0000"/>
                </a:solidFill>
                <a:latin typeface="华文隶书" panose="02010800040101010101" pitchFamily="2" charset="-122"/>
                <a:ea typeface="华文隶书" panose="02010800040101010101" pitchFamily="2" charset="-122"/>
              </a:rPr>
            </a:br>
            <a:r>
              <a:rPr lang="zh-CN" altLang="en-US" sz="4000" b="1" cap="small" dirty="0" smtClean="0">
                <a:solidFill>
                  <a:srgbClr val="FF0000"/>
                </a:solidFill>
                <a:latin typeface="华文隶书" panose="02010800040101010101" pitchFamily="2" charset="-122"/>
                <a:ea typeface="华文隶书" panose="02010800040101010101" pitchFamily="2" charset="-122"/>
              </a:rPr>
              <a:t>两次世界大战之间的世界文明</a:t>
            </a:r>
            <a:r>
              <a:rPr lang="en-US" altLang="zh-CN" sz="4000" b="1" cap="small" dirty="0" smtClean="0">
                <a:solidFill>
                  <a:srgbClr val="FF0000"/>
                </a:solidFill>
                <a:latin typeface="华文隶书" panose="02010800040101010101" pitchFamily="2" charset="-122"/>
                <a:ea typeface="华文隶书" panose="02010800040101010101" pitchFamily="2" charset="-122"/>
              </a:rPr>
              <a:t/>
            </a:r>
            <a:br>
              <a:rPr lang="en-US" altLang="zh-CN" sz="4000" b="1" cap="small" dirty="0" smtClean="0">
                <a:solidFill>
                  <a:srgbClr val="FF0000"/>
                </a:solidFill>
                <a:latin typeface="华文隶书" panose="02010800040101010101" pitchFamily="2" charset="-122"/>
                <a:ea typeface="华文隶书" panose="02010800040101010101" pitchFamily="2" charset="-122"/>
              </a:rPr>
            </a:br>
            <a:r>
              <a:rPr lang="en-US" altLang="zh-CN" sz="4000" b="1" cap="small" dirty="0" smtClean="0">
                <a:solidFill>
                  <a:srgbClr val="FF0000"/>
                </a:solidFill>
                <a:latin typeface="华文隶书" panose="02010800040101010101" pitchFamily="2" charset="-122"/>
                <a:ea typeface="华文隶书" panose="02010800040101010101" pitchFamily="2" charset="-122"/>
              </a:rPr>
              <a:t>       </a:t>
            </a:r>
            <a:r>
              <a:rPr lang="zh-CN" altLang="en-US" sz="4000" b="1" cap="small" dirty="0" smtClean="0">
                <a:solidFill>
                  <a:srgbClr val="FF0000"/>
                </a:solidFill>
                <a:latin typeface="华文隶书" panose="02010800040101010101" pitchFamily="2" charset="-122"/>
                <a:ea typeface="华文隶书" panose="02010800040101010101" pitchFamily="2" charset="-122"/>
              </a:rPr>
              <a:t>（</a:t>
            </a:r>
            <a:r>
              <a:rPr lang="en-US" altLang="zh-CN" sz="4000" b="1" cap="small" dirty="0" smtClean="0">
                <a:solidFill>
                  <a:srgbClr val="FF0000"/>
                </a:solidFill>
                <a:latin typeface="华文隶书" panose="02010800040101010101" pitchFamily="2" charset="-122"/>
                <a:ea typeface="华文隶书" panose="02010800040101010101" pitchFamily="2" charset="-122"/>
              </a:rPr>
              <a:t>20</a:t>
            </a:r>
            <a:r>
              <a:rPr lang="zh-CN" altLang="en-US" sz="4000" b="1" cap="small" dirty="0" smtClean="0">
                <a:solidFill>
                  <a:srgbClr val="FF0000"/>
                </a:solidFill>
                <a:latin typeface="华文隶书" panose="02010800040101010101" pitchFamily="2" charset="-122"/>
                <a:ea typeface="华文隶书" panose="02010800040101010101" pitchFamily="2" charset="-122"/>
              </a:rPr>
              <a:t>世纪初</a:t>
            </a:r>
            <a:r>
              <a:rPr lang="en-US" altLang="zh-CN" sz="4000" b="1" cap="small" dirty="0" smtClean="0">
                <a:solidFill>
                  <a:srgbClr val="FF0000"/>
                </a:solidFill>
                <a:latin typeface="华文隶书" panose="02010800040101010101" pitchFamily="2" charset="-122"/>
                <a:ea typeface="华文隶书" panose="02010800040101010101" pitchFamily="2" charset="-122"/>
              </a:rPr>
              <a:t>——1945</a:t>
            </a:r>
            <a:r>
              <a:rPr lang="zh-CN" altLang="en-US" sz="4000" b="1" cap="small" dirty="0" smtClean="0">
                <a:solidFill>
                  <a:srgbClr val="FF0000"/>
                </a:solidFill>
                <a:latin typeface="华文隶书" panose="02010800040101010101" pitchFamily="2" charset="-122"/>
                <a:ea typeface="华文隶书" panose="02010800040101010101" pitchFamily="2" charset="-122"/>
              </a:rPr>
              <a:t>年）</a:t>
            </a:r>
            <a:r>
              <a:rPr lang="en-US" altLang="zh-CN" sz="4000" b="1" cap="small" dirty="0" smtClean="0">
                <a:solidFill>
                  <a:srgbClr val="FF0000"/>
                </a:solidFill>
                <a:latin typeface="华文隶书" panose="02010800040101010101" pitchFamily="2" charset="-122"/>
                <a:ea typeface="华文隶书" panose="02010800040101010101" pitchFamily="2" charset="-122"/>
              </a:rPr>
              <a:t/>
            </a:r>
            <a:br>
              <a:rPr lang="en-US" altLang="zh-CN" sz="4000" b="1" cap="small" dirty="0" smtClean="0">
                <a:solidFill>
                  <a:srgbClr val="FF0000"/>
                </a:solidFill>
                <a:latin typeface="华文隶书" panose="02010800040101010101" pitchFamily="2" charset="-122"/>
                <a:ea typeface="华文隶书" panose="02010800040101010101" pitchFamily="2" charset="-122"/>
              </a:rPr>
            </a:br>
            <a:r>
              <a:rPr lang="en-US" altLang="zh-CN" sz="4000" b="1" cap="small" dirty="0" smtClean="0">
                <a:solidFill>
                  <a:prstClr val="black"/>
                </a:solidFill>
                <a:latin typeface="华文隶书" panose="02010800040101010101" pitchFamily="2" charset="-122"/>
                <a:ea typeface="华文隶书" panose="02010800040101010101" pitchFamily="2" charset="-122"/>
              </a:rPr>
              <a:t>  </a:t>
            </a:r>
            <a:r>
              <a:rPr lang="en-US" altLang="zh-CN" sz="2400" b="1" cap="small" dirty="0" smtClean="0">
                <a:solidFill>
                  <a:prstClr val="black"/>
                </a:solidFill>
                <a:latin typeface="黑体" panose="02010609060101010101" pitchFamily="49" charset="-122"/>
                <a:ea typeface="黑体" panose="02010609060101010101" pitchFamily="49" charset="-122"/>
              </a:rPr>
              <a:t>——</a:t>
            </a:r>
            <a:r>
              <a:rPr lang="zh-CN" altLang="en-US" sz="2400" b="1" cap="small" dirty="0" smtClean="0">
                <a:solidFill>
                  <a:prstClr val="black"/>
                </a:solidFill>
                <a:latin typeface="黑体" panose="02010609060101010101" pitchFamily="49" charset="-122"/>
                <a:ea typeface="黑体" panose="02010609060101010101" pitchFamily="49" charset="-122"/>
              </a:rPr>
              <a:t>社会主义制度的建立和资本主义制度的调整</a:t>
            </a:r>
            <a:endParaRPr lang="zh-CN" altLang="en-US" sz="4000" b="1" cap="small" dirty="0">
              <a:solidFill>
                <a:prstClr val="black"/>
              </a:solidFill>
              <a:latin typeface="黑体" panose="02010609060101010101" pitchFamily="49" charset="-122"/>
              <a:ea typeface="黑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5720" y="357166"/>
            <a:ext cx="3114668" cy="582594"/>
          </a:xfrm>
        </p:spPr>
        <p:style>
          <a:lnRef idx="3">
            <a:schemeClr val="lt1"/>
          </a:lnRef>
          <a:fillRef idx="1">
            <a:schemeClr val="accent4"/>
          </a:fillRef>
          <a:effectRef idx="1">
            <a:schemeClr val="accent4"/>
          </a:effectRef>
          <a:fontRef idx="minor">
            <a:schemeClr val="lt1"/>
          </a:fontRef>
        </p:style>
        <p:txBody>
          <a:bodyPr/>
          <a:lstStyle/>
          <a:p>
            <a:r>
              <a:rPr lang="zh-CN" altLang="en-US" b="1" dirty="0" smtClean="0">
                <a:solidFill>
                  <a:schemeClr val="tx1"/>
                </a:solidFill>
                <a:latin typeface="隶书" panose="02010509060101010101" pitchFamily="49" charset="-122"/>
                <a:ea typeface="隶书" panose="02010509060101010101" pitchFamily="49" charset="-122"/>
              </a:rPr>
              <a:t>导语：史实概述</a:t>
            </a:r>
            <a:endParaRPr lang="zh-CN" altLang="en-US" b="1" dirty="0">
              <a:solidFill>
                <a:schemeClr val="tx1"/>
              </a:solidFill>
              <a:latin typeface="隶书" panose="02010509060101010101" pitchFamily="49" charset="-122"/>
              <a:ea typeface="隶书" panose="02010509060101010101" pitchFamily="49" charset="-122"/>
            </a:endParaRPr>
          </a:p>
        </p:txBody>
      </p:sp>
      <p:sp>
        <p:nvSpPr>
          <p:cNvPr id="4" name="TextBox 3"/>
          <p:cNvSpPr txBox="1"/>
          <p:nvPr/>
        </p:nvSpPr>
        <p:spPr>
          <a:xfrm>
            <a:off x="214282" y="1285860"/>
            <a:ext cx="7572428"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800" b="1" dirty="0" smtClean="0">
                <a:latin typeface="黑体" panose="02010609060101010101" pitchFamily="49" charset="-122"/>
                <a:ea typeface="黑体" panose="02010609060101010101" pitchFamily="49" charset="-122"/>
              </a:rPr>
              <a:t>（一）时空框架：</a:t>
            </a:r>
            <a:r>
              <a:rPr lang="en-US" altLang="zh-CN" sz="2800" b="1" dirty="0" smtClean="0">
                <a:latin typeface="黑体" panose="02010609060101010101" pitchFamily="49" charset="-122"/>
                <a:ea typeface="黑体" panose="02010609060101010101" pitchFamily="49" charset="-122"/>
              </a:rPr>
              <a:t>20</a:t>
            </a:r>
            <a:r>
              <a:rPr lang="zh-CN" altLang="en-US" sz="2800" b="1" dirty="0" smtClean="0">
                <a:latin typeface="黑体" panose="02010609060101010101" pitchFamily="49" charset="-122"/>
                <a:ea typeface="黑体" panose="02010609060101010101" pitchFamily="49" charset="-122"/>
              </a:rPr>
              <a:t>世纪初</a:t>
            </a:r>
            <a:r>
              <a:rPr lang="en-US" altLang="zh-CN" sz="2800" b="1" dirty="0" smtClean="0">
                <a:latin typeface="黑体" panose="02010609060101010101" pitchFamily="49" charset="-122"/>
                <a:ea typeface="黑体" panose="02010609060101010101" pitchFamily="49" charset="-122"/>
              </a:rPr>
              <a:t>——1945</a:t>
            </a:r>
            <a:r>
              <a:rPr lang="zh-CN" altLang="en-US" sz="2800" b="1" dirty="0" smtClean="0">
                <a:latin typeface="黑体" panose="02010609060101010101" pitchFamily="49" charset="-122"/>
                <a:ea typeface="黑体" panose="02010609060101010101" pitchFamily="49" charset="-122"/>
              </a:rPr>
              <a:t>年</a:t>
            </a:r>
            <a:endParaRPr lang="zh-CN" altLang="en-US" sz="2800" b="1" dirty="0">
              <a:latin typeface="黑体" panose="02010609060101010101" pitchFamily="49" charset="-122"/>
              <a:ea typeface="黑体" panose="02010609060101010101" pitchFamily="49" charset="-122"/>
            </a:endParaRPr>
          </a:p>
        </p:txBody>
      </p:sp>
      <p:pic>
        <p:nvPicPr>
          <p:cNvPr id="5" name="图片 4" descr="360截图20180110102004852.jpg"/>
          <p:cNvPicPr>
            <a:picLocks noChangeAspect="1"/>
          </p:cNvPicPr>
          <p:nvPr/>
        </p:nvPicPr>
        <p:blipFill>
          <a:blip r:embed="rId2">
            <a:lum bright="-20000" contrast="30000"/>
          </a:blip>
          <a:stretch>
            <a:fillRect/>
          </a:stretch>
        </p:blipFill>
        <p:spPr>
          <a:xfrm>
            <a:off x="214282" y="2214554"/>
            <a:ext cx="8501122" cy="342902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282" y="214290"/>
            <a:ext cx="3071834"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800" b="1" dirty="0" smtClean="0">
                <a:latin typeface="黑体" panose="02010609060101010101" pitchFamily="49" charset="-122"/>
                <a:ea typeface="黑体" panose="02010609060101010101" pitchFamily="49" charset="-122"/>
              </a:rPr>
              <a:t>（二）阶段概述：</a:t>
            </a:r>
            <a:endParaRPr lang="zh-CN" altLang="en-US" sz="2800" b="1" dirty="0">
              <a:latin typeface="黑体" panose="02010609060101010101" pitchFamily="49" charset="-122"/>
              <a:ea typeface="黑体" panose="02010609060101010101" pitchFamily="49" charset="-122"/>
            </a:endParaRPr>
          </a:p>
        </p:txBody>
      </p:sp>
      <p:pic>
        <p:nvPicPr>
          <p:cNvPr id="6" name="图片 5" descr="360截图20180110101951338.jpg"/>
          <p:cNvPicPr>
            <a:picLocks noChangeAspect="1"/>
          </p:cNvPicPr>
          <p:nvPr/>
        </p:nvPicPr>
        <p:blipFill>
          <a:blip r:embed="rId2">
            <a:lum contrast="-10000"/>
          </a:blip>
          <a:stretch>
            <a:fillRect/>
          </a:stretch>
        </p:blipFill>
        <p:spPr>
          <a:xfrm>
            <a:off x="214282" y="928670"/>
            <a:ext cx="8501122" cy="564360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282" y="214290"/>
            <a:ext cx="3071834"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800" b="1" dirty="0" smtClean="0">
                <a:latin typeface="黑体" panose="02010609060101010101" pitchFamily="49" charset="-122"/>
                <a:ea typeface="黑体" panose="02010609060101010101" pitchFamily="49" charset="-122"/>
              </a:rPr>
              <a:t>（三）考情分析：</a:t>
            </a:r>
            <a:endParaRPr lang="zh-CN" altLang="en-US" sz="2800" b="1" dirty="0">
              <a:latin typeface="黑体" panose="02010609060101010101" pitchFamily="49" charset="-122"/>
              <a:ea typeface="黑体" panose="02010609060101010101" pitchFamily="49" charset="-122"/>
            </a:endParaRPr>
          </a:p>
        </p:txBody>
      </p:sp>
      <p:pic>
        <p:nvPicPr>
          <p:cNvPr id="5" name="图片 4" descr="360截图20180110101919941.jpg"/>
          <p:cNvPicPr>
            <a:picLocks noChangeAspect="1"/>
          </p:cNvPicPr>
          <p:nvPr/>
        </p:nvPicPr>
        <p:blipFill>
          <a:blip r:embed="rId2"/>
          <a:stretch>
            <a:fillRect/>
          </a:stretch>
        </p:blipFill>
        <p:spPr>
          <a:xfrm>
            <a:off x="285720" y="1000108"/>
            <a:ext cx="8429684" cy="550072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imgsa.baidu.com/timg?image&amp;quality=80&amp;size=b9999_10000&amp;sec=1515561348571&amp;di=fdc27e0417ba5d3d563f9f675ad6e540&amp;imgtype=0&amp;src=http%3A%2F%2Fimg1.ph.126.net%2F1AqDxp9kHYTccJhU9aORUw%3D%3D%2F1159113954194870101.jpg"/>
          <p:cNvPicPr>
            <a:picLocks noChangeAspect="1" noChangeArrowheads="1"/>
          </p:cNvPicPr>
          <p:nvPr/>
        </p:nvPicPr>
        <p:blipFill>
          <a:blip r:embed="rId2"/>
          <a:srcRect/>
          <a:stretch>
            <a:fillRect/>
          </a:stretch>
        </p:blipFill>
        <p:spPr bwMode="auto">
          <a:xfrm>
            <a:off x="500034" y="714356"/>
            <a:ext cx="7572428" cy="4259490"/>
          </a:xfrm>
          <a:prstGeom prst="rect">
            <a:avLst/>
          </a:prstGeom>
          <a:noFill/>
        </p:spPr>
      </p:pic>
      <p:sp>
        <p:nvSpPr>
          <p:cNvPr id="5" name="TextBox 4"/>
          <p:cNvSpPr txBox="1"/>
          <p:nvPr/>
        </p:nvSpPr>
        <p:spPr>
          <a:xfrm>
            <a:off x="357158" y="5214950"/>
            <a:ext cx="8143932"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200" b="1" dirty="0" smtClean="0">
                <a:latin typeface="隶书" panose="02010509060101010101" pitchFamily="49" charset="-122"/>
                <a:ea typeface="隶书" panose="02010509060101010101" pitchFamily="49" charset="-122"/>
              </a:rPr>
              <a:t>第一课时</a:t>
            </a:r>
            <a:endParaRPr lang="en-US" altLang="zh-CN" sz="3200" b="1" dirty="0" smtClean="0">
              <a:latin typeface="隶书" panose="02010509060101010101" pitchFamily="49" charset="-122"/>
              <a:ea typeface="隶书" panose="02010509060101010101" pitchFamily="49" charset="-122"/>
            </a:endParaRPr>
          </a:p>
          <a:p>
            <a:r>
              <a:rPr lang="zh-CN" altLang="en-US" sz="3200" b="1" dirty="0" smtClean="0">
                <a:latin typeface="隶书" panose="02010509060101010101" pitchFamily="49" charset="-122"/>
                <a:ea typeface="隶书" panose="02010509060101010101" pitchFamily="49" charset="-122"/>
              </a:rPr>
              <a:t>  俄国十月革命和社会主义经济体制的建立</a:t>
            </a:r>
            <a:endParaRPr lang="zh-CN" altLang="en-US" sz="3200" b="1" dirty="0">
              <a:latin typeface="隶书" panose="02010509060101010101" pitchFamily="49" charset="-122"/>
              <a:ea typeface="隶书" panose="02010509060101010101"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p:nvPr/>
        </p:nvSpPr>
        <p:spPr>
          <a:xfrm>
            <a:off x="479454" y="4363405"/>
            <a:ext cx="184150" cy="366713"/>
          </a:xfrm>
          <a:prstGeom prst="rect">
            <a:avLst/>
          </a:prstGeom>
          <a:noFill/>
          <a:ln w="9525">
            <a:noFill/>
          </a:ln>
        </p:spPr>
        <p:txBody>
          <a:bodyPr wrap="none">
            <a:spAutoFit/>
          </a:bodyPr>
          <a:lstStyle/>
          <a:p>
            <a:pPr eaLnBrk="1" hangingPunct="1"/>
            <a:endParaRPr lang="zh-CN" altLang="zh-CN" dirty="0">
              <a:solidFill>
                <a:srgbClr val="000000"/>
              </a:solidFill>
              <a:latin typeface="Arial" panose="020B0604020202020204" pitchFamily="34" charset="0"/>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916" y="1622434"/>
            <a:ext cx="1704761" cy="2448971"/>
          </a:xfrm>
          <a:prstGeom prst="rect">
            <a:avLst/>
          </a:prstGeom>
          <a:solidFill>
            <a:srgbClr val="FFFFFF">
              <a:shade val="85000"/>
            </a:srgbClr>
          </a:solidFill>
          <a:ln w="1905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8970" y="1622433"/>
            <a:ext cx="3696514" cy="24397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图片 6"/>
          <p:cNvPicPr>
            <a:picLocks noChangeAspect="1"/>
          </p:cNvPicPr>
          <p:nvPr/>
        </p:nvPicPr>
        <p:blipFill rotWithShape="1">
          <a:blip r:embed="rId4"/>
          <a:srcRect b="6937"/>
          <a:stretch>
            <a:fillRect/>
          </a:stretch>
        </p:blipFill>
        <p:spPr>
          <a:xfrm>
            <a:off x="5537229" y="1612268"/>
            <a:ext cx="3249613" cy="2439988"/>
          </a:xfrm>
          <a:prstGeom prst="rect">
            <a:avLst/>
          </a:prstGeom>
          <a:ln>
            <a:noFill/>
          </a:ln>
          <a:effectLst>
            <a:outerShdw blurRad="190500" algn="tl" rotWithShape="0">
              <a:srgbClr val="000000">
                <a:alpha val="70000"/>
              </a:srgbClr>
            </a:outerShdw>
          </a:effectLst>
        </p:spPr>
      </p:pic>
      <p:sp>
        <p:nvSpPr>
          <p:cNvPr id="8" name="右箭头 7"/>
          <p:cNvSpPr/>
          <p:nvPr/>
        </p:nvSpPr>
        <p:spPr>
          <a:xfrm>
            <a:off x="1149548" y="2326623"/>
            <a:ext cx="1656184" cy="1035050"/>
          </a:xfrm>
          <a:prstGeom prst="rightArrow">
            <a:avLst/>
          </a:prstGeom>
        </p:spPr>
        <p:style>
          <a:lnRef idx="2">
            <a:schemeClr val="accent6"/>
          </a:lnRef>
          <a:fillRef idx="1">
            <a:schemeClr val="lt1"/>
          </a:fillRef>
          <a:effectRef idx="0">
            <a:schemeClr val="accent6"/>
          </a:effectRef>
          <a:fontRef idx="minor">
            <a:schemeClr val="dk1"/>
          </a:fontRef>
        </p:style>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50" normalizeH="0" baseline="0" noProof="0" dirty="0">
                <a:ln w="11430"/>
                <a:gradFill>
                  <a:gsLst>
                    <a:gs pos="25000">
                      <a:srgbClr val="333399">
                        <a:satMod val="155000"/>
                      </a:srgbClr>
                    </a:gs>
                    <a:gs pos="100000">
                      <a:srgbClr val="333399">
                        <a:shade val="45000"/>
                        <a:satMod val="165000"/>
                      </a:srgbClr>
                    </a:gs>
                  </a:gsLst>
                  <a:lin ang="5400000"/>
                </a:gradFill>
                <a:effectLst>
                  <a:outerShdw blurRad="76200" dist="50800" dir="5400000" algn="tl" rotWithShape="0">
                    <a:srgbClr val="000000">
                      <a:alpha val="65000"/>
                    </a:srgbClr>
                  </a:outerShdw>
                </a:effectLst>
                <a:uLnTx/>
                <a:uFillTx/>
                <a:latin typeface="黑体" panose="02010609060101010101" pitchFamily="49" charset="-122"/>
                <a:ea typeface="黑体" panose="02010609060101010101" pitchFamily="49" charset="-122"/>
                <a:cs typeface="+mn-cs"/>
              </a:rPr>
              <a:t>23</a:t>
            </a:r>
            <a:r>
              <a:rPr kumimoji="0" lang="zh-CN" altLang="en-US" sz="2400" b="1" i="0" u="none" strike="noStrike" kern="1200" cap="none" spc="50" normalizeH="0" baseline="0" noProof="0" dirty="0">
                <a:ln w="11430"/>
                <a:gradFill>
                  <a:gsLst>
                    <a:gs pos="25000">
                      <a:srgbClr val="333399">
                        <a:satMod val="155000"/>
                      </a:srgbClr>
                    </a:gs>
                    <a:gs pos="100000">
                      <a:srgbClr val="333399">
                        <a:shade val="45000"/>
                        <a:satMod val="165000"/>
                      </a:srgbClr>
                    </a:gs>
                  </a:gsLst>
                  <a:lin ang="5400000"/>
                </a:gradFill>
                <a:effectLst>
                  <a:outerShdw blurRad="76200" dist="50800" dir="5400000" algn="tl" rotWithShape="0">
                    <a:srgbClr val="000000">
                      <a:alpha val="65000"/>
                    </a:srgbClr>
                  </a:outerShdw>
                </a:effectLst>
                <a:uLnTx/>
                <a:uFillTx/>
                <a:latin typeface="黑体" panose="02010609060101010101" pitchFamily="49" charset="-122"/>
                <a:ea typeface="黑体" panose="02010609060101010101" pitchFamily="49" charset="-122"/>
                <a:cs typeface="+mn-cs"/>
              </a:rPr>
              <a:t>年后</a:t>
            </a:r>
          </a:p>
        </p:txBody>
      </p:sp>
      <p:sp>
        <p:nvSpPr>
          <p:cNvPr id="9" name="右箭头 8"/>
          <p:cNvSpPr/>
          <p:nvPr/>
        </p:nvSpPr>
        <p:spPr>
          <a:xfrm>
            <a:off x="4887108" y="2323081"/>
            <a:ext cx="1656184" cy="1035050"/>
          </a:xfrm>
          <a:prstGeom prst="rightArrow">
            <a:avLst/>
          </a:prstGeom>
        </p:spPr>
        <p:style>
          <a:lnRef idx="2">
            <a:schemeClr val="accent6"/>
          </a:lnRef>
          <a:fillRef idx="1">
            <a:schemeClr val="lt1"/>
          </a:fillRef>
          <a:effectRef idx="0">
            <a:schemeClr val="accent6"/>
          </a:effectRef>
          <a:fontRef idx="minor">
            <a:schemeClr val="dk1"/>
          </a:fontRef>
        </p:style>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50" normalizeH="0" baseline="0" noProof="0" dirty="0">
                <a:ln w="11430"/>
                <a:gradFill>
                  <a:gsLst>
                    <a:gs pos="25000">
                      <a:srgbClr val="333399">
                        <a:satMod val="155000"/>
                      </a:srgbClr>
                    </a:gs>
                    <a:gs pos="100000">
                      <a:srgbClr val="333399">
                        <a:shade val="45000"/>
                        <a:satMod val="165000"/>
                      </a:srgbClr>
                    </a:gs>
                  </a:gsLst>
                  <a:lin ang="5400000"/>
                </a:gradFill>
                <a:effectLst>
                  <a:outerShdw blurRad="76200" dist="50800" dir="5400000" algn="tl" rotWithShape="0">
                    <a:srgbClr val="000000">
                      <a:alpha val="65000"/>
                    </a:srgbClr>
                  </a:outerShdw>
                </a:effectLst>
                <a:uLnTx/>
                <a:uFillTx/>
                <a:latin typeface="黑体" panose="02010609060101010101" pitchFamily="49" charset="-122"/>
                <a:ea typeface="黑体" panose="02010609060101010101" pitchFamily="49" charset="-122"/>
                <a:cs typeface="+mn-cs"/>
              </a:rPr>
              <a:t>46</a:t>
            </a:r>
            <a:r>
              <a:rPr kumimoji="0" lang="zh-CN" altLang="en-US" sz="2400" b="1" i="0" u="none" strike="noStrike" kern="1200" cap="none" spc="50" normalizeH="0" baseline="0" noProof="0" dirty="0">
                <a:ln w="11430"/>
                <a:gradFill>
                  <a:gsLst>
                    <a:gs pos="25000">
                      <a:srgbClr val="333399">
                        <a:satMod val="155000"/>
                      </a:srgbClr>
                    </a:gs>
                    <a:gs pos="100000">
                      <a:srgbClr val="333399">
                        <a:shade val="45000"/>
                        <a:satMod val="165000"/>
                      </a:srgbClr>
                    </a:gs>
                  </a:gsLst>
                  <a:lin ang="5400000"/>
                </a:gradFill>
                <a:effectLst>
                  <a:outerShdw blurRad="76200" dist="50800" dir="5400000" algn="tl" rotWithShape="0">
                    <a:srgbClr val="000000">
                      <a:alpha val="65000"/>
                    </a:srgbClr>
                  </a:outerShdw>
                </a:effectLst>
                <a:uLnTx/>
                <a:uFillTx/>
                <a:latin typeface="黑体" panose="02010609060101010101" pitchFamily="49" charset="-122"/>
                <a:ea typeface="黑体" panose="02010609060101010101" pitchFamily="49" charset="-122"/>
                <a:cs typeface="+mn-cs"/>
              </a:rPr>
              <a:t>年后</a:t>
            </a:r>
          </a:p>
        </p:txBody>
      </p:sp>
      <p:sp>
        <p:nvSpPr>
          <p:cNvPr id="10" name="矩形 9"/>
          <p:cNvSpPr/>
          <p:nvPr/>
        </p:nvSpPr>
        <p:spPr>
          <a:xfrm>
            <a:off x="109383" y="4289154"/>
            <a:ext cx="1749197" cy="923330"/>
          </a:xfrm>
          <a:prstGeom prst="rect">
            <a:avLst/>
          </a:prstGeom>
          <a:noFill/>
        </p:spPr>
        <p:txBody>
          <a:bodyPr wrap="none"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5400" b="1" i="0" u="none" strike="noStrike" kern="1200" cap="none" spc="50" normalizeH="0" baseline="0" noProof="0" dirty="0">
                <a:ln w="11430"/>
                <a:gradFill>
                  <a:gsLst>
                    <a:gs pos="25000">
                      <a:srgbClr val="333399">
                        <a:satMod val="155000"/>
                      </a:srgbClr>
                    </a:gs>
                    <a:gs pos="100000">
                      <a:srgbClr val="333399">
                        <a:shade val="45000"/>
                        <a:satMod val="165000"/>
                      </a:srgb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华文中宋" panose="02010600040101010101" pitchFamily="2" charset="-122"/>
                <a:cs typeface="+mn-cs"/>
              </a:rPr>
              <a:t>1848</a:t>
            </a:r>
            <a:endParaRPr kumimoji="0" lang="zh-CN" altLang="en-US" sz="5400" b="1" i="0" u="none" strike="noStrike" kern="1200" cap="none" spc="50" normalizeH="0" baseline="0" noProof="0" dirty="0">
              <a:ln w="11430"/>
              <a:gradFill>
                <a:gsLst>
                  <a:gs pos="25000">
                    <a:srgbClr val="333399">
                      <a:satMod val="155000"/>
                    </a:srgbClr>
                  </a:gs>
                  <a:gs pos="100000">
                    <a:srgbClr val="333399">
                      <a:shade val="45000"/>
                      <a:satMod val="165000"/>
                    </a:srgb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华文中宋" panose="02010600040101010101" pitchFamily="2" charset="-122"/>
              <a:cs typeface="+mn-cs"/>
            </a:endParaRPr>
          </a:p>
        </p:txBody>
      </p:sp>
      <p:sp>
        <p:nvSpPr>
          <p:cNvPr id="11" name="矩形 10"/>
          <p:cNvSpPr/>
          <p:nvPr/>
        </p:nvSpPr>
        <p:spPr>
          <a:xfrm>
            <a:off x="3406512" y="4291620"/>
            <a:ext cx="1749197" cy="923330"/>
          </a:xfrm>
          <a:prstGeom prst="rect">
            <a:avLst/>
          </a:prstGeom>
          <a:noFill/>
        </p:spPr>
        <p:txBody>
          <a:bodyPr wrap="none"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5400" b="1" i="0" u="none" strike="noStrike" kern="1200" cap="none" spc="50" normalizeH="0" baseline="0" noProof="0" dirty="0">
                <a:ln w="11430"/>
                <a:gradFill>
                  <a:gsLst>
                    <a:gs pos="25000">
                      <a:srgbClr val="333399">
                        <a:satMod val="155000"/>
                      </a:srgbClr>
                    </a:gs>
                    <a:gs pos="100000">
                      <a:srgbClr val="333399">
                        <a:shade val="45000"/>
                        <a:satMod val="165000"/>
                      </a:srgb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华文中宋" panose="02010600040101010101" pitchFamily="2" charset="-122"/>
                <a:cs typeface="+mn-cs"/>
              </a:rPr>
              <a:t>1871</a:t>
            </a:r>
            <a:endParaRPr kumimoji="0" lang="zh-CN" altLang="en-US" sz="5400" b="1" i="0" u="none" strike="noStrike" kern="1200" cap="none" spc="50" normalizeH="0" baseline="0" noProof="0" dirty="0">
              <a:ln w="11430"/>
              <a:gradFill>
                <a:gsLst>
                  <a:gs pos="25000">
                    <a:srgbClr val="333399">
                      <a:satMod val="155000"/>
                    </a:srgbClr>
                  </a:gs>
                  <a:gs pos="100000">
                    <a:srgbClr val="333399">
                      <a:shade val="45000"/>
                      <a:satMod val="165000"/>
                    </a:srgb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华文中宋" panose="02010600040101010101" pitchFamily="2" charset="-122"/>
              <a:cs typeface="+mn-cs"/>
            </a:endParaRPr>
          </a:p>
        </p:txBody>
      </p:sp>
      <p:sp>
        <p:nvSpPr>
          <p:cNvPr id="12" name="矩形 11"/>
          <p:cNvSpPr/>
          <p:nvPr/>
        </p:nvSpPr>
        <p:spPr>
          <a:xfrm>
            <a:off x="6291023" y="4289154"/>
            <a:ext cx="1749197" cy="923330"/>
          </a:xfrm>
          <a:prstGeom prst="rect">
            <a:avLst/>
          </a:prstGeom>
          <a:noFill/>
        </p:spPr>
        <p:txBody>
          <a:bodyPr wrap="none"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5400" b="1" i="0" u="none" strike="noStrike" kern="1200" cap="none" spc="50" normalizeH="0" baseline="0" noProof="0" dirty="0">
                <a:ln w="11430"/>
                <a:gradFill>
                  <a:gsLst>
                    <a:gs pos="25000">
                      <a:srgbClr val="333399">
                        <a:satMod val="155000"/>
                      </a:srgbClr>
                    </a:gs>
                    <a:gs pos="100000">
                      <a:srgbClr val="333399">
                        <a:shade val="45000"/>
                        <a:satMod val="165000"/>
                      </a:srgb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华文中宋" panose="02010600040101010101" pitchFamily="2" charset="-122"/>
                <a:cs typeface="+mn-cs"/>
              </a:rPr>
              <a:t>1917</a:t>
            </a:r>
            <a:endParaRPr kumimoji="0" lang="zh-CN" altLang="en-US" sz="5400" b="1" i="0" u="none" strike="noStrike" kern="1200" cap="none" spc="50" normalizeH="0" baseline="0" noProof="0" dirty="0">
              <a:ln w="11430"/>
              <a:gradFill>
                <a:gsLst>
                  <a:gs pos="25000">
                    <a:srgbClr val="333399">
                      <a:satMod val="155000"/>
                    </a:srgbClr>
                  </a:gs>
                  <a:gs pos="100000">
                    <a:srgbClr val="333399">
                      <a:shade val="45000"/>
                      <a:satMod val="165000"/>
                    </a:srgb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华文中宋" panose="0201060004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2" presetClass="entr" presetSubtype="8" fill="hold" nodeType="afterEffect">
                                  <p:stCondLst>
                                    <p:cond delay="30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4500"/>
                            </p:stCondLst>
                            <p:childTnLst>
                              <p:par>
                                <p:cTn id="22" presetID="53" presetClass="entr" presetSubtype="16" fill="hold" nodeType="afterEffect">
                                  <p:stCondLst>
                                    <p:cond delay="100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60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par>
                          <p:cTn id="33" fill="hold">
                            <p:stCondLst>
                              <p:cond delay="6500"/>
                            </p:stCondLst>
                            <p:childTnLst>
                              <p:par>
                                <p:cTn id="34" presetID="2" presetClass="entr" presetSubtype="8" fill="hold" nodeType="afterEffect">
                                  <p:stCondLst>
                                    <p:cond delay="300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0-#ppt_w/2"/>
                                          </p:val>
                                        </p:tav>
                                        <p:tav tm="100000">
                                          <p:val>
                                            <p:strVal val="#ppt_x"/>
                                          </p:val>
                                        </p:tav>
                                      </p:tavLst>
                                    </p:anim>
                                    <p:anim calcmode="lin" valueType="num">
                                      <p:cBhvr additive="base">
                                        <p:cTn id="37" dur="500" fill="hold"/>
                                        <p:tgtEl>
                                          <p:spTgt spid="9"/>
                                        </p:tgtEl>
                                        <p:attrNameLst>
                                          <p:attrName>ppt_y</p:attrName>
                                        </p:attrNameLst>
                                      </p:cBhvr>
                                      <p:tavLst>
                                        <p:tav tm="0">
                                          <p:val>
                                            <p:strVal val="#ppt_y"/>
                                          </p:val>
                                        </p:tav>
                                        <p:tav tm="100000">
                                          <p:val>
                                            <p:strVal val="#ppt_y"/>
                                          </p:val>
                                        </p:tav>
                                      </p:tavLst>
                                    </p:anim>
                                  </p:childTnLst>
                                </p:cTn>
                              </p:par>
                            </p:childTnLst>
                          </p:cTn>
                        </p:par>
                        <p:par>
                          <p:cTn id="38" fill="hold">
                            <p:stCondLst>
                              <p:cond delay="10000"/>
                            </p:stCondLst>
                            <p:childTnLst>
                              <p:par>
                                <p:cTn id="39" presetID="53" presetClass="entr" presetSubtype="16" fill="hold" nodeType="afterEffect">
                                  <p:stCondLst>
                                    <p:cond delay="1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childTnLst>
                          </p:cTn>
                        </p:par>
                        <p:par>
                          <p:cTn id="44" fill="hold">
                            <p:stCondLst>
                              <p:cond delay="11500"/>
                            </p:stCondLst>
                            <p:childTnLst>
                              <p:par>
                                <p:cTn id="45" presetID="53" presetClass="entr" presetSubtype="16"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7467600" cy="725470"/>
          </a:xfrm>
        </p:spPr>
        <p:txBody>
          <a:bodyPr/>
          <a:lstStyle/>
          <a:p>
            <a:r>
              <a:rPr lang="zh-CN" altLang="en-US" b="1" dirty="0" smtClean="0">
                <a:solidFill>
                  <a:srgbClr val="FF0000"/>
                </a:solidFill>
                <a:latin typeface="黑体" panose="02010609060101010101" pitchFamily="49" charset="-122"/>
                <a:ea typeface="黑体" panose="02010609060101010101" pitchFamily="49" charset="-122"/>
              </a:rPr>
              <a:t>一、俄国十月革命</a:t>
            </a:r>
            <a:endParaRPr lang="zh-CN" altLang="en-US" b="1" dirty="0">
              <a:solidFill>
                <a:srgbClr val="FF0000"/>
              </a:solidFill>
              <a:latin typeface="黑体" panose="02010609060101010101" pitchFamily="49" charset="-122"/>
              <a:ea typeface="黑体" panose="02010609060101010101" pitchFamily="49" charset="-122"/>
            </a:endParaRPr>
          </a:p>
        </p:txBody>
      </p:sp>
      <p:sp>
        <p:nvSpPr>
          <p:cNvPr id="4" name="TextBox 3"/>
          <p:cNvSpPr txBox="1"/>
          <p:nvPr/>
        </p:nvSpPr>
        <p:spPr>
          <a:xfrm>
            <a:off x="428596" y="1222045"/>
            <a:ext cx="2428892" cy="492443"/>
          </a:xfrm>
          <a:prstGeom prst="rect">
            <a:avLst/>
          </a:prstGeom>
          <a:noFill/>
        </p:spPr>
        <p:txBody>
          <a:bodyPr wrap="square" rtlCol="0">
            <a:spAutoFit/>
          </a:bodyPr>
          <a:lstStyle/>
          <a:p>
            <a:r>
              <a:rPr lang="zh-CN" altLang="en-US" sz="2600" b="1" dirty="0" smtClean="0">
                <a:solidFill>
                  <a:srgbClr val="00B0F0"/>
                </a:solidFill>
                <a:latin typeface="微软雅黑" panose="020B0503020204020204" pitchFamily="34" charset="-122"/>
                <a:ea typeface="微软雅黑" panose="020B0503020204020204" pitchFamily="34" charset="-122"/>
              </a:rPr>
              <a:t>（一）背景</a:t>
            </a:r>
            <a:endParaRPr lang="zh-CN" altLang="en-US" sz="2600" b="1" dirty="0">
              <a:solidFill>
                <a:srgbClr val="00B0F0"/>
              </a:solidFill>
              <a:latin typeface="微软雅黑" panose="020B0503020204020204" pitchFamily="34" charset="-122"/>
              <a:ea typeface="微软雅黑" panose="020B0503020204020204" pitchFamily="34" charset="-122"/>
            </a:endParaRPr>
          </a:p>
        </p:txBody>
      </p:sp>
      <p:sp>
        <p:nvSpPr>
          <p:cNvPr id="5" name="Text Box 3"/>
          <p:cNvSpPr txBox="1">
            <a:spLocks noChangeArrowheads="1"/>
          </p:cNvSpPr>
          <p:nvPr/>
        </p:nvSpPr>
        <p:spPr bwMode="auto">
          <a:xfrm>
            <a:off x="714348" y="1857364"/>
            <a:ext cx="2196435" cy="461665"/>
          </a:xfrm>
          <a:prstGeom prst="rect">
            <a:avLst/>
          </a:prstGeom>
          <a:noFill/>
          <a:ln w="9525">
            <a:noFill/>
            <a:miter lim="800000"/>
          </a:ln>
        </p:spPr>
        <p:txBody>
          <a:bodyPr wrap="none">
            <a:spAutoFit/>
          </a:bodyPr>
          <a:lstStyle/>
          <a:p>
            <a:pPr eaLnBrk="0" hangingPunct="0"/>
            <a:r>
              <a:rPr lang="zh-CN" altLang="en-US" sz="2400" b="1" dirty="0">
                <a:latin typeface="黑体" panose="02010609060101010101" pitchFamily="49" charset="-122"/>
                <a:ea typeface="黑体" panose="02010609060101010101" pitchFamily="49" charset="-122"/>
              </a:rPr>
              <a:t>1、客观原因：</a:t>
            </a:r>
          </a:p>
        </p:txBody>
      </p:sp>
      <p:sp>
        <p:nvSpPr>
          <p:cNvPr id="6" name="Rectangle 4"/>
          <p:cNvSpPr>
            <a:spLocks noChangeArrowheads="1"/>
          </p:cNvSpPr>
          <p:nvPr/>
        </p:nvSpPr>
        <p:spPr bwMode="auto">
          <a:xfrm>
            <a:off x="642910" y="2357430"/>
            <a:ext cx="8072494" cy="769441"/>
          </a:xfrm>
          <a:prstGeom prst="rect">
            <a:avLst/>
          </a:prstGeom>
          <a:noFill/>
          <a:ln w="9525">
            <a:noFill/>
            <a:miter lim="800000"/>
          </a:ln>
        </p:spPr>
        <p:txBody>
          <a:bodyPr wrap="square">
            <a:spAutoFit/>
          </a:bodyPr>
          <a:lstStyle/>
          <a:p>
            <a:pPr eaLnBrk="0" hangingPunct="0"/>
            <a:r>
              <a:rPr lang="zh-CN" altLang="en-US" sz="2200" b="1" dirty="0">
                <a:solidFill>
                  <a:srgbClr val="0000FF"/>
                </a:solidFill>
                <a:latin typeface="黑体" panose="02010609060101010101" pitchFamily="49" charset="-122"/>
                <a:ea typeface="黑体" panose="02010609060101010101" pitchFamily="49" charset="-122"/>
              </a:rPr>
              <a:t> （1</a:t>
            </a:r>
            <a:r>
              <a:rPr lang="zh-CN" altLang="en-US" sz="2200" b="1" dirty="0" smtClean="0">
                <a:solidFill>
                  <a:srgbClr val="0000FF"/>
                </a:solidFill>
                <a:latin typeface="黑体" panose="02010609060101010101" pitchFamily="49" charset="-122"/>
                <a:ea typeface="黑体" panose="02010609060101010101" pitchFamily="49" charset="-122"/>
              </a:rPr>
              <a:t>）国内：俄国</a:t>
            </a:r>
            <a:r>
              <a:rPr lang="zh-CN" altLang="en-US" sz="2200" b="1" dirty="0">
                <a:solidFill>
                  <a:srgbClr val="0000FF"/>
                </a:solidFill>
                <a:latin typeface="黑体" panose="02010609060101010101" pitchFamily="49" charset="-122"/>
                <a:ea typeface="黑体" panose="02010609060101010101" pitchFamily="49" charset="-122"/>
              </a:rPr>
              <a:t>资本主义已经过渡到了帝国主义阶段</a:t>
            </a:r>
            <a:r>
              <a:rPr lang="zh-CN" altLang="en-US" sz="2200" b="1" dirty="0">
                <a:solidFill>
                  <a:srgbClr val="FF0000"/>
                </a:solidFill>
                <a:latin typeface="黑体" panose="02010609060101010101" pitchFamily="49" charset="-122"/>
                <a:ea typeface="黑体" panose="02010609060101010101" pitchFamily="49" charset="-122"/>
              </a:rPr>
              <a:t>（封建色彩浓厚、软弱、对外依赖性</a:t>
            </a:r>
            <a:r>
              <a:rPr lang="zh-CN" altLang="en-US" sz="2200" b="1" dirty="0" smtClean="0">
                <a:solidFill>
                  <a:srgbClr val="FF0000"/>
                </a:solidFill>
                <a:latin typeface="黑体" panose="02010609060101010101" pitchFamily="49" charset="-122"/>
                <a:ea typeface="黑体" panose="02010609060101010101" pitchFamily="49" charset="-122"/>
              </a:rPr>
              <a:t>）；</a:t>
            </a:r>
            <a:endParaRPr lang="zh-CN" altLang="en-US" sz="2200" b="1" dirty="0">
              <a:solidFill>
                <a:srgbClr val="660066"/>
              </a:solidFill>
              <a:latin typeface="黑体" panose="02010609060101010101" pitchFamily="49" charset="-122"/>
              <a:ea typeface="黑体" panose="02010609060101010101" pitchFamily="49" charset="-122"/>
            </a:endParaRPr>
          </a:p>
        </p:txBody>
      </p:sp>
      <p:sp>
        <p:nvSpPr>
          <p:cNvPr id="7" name="Text Box 5"/>
          <p:cNvSpPr txBox="1">
            <a:spLocks noChangeArrowheads="1"/>
          </p:cNvSpPr>
          <p:nvPr/>
        </p:nvSpPr>
        <p:spPr bwMode="auto">
          <a:xfrm>
            <a:off x="750920" y="3357562"/>
            <a:ext cx="7893046" cy="769441"/>
          </a:xfrm>
          <a:prstGeom prst="rect">
            <a:avLst/>
          </a:prstGeom>
          <a:noFill/>
          <a:ln w="9525">
            <a:noFill/>
            <a:miter lim="800000"/>
          </a:ln>
        </p:spPr>
        <p:txBody>
          <a:bodyPr wrap="square">
            <a:spAutoFit/>
          </a:bodyPr>
          <a:lstStyle/>
          <a:p>
            <a:pPr eaLnBrk="0" hangingPunct="0"/>
            <a:r>
              <a:rPr lang="zh-CN" altLang="en-US" sz="2200" b="1" dirty="0">
                <a:solidFill>
                  <a:srgbClr val="0000FF"/>
                </a:solidFill>
                <a:latin typeface="黑体" panose="02010609060101010101" pitchFamily="49" charset="-122"/>
                <a:ea typeface="黑体" panose="02010609060101010101" pitchFamily="49" charset="-122"/>
              </a:rPr>
              <a:t>（2</a:t>
            </a:r>
            <a:r>
              <a:rPr lang="zh-CN" altLang="en-US" sz="2200" b="1" dirty="0" smtClean="0">
                <a:solidFill>
                  <a:srgbClr val="0000FF"/>
                </a:solidFill>
                <a:latin typeface="黑体" panose="02010609060101010101" pitchFamily="49" charset="-122"/>
                <a:ea typeface="黑体" panose="02010609060101010101" pitchFamily="49" charset="-122"/>
              </a:rPr>
              <a:t>）国际：俄国</a:t>
            </a:r>
            <a:r>
              <a:rPr lang="zh-CN" altLang="en-US" sz="2200" b="1" dirty="0">
                <a:solidFill>
                  <a:srgbClr val="0000FF"/>
                </a:solidFill>
                <a:latin typeface="黑体" panose="02010609060101010101" pitchFamily="49" charset="-122"/>
                <a:ea typeface="黑体" panose="02010609060101010101" pitchFamily="49" charset="-122"/>
                <a:hlinkClick r:id="rId3" action="ppaction://hlinksldjump"/>
              </a:rPr>
              <a:t>矛盾重重</a:t>
            </a:r>
            <a:r>
              <a:rPr lang="zh-CN" altLang="en-US" sz="2200" b="1" dirty="0">
                <a:solidFill>
                  <a:srgbClr val="0000FF"/>
                </a:solidFill>
                <a:latin typeface="黑体" panose="02010609060101010101" pitchFamily="49" charset="-122"/>
                <a:ea typeface="黑体" panose="02010609060101010101" pitchFamily="49" charset="-122"/>
              </a:rPr>
              <a:t>（阶级、民族、殖民），成为帝国主义链条上最薄弱的</a:t>
            </a:r>
            <a:r>
              <a:rPr lang="zh-CN" altLang="en-US" sz="2200" b="1" dirty="0" smtClean="0">
                <a:solidFill>
                  <a:srgbClr val="0000FF"/>
                </a:solidFill>
                <a:latin typeface="黑体" panose="02010609060101010101" pitchFamily="49" charset="-122"/>
                <a:ea typeface="黑体" panose="02010609060101010101" pitchFamily="49" charset="-122"/>
              </a:rPr>
              <a:t>环节。</a:t>
            </a:r>
            <a:endParaRPr lang="zh-CN" altLang="en-US" sz="2200" b="1" dirty="0">
              <a:solidFill>
                <a:srgbClr val="660066"/>
              </a:solidFill>
              <a:latin typeface="黑体" panose="02010609060101010101" pitchFamily="49" charset="-122"/>
              <a:ea typeface="黑体" panose="02010609060101010101" pitchFamily="49" charset="-122"/>
            </a:endParaRPr>
          </a:p>
        </p:txBody>
      </p:sp>
      <p:sp>
        <p:nvSpPr>
          <p:cNvPr id="8" name="Text Box 6"/>
          <p:cNvSpPr txBox="1">
            <a:spLocks noChangeArrowheads="1"/>
          </p:cNvSpPr>
          <p:nvPr/>
        </p:nvSpPr>
        <p:spPr bwMode="auto">
          <a:xfrm>
            <a:off x="785786" y="4357694"/>
            <a:ext cx="5729287" cy="430887"/>
          </a:xfrm>
          <a:prstGeom prst="rect">
            <a:avLst/>
          </a:prstGeom>
          <a:noFill/>
          <a:ln w="9525">
            <a:noFill/>
            <a:miter lim="800000"/>
          </a:ln>
        </p:spPr>
        <p:txBody>
          <a:bodyPr>
            <a:spAutoFit/>
          </a:bodyPr>
          <a:lstStyle/>
          <a:p>
            <a:pPr eaLnBrk="0" hangingPunct="0"/>
            <a:r>
              <a:rPr lang="zh-CN" altLang="en-US" sz="2200" b="1" dirty="0">
                <a:solidFill>
                  <a:srgbClr val="0000FF"/>
                </a:solidFill>
                <a:latin typeface="黑体" panose="02010609060101010101" pitchFamily="49" charset="-122"/>
                <a:ea typeface="黑体" panose="02010609060101010101" pitchFamily="49" charset="-122"/>
              </a:rPr>
              <a:t>（3）直接原因：一战激化了各种矛盾</a:t>
            </a:r>
          </a:p>
        </p:txBody>
      </p:sp>
      <p:sp>
        <p:nvSpPr>
          <p:cNvPr id="9" name="Text Box 7"/>
          <p:cNvSpPr txBox="1">
            <a:spLocks noChangeArrowheads="1"/>
          </p:cNvSpPr>
          <p:nvPr/>
        </p:nvSpPr>
        <p:spPr bwMode="auto">
          <a:xfrm>
            <a:off x="785786" y="4929198"/>
            <a:ext cx="2663825" cy="461665"/>
          </a:xfrm>
          <a:prstGeom prst="rect">
            <a:avLst/>
          </a:prstGeom>
          <a:noFill/>
          <a:ln w="9525">
            <a:noFill/>
            <a:miter lim="800000"/>
          </a:ln>
        </p:spPr>
        <p:txBody>
          <a:bodyPr>
            <a:spAutoFit/>
          </a:bodyPr>
          <a:lstStyle/>
          <a:p>
            <a:pPr eaLnBrk="0" hangingPunct="0"/>
            <a:r>
              <a:rPr lang="zh-CN" altLang="en-US" sz="2400" b="1" dirty="0">
                <a:latin typeface="黑体" panose="02010609060101010101" pitchFamily="49" charset="-122"/>
                <a:ea typeface="黑体" panose="02010609060101010101" pitchFamily="49" charset="-122"/>
              </a:rPr>
              <a:t>2、主观原因：</a:t>
            </a:r>
          </a:p>
        </p:txBody>
      </p:sp>
      <p:sp>
        <p:nvSpPr>
          <p:cNvPr id="10" name="Text Box 8"/>
          <p:cNvSpPr txBox="1">
            <a:spLocks noChangeArrowheads="1"/>
          </p:cNvSpPr>
          <p:nvPr/>
        </p:nvSpPr>
        <p:spPr bwMode="auto">
          <a:xfrm>
            <a:off x="857224" y="5572140"/>
            <a:ext cx="7358114" cy="769441"/>
          </a:xfrm>
          <a:prstGeom prst="rect">
            <a:avLst/>
          </a:prstGeom>
          <a:noFill/>
          <a:ln w="9525">
            <a:noFill/>
            <a:miter lim="800000"/>
          </a:ln>
        </p:spPr>
        <p:txBody>
          <a:bodyPr wrap="square">
            <a:spAutoFit/>
          </a:bodyPr>
          <a:lstStyle/>
          <a:p>
            <a:pPr eaLnBrk="0" hangingPunct="0"/>
            <a:r>
              <a:rPr lang="zh-CN" altLang="en-US" sz="2200" b="1" dirty="0" smtClean="0">
                <a:solidFill>
                  <a:srgbClr val="0000FF"/>
                </a:solidFill>
                <a:latin typeface="黑体" panose="02010609060101010101" pitchFamily="49" charset="-122"/>
                <a:ea typeface="黑体" panose="02010609060101010101" pitchFamily="49" charset="-122"/>
              </a:rPr>
              <a:t>俄国</a:t>
            </a:r>
            <a:r>
              <a:rPr lang="zh-CN" altLang="en-US" sz="2200" b="1" dirty="0">
                <a:solidFill>
                  <a:srgbClr val="0000FF"/>
                </a:solidFill>
                <a:latin typeface="黑体" panose="02010609060101010101" pitchFamily="49" charset="-122"/>
                <a:ea typeface="黑体" panose="02010609060101010101" pitchFamily="49" charset="-122"/>
              </a:rPr>
              <a:t>的无产阶级组织性和战斗性比较强，其政党</a:t>
            </a:r>
            <a:r>
              <a:rPr lang="zh-CN" altLang="en-US" sz="2200" b="1" dirty="0">
                <a:solidFill>
                  <a:srgbClr val="FF3300"/>
                </a:solidFill>
                <a:latin typeface="黑体" panose="02010609060101010101" pitchFamily="49" charset="-122"/>
                <a:ea typeface="黑体" panose="02010609060101010101" pitchFamily="49" charset="-122"/>
              </a:rPr>
              <a:t>布尔什维克党</a:t>
            </a:r>
            <a:r>
              <a:rPr lang="zh-CN" altLang="en-US" sz="2200" b="1" dirty="0">
                <a:solidFill>
                  <a:srgbClr val="0000FF"/>
                </a:solidFill>
                <a:latin typeface="黑体" panose="02010609060101010101" pitchFamily="49" charset="-122"/>
                <a:ea typeface="黑体" panose="02010609060101010101" pitchFamily="49" charset="-122"/>
              </a:rPr>
              <a:t>的成熟</a:t>
            </a:r>
            <a:r>
              <a:rPr lang="en-US" altLang="zh-CN" sz="2200" b="1" dirty="0">
                <a:solidFill>
                  <a:srgbClr val="0000FF"/>
                </a:solidFill>
                <a:latin typeface="黑体" panose="02010609060101010101" pitchFamily="49" charset="-122"/>
                <a:ea typeface="黑体" panose="02010609060101010101" pitchFamily="49" charset="-122"/>
              </a:rPr>
              <a:t>，</a:t>
            </a:r>
            <a:r>
              <a:rPr lang="zh-CN" altLang="en-US" sz="2200" b="1" dirty="0">
                <a:solidFill>
                  <a:srgbClr val="0000FF"/>
                </a:solidFill>
                <a:latin typeface="黑体" panose="02010609060101010101" pitchFamily="49" charset="-122"/>
                <a:ea typeface="黑体" panose="02010609060101010101" pitchFamily="49" charset="-122"/>
              </a:rPr>
              <a:t>列宁主义的</a:t>
            </a:r>
            <a:r>
              <a:rPr lang="zh-CN" altLang="en-US" sz="2200" b="1" dirty="0" smtClean="0">
                <a:solidFill>
                  <a:srgbClr val="0000FF"/>
                </a:solidFill>
                <a:latin typeface="黑体" panose="02010609060101010101" pitchFamily="49" charset="-122"/>
                <a:ea typeface="黑体" panose="02010609060101010101" pitchFamily="49" charset="-122"/>
              </a:rPr>
              <a:t>指导。</a:t>
            </a:r>
            <a:endParaRPr lang="en-US" sz="2200" b="1" dirty="0">
              <a:solidFill>
                <a:srgbClr val="0000FF"/>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ox(in)">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checkerboard(across)">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 calcmode="lin" valueType="num">
                                      <p:cBhvr additive="base">
                                        <p:cTn id="22"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571472" y="3181649"/>
            <a:ext cx="6143668" cy="830997"/>
          </a:xfrm>
          <a:prstGeom prst="rect">
            <a:avLst/>
          </a:prstGeom>
          <a:noFill/>
          <a:ln w="12700" cap="sq">
            <a:noFill/>
            <a:miter lim="800000"/>
            <a:headEnd type="none" w="sm" len="sm"/>
            <a:tailEnd type="none" w="sm" len="sm"/>
          </a:ln>
          <a:effectLst/>
        </p:spPr>
        <p:txBody>
          <a:bodyPr wrap="square">
            <a:spAutoFit/>
          </a:bodyPr>
          <a:lstStyle/>
          <a:p>
            <a:r>
              <a:rPr kumimoji="1" lang="zh-CN" altLang="en-US" sz="2400" b="1" dirty="0" smtClean="0">
                <a:solidFill>
                  <a:srgbClr val="FF0000"/>
                </a:solidFill>
                <a:latin typeface="黑体" panose="02010609060101010101" pitchFamily="49" charset="-122"/>
                <a:ea typeface="黑体" panose="02010609060101010101" pitchFamily="49" charset="-122"/>
              </a:rPr>
              <a:t>（</a:t>
            </a:r>
            <a:r>
              <a:rPr kumimoji="1" lang="en-US" altLang="zh-CN" sz="2400" b="1" dirty="0" smtClean="0">
                <a:solidFill>
                  <a:srgbClr val="FF0000"/>
                </a:solidFill>
                <a:latin typeface="黑体" panose="02010609060101010101" pitchFamily="49" charset="-122"/>
                <a:ea typeface="黑体" panose="02010609060101010101" pitchFamily="49" charset="-122"/>
              </a:rPr>
              <a:t>2</a:t>
            </a:r>
            <a:r>
              <a:rPr kumimoji="1" lang="zh-CN" altLang="en-US" sz="2400" b="1" dirty="0" smtClean="0">
                <a:solidFill>
                  <a:srgbClr val="FF0000"/>
                </a:solidFill>
                <a:latin typeface="黑体" panose="02010609060101010101" pitchFamily="49" charset="-122"/>
                <a:ea typeface="黑体" panose="02010609060101010101" pitchFamily="49" charset="-122"/>
              </a:rPr>
              <a:t>）性质：</a:t>
            </a:r>
            <a:r>
              <a:rPr kumimoji="1" lang="zh-CN" altLang="en-US" sz="2400" b="1" dirty="0" smtClean="0">
                <a:latin typeface="黑体" panose="02010609060101010101" pitchFamily="49" charset="-122"/>
                <a:ea typeface="黑体" panose="02010609060101010101" pitchFamily="49" charset="-122"/>
              </a:rPr>
              <a:t>资产阶级民主革命</a:t>
            </a:r>
          </a:p>
          <a:p>
            <a:endParaRPr kumimoji="1" lang="zh-CN" altLang="en-US" sz="2400" b="1" dirty="0">
              <a:solidFill>
                <a:srgbClr val="FF0000"/>
              </a:solidFill>
              <a:latin typeface="黑体" panose="02010609060101010101" pitchFamily="49" charset="-122"/>
              <a:ea typeface="黑体" panose="02010609060101010101" pitchFamily="49" charset="-122"/>
            </a:endParaRPr>
          </a:p>
        </p:txBody>
      </p:sp>
      <p:sp>
        <p:nvSpPr>
          <p:cNvPr id="46086" name="Text Box 6"/>
          <p:cNvSpPr txBox="1">
            <a:spLocks noChangeArrowheads="1"/>
          </p:cNvSpPr>
          <p:nvPr/>
        </p:nvSpPr>
        <p:spPr bwMode="auto">
          <a:xfrm>
            <a:off x="4022725" y="3405513"/>
            <a:ext cx="184731" cy="461665"/>
          </a:xfrm>
          <a:prstGeom prst="rect">
            <a:avLst/>
          </a:prstGeom>
          <a:noFill/>
          <a:ln w="12700" cap="sq">
            <a:noFill/>
            <a:miter lim="800000"/>
            <a:headEnd type="none" w="sm" len="sm"/>
            <a:tailEnd type="none" w="sm" len="sm"/>
          </a:ln>
          <a:effectLst/>
        </p:spPr>
        <p:txBody>
          <a:bodyPr wrap="none">
            <a:spAutoFit/>
          </a:bodyPr>
          <a:lstStyle/>
          <a:p>
            <a:endParaRPr kumimoji="1" lang="zh-CN" altLang="zh-CN" sz="2400">
              <a:latin typeface="黑体" panose="02010609060101010101" pitchFamily="49" charset="-122"/>
              <a:ea typeface="黑体" panose="02010609060101010101" pitchFamily="49" charset="-122"/>
            </a:endParaRPr>
          </a:p>
        </p:txBody>
      </p:sp>
      <p:sp>
        <p:nvSpPr>
          <p:cNvPr id="10247" name="Text Box 7"/>
          <p:cNvSpPr txBox="1">
            <a:spLocks noChangeArrowheads="1"/>
          </p:cNvSpPr>
          <p:nvPr/>
        </p:nvSpPr>
        <p:spPr bwMode="auto">
          <a:xfrm>
            <a:off x="642910" y="3824591"/>
            <a:ext cx="2303462" cy="461665"/>
          </a:xfrm>
          <a:prstGeom prst="rect">
            <a:avLst/>
          </a:prstGeom>
          <a:noFill/>
          <a:ln w="12700" cap="sq">
            <a:noFill/>
            <a:miter lim="800000"/>
            <a:headEnd type="none" w="sm" len="sm"/>
            <a:tailEnd type="none" w="sm" len="sm"/>
          </a:ln>
          <a:effectLst/>
        </p:spPr>
        <p:txBody>
          <a:bodyPr>
            <a:spAutoFit/>
          </a:bodyPr>
          <a:lstStyle/>
          <a:p>
            <a:r>
              <a:rPr kumimoji="1" lang="zh-CN" altLang="en-US" sz="2400" b="1" dirty="0" smtClean="0">
                <a:solidFill>
                  <a:srgbClr val="FF0000"/>
                </a:solidFill>
                <a:latin typeface="黑体" panose="02010609060101010101" pitchFamily="49" charset="-122"/>
                <a:ea typeface="黑体" panose="02010609060101010101" pitchFamily="49" charset="-122"/>
              </a:rPr>
              <a:t>（</a:t>
            </a:r>
            <a:r>
              <a:rPr kumimoji="1" lang="en-US" altLang="zh-CN" sz="2400" b="1" dirty="0" smtClean="0">
                <a:solidFill>
                  <a:srgbClr val="FF0000"/>
                </a:solidFill>
                <a:latin typeface="黑体" panose="02010609060101010101" pitchFamily="49" charset="-122"/>
                <a:ea typeface="黑体" panose="02010609060101010101" pitchFamily="49" charset="-122"/>
              </a:rPr>
              <a:t>3</a:t>
            </a:r>
            <a:r>
              <a:rPr kumimoji="1" lang="zh-CN" altLang="en-US" sz="2400" b="1" dirty="0" smtClean="0">
                <a:solidFill>
                  <a:srgbClr val="FF0000"/>
                </a:solidFill>
                <a:latin typeface="黑体" panose="02010609060101010101" pitchFamily="49" charset="-122"/>
                <a:ea typeface="黑体" panose="02010609060101010101" pitchFamily="49" charset="-122"/>
              </a:rPr>
              <a:t>）结果</a:t>
            </a:r>
            <a:r>
              <a:rPr kumimoji="1" lang="zh-CN" altLang="en-US" sz="2400" dirty="0">
                <a:latin typeface="黑体" panose="02010609060101010101" pitchFamily="49" charset="-122"/>
                <a:ea typeface="黑体" panose="02010609060101010101" pitchFamily="49" charset="-122"/>
              </a:rPr>
              <a:t>：</a:t>
            </a:r>
          </a:p>
        </p:txBody>
      </p:sp>
      <p:sp>
        <p:nvSpPr>
          <p:cNvPr id="10250" name="Text Box 10"/>
          <p:cNvSpPr txBox="1">
            <a:spLocks noChangeArrowheads="1"/>
          </p:cNvSpPr>
          <p:nvPr/>
        </p:nvSpPr>
        <p:spPr bwMode="auto">
          <a:xfrm>
            <a:off x="571472" y="2538707"/>
            <a:ext cx="5643602" cy="461665"/>
          </a:xfrm>
          <a:prstGeom prst="rect">
            <a:avLst/>
          </a:prstGeom>
          <a:noFill/>
          <a:ln w="9525">
            <a:noFill/>
            <a:miter lim="800000"/>
          </a:ln>
          <a:effectLst/>
        </p:spPr>
        <p:txBody>
          <a:bodyPr wrap="square">
            <a:spAutoFit/>
          </a:bodyPr>
          <a:lstStyle/>
          <a:p>
            <a:pPr>
              <a:spcBef>
                <a:spcPct val="50000"/>
              </a:spcBef>
            </a:pPr>
            <a:r>
              <a:rPr lang="zh-CN" altLang="en-US" sz="2400" b="1" dirty="0" smtClean="0">
                <a:solidFill>
                  <a:srgbClr val="FF0000"/>
                </a:solidFill>
                <a:latin typeface="黑体" panose="02010609060101010101" pitchFamily="49" charset="-122"/>
                <a:ea typeface="黑体" panose="02010609060101010101" pitchFamily="49" charset="-122"/>
              </a:rPr>
              <a:t>（</a:t>
            </a:r>
            <a:r>
              <a:rPr lang="en-US" altLang="zh-CN" sz="2400" b="1" dirty="0" smtClean="0">
                <a:solidFill>
                  <a:srgbClr val="FF0000"/>
                </a:solidFill>
                <a:latin typeface="黑体" panose="02010609060101010101" pitchFamily="49" charset="-122"/>
                <a:ea typeface="黑体" panose="02010609060101010101" pitchFamily="49" charset="-122"/>
              </a:rPr>
              <a:t>1</a:t>
            </a:r>
            <a:r>
              <a:rPr lang="zh-CN" altLang="en-US" sz="2400" b="1" dirty="0" smtClean="0">
                <a:solidFill>
                  <a:srgbClr val="FF0000"/>
                </a:solidFill>
                <a:latin typeface="黑体" panose="02010609060101010101" pitchFamily="49" charset="-122"/>
                <a:ea typeface="黑体" panose="02010609060101010101" pitchFamily="49" charset="-122"/>
              </a:rPr>
              <a:t>）时间</a:t>
            </a:r>
            <a:r>
              <a:rPr lang="zh-CN" altLang="en-US" sz="2400" b="1" dirty="0" smtClean="0">
                <a:latin typeface="黑体" panose="02010609060101010101" pitchFamily="49" charset="-122"/>
                <a:ea typeface="黑体" panose="02010609060101010101" pitchFamily="49" charset="-122"/>
              </a:rPr>
              <a:t>：</a:t>
            </a:r>
            <a:r>
              <a:rPr kumimoji="1" lang="en-US" altLang="zh-CN" sz="2400" b="1" dirty="0" smtClean="0">
                <a:solidFill>
                  <a:schemeClr val="tx2"/>
                </a:solidFill>
                <a:latin typeface="黑体" panose="02010609060101010101" pitchFamily="49" charset="-122"/>
                <a:ea typeface="黑体" panose="02010609060101010101" pitchFamily="49" charset="-122"/>
              </a:rPr>
              <a:t>1917</a:t>
            </a:r>
            <a:r>
              <a:rPr kumimoji="1" lang="zh-CN" altLang="en-US" sz="2400" b="1" dirty="0" smtClean="0">
                <a:solidFill>
                  <a:schemeClr val="tx2"/>
                </a:solidFill>
                <a:latin typeface="黑体" panose="02010609060101010101" pitchFamily="49" charset="-122"/>
                <a:ea typeface="黑体" panose="02010609060101010101" pitchFamily="49" charset="-122"/>
              </a:rPr>
              <a:t>、</a:t>
            </a:r>
            <a:r>
              <a:rPr kumimoji="1" lang="en-US" altLang="zh-CN" sz="2400" b="1" dirty="0" smtClean="0">
                <a:solidFill>
                  <a:schemeClr val="tx2"/>
                </a:solidFill>
                <a:latin typeface="黑体" panose="02010609060101010101" pitchFamily="49" charset="-122"/>
                <a:ea typeface="黑体" panose="02010609060101010101" pitchFamily="49" charset="-122"/>
              </a:rPr>
              <a:t>3</a:t>
            </a:r>
          </a:p>
        </p:txBody>
      </p:sp>
      <p:sp>
        <p:nvSpPr>
          <p:cNvPr id="10252" name="Rectangle 12"/>
          <p:cNvSpPr>
            <a:spLocks noChangeArrowheads="1"/>
          </p:cNvSpPr>
          <p:nvPr/>
        </p:nvSpPr>
        <p:spPr bwMode="auto">
          <a:xfrm>
            <a:off x="1500166" y="4467533"/>
            <a:ext cx="2507417" cy="400110"/>
          </a:xfrm>
          <a:prstGeom prst="rect">
            <a:avLst/>
          </a:prstGeom>
          <a:noFill/>
          <a:ln w="9525">
            <a:noFill/>
            <a:miter lim="800000"/>
          </a:ln>
          <a:effectLst/>
        </p:spPr>
        <p:txBody>
          <a:bodyPr wrap="none">
            <a:spAutoFit/>
          </a:bodyPr>
          <a:lstStyle/>
          <a:p>
            <a:pPr algn="ctr"/>
            <a:r>
              <a:rPr lang="zh-CN" altLang="en-US" sz="2000" b="1" dirty="0" smtClean="0">
                <a:latin typeface="楷体" panose="02010609060101010101" charset="-122"/>
                <a:ea typeface="楷体" panose="02010609060101010101" charset="-122"/>
              </a:rPr>
              <a:t>①</a:t>
            </a:r>
            <a:r>
              <a:rPr lang="zh-CN" altLang="en-US" sz="2000" b="1" dirty="0" smtClean="0">
                <a:latin typeface="黑体" panose="02010609060101010101" pitchFamily="49" charset="-122"/>
                <a:ea typeface="黑体" panose="02010609060101010101" pitchFamily="49" charset="-122"/>
              </a:rPr>
              <a:t>推翻</a:t>
            </a:r>
            <a:r>
              <a:rPr lang="zh-CN" altLang="en-US" sz="2000" b="1" dirty="0">
                <a:latin typeface="黑体" panose="02010609060101010101" pitchFamily="49" charset="-122"/>
                <a:ea typeface="黑体" panose="02010609060101010101" pitchFamily="49" charset="-122"/>
              </a:rPr>
              <a:t>沙皇专制统治</a:t>
            </a:r>
          </a:p>
        </p:txBody>
      </p:sp>
      <p:sp>
        <p:nvSpPr>
          <p:cNvPr id="10253" name="Rectangle 13"/>
          <p:cNvSpPr>
            <a:spLocks noChangeArrowheads="1"/>
          </p:cNvSpPr>
          <p:nvPr/>
        </p:nvSpPr>
        <p:spPr bwMode="auto">
          <a:xfrm>
            <a:off x="4214810" y="4500570"/>
            <a:ext cx="3571900" cy="400110"/>
          </a:xfrm>
          <a:prstGeom prst="rect">
            <a:avLst/>
          </a:prstGeom>
          <a:noFill/>
          <a:ln w="9525">
            <a:noFill/>
            <a:miter lim="800000"/>
          </a:ln>
          <a:effectLst/>
        </p:spPr>
        <p:txBody>
          <a:bodyPr wrap="square">
            <a:spAutoFit/>
          </a:bodyPr>
          <a:lstStyle/>
          <a:p>
            <a:r>
              <a:rPr lang="zh-CN" altLang="en-US" sz="2000" b="1" dirty="0" smtClean="0">
                <a:latin typeface="楷体" panose="02010609060101010101" charset="-122"/>
                <a:ea typeface="楷体" panose="02010609060101010101" charset="-122"/>
              </a:rPr>
              <a:t>②</a:t>
            </a:r>
            <a:r>
              <a:rPr lang="zh-CN" altLang="en-US" sz="2000" b="1" dirty="0" smtClean="0">
                <a:latin typeface="黑体" panose="02010609060101010101" pitchFamily="49" charset="-122"/>
                <a:ea typeface="黑体" panose="02010609060101010101" pitchFamily="49" charset="-122"/>
              </a:rPr>
              <a:t>形成</a:t>
            </a:r>
            <a:r>
              <a:rPr lang="zh-CN" altLang="en-US" sz="2000" b="1" dirty="0">
                <a:solidFill>
                  <a:srgbClr val="FF0000"/>
                </a:solidFill>
                <a:latin typeface="黑体" panose="02010609060101010101" pitchFamily="49" charset="-122"/>
                <a:ea typeface="黑体" panose="02010609060101010101" pitchFamily="49" charset="-122"/>
              </a:rPr>
              <a:t>两个</a:t>
            </a:r>
            <a:r>
              <a:rPr lang="zh-CN" altLang="en-US" sz="2000" b="1" dirty="0" smtClean="0">
                <a:solidFill>
                  <a:srgbClr val="FF0000"/>
                </a:solidFill>
                <a:latin typeface="黑体" panose="02010609060101010101" pitchFamily="49" charset="-122"/>
                <a:ea typeface="黑体" panose="02010609060101010101" pitchFamily="49" charset="-122"/>
              </a:rPr>
              <a:t>政权</a:t>
            </a:r>
            <a:r>
              <a:rPr lang="zh-CN" altLang="en-US" sz="2000" b="1" dirty="0" smtClean="0">
                <a:latin typeface="黑体" panose="02010609060101010101" pitchFamily="49" charset="-122"/>
                <a:ea typeface="黑体" panose="02010609060101010101" pitchFamily="49" charset="-122"/>
              </a:rPr>
              <a:t>并存</a:t>
            </a:r>
            <a:r>
              <a:rPr lang="zh-CN" altLang="en-US" sz="2000" b="1" dirty="0">
                <a:latin typeface="黑体" panose="02010609060101010101" pitchFamily="49" charset="-122"/>
                <a:ea typeface="黑体" panose="02010609060101010101" pitchFamily="49" charset="-122"/>
              </a:rPr>
              <a:t>的局面</a:t>
            </a:r>
          </a:p>
        </p:txBody>
      </p:sp>
      <p:sp>
        <p:nvSpPr>
          <p:cNvPr id="10258" name="Text Box 18"/>
          <p:cNvSpPr txBox="1">
            <a:spLocks noChangeArrowheads="1"/>
          </p:cNvSpPr>
          <p:nvPr/>
        </p:nvSpPr>
        <p:spPr bwMode="auto">
          <a:xfrm>
            <a:off x="500034" y="1800518"/>
            <a:ext cx="4824413" cy="461665"/>
          </a:xfrm>
          <a:prstGeom prst="rect">
            <a:avLst/>
          </a:prstGeom>
          <a:noFill/>
          <a:ln w="9525">
            <a:noFill/>
            <a:miter lim="800000"/>
          </a:ln>
          <a:effectLst/>
        </p:spPr>
        <p:txBody>
          <a:bodyPr>
            <a:spAutoFit/>
          </a:bodyPr>
          <a:lstStyle/>
          <a:p>
            <a:pPr>
              <a:spcBef>
                <a:spcPct val="50000"/>
              </a:spcBef>
            </a:pPr>
            <a:r>
              <a:rPr kumimoji="1" lang="en-US" altLang="zh-CN" sz="2400" b="1" dirty="0" smtClean="0">
                <a:solidFill>
                  <a:srgbClr val="0000FF"/>
                </a:solidFill>
                <a:latin typeface="黑体" panose="02010609060101010101" pitchFamily="49" charset="-122"/>
                <a:ea typeface="黑体" panose="02010609060101010101" pitchFamily="49" charset="-122"/>
              </a:rPr>
              <a:t>1</a:t>
            </a:r>
            <a:r>
              <a:rPr kumimoji="1" lang="zh-CN" altLang="en-US" sz="2400" b="1" dirty="0" smtClean="0">
                <a:solidFill>
                  <a:srgbClr val="0000FF"/>
                </a:solidFill>
                <a:latin typeface="黑体" panose="02010609060101010101" pitchFamily="49" charset="-122"/>
                <a:ea typeface="黑体" panose="02010609060101010101" pitchFamily="49" charset="-122"/>
              </a:rPr>
              <a:t>、二月</a:t>
            </a:r>
            <a:r>
              <a:rPr kumimoji="1" lang="zh-CN" altLang="en-US" sz="2400" b="1" dirty="0">
                <a:solidFill>
                  <a:srgbClr val="0000FF"/>
                </a:solidFill>
                <a:latin typeface="黑体" panose="02010609060101010101" pitchFamily="49" charset="-122"/>
                <a:ea typeface="黑体" panose="02010609060101010101" pitchFamily="49" charset="-122"/>
              </a:rPr>
              <a:t>革命倒沙皇</a:t>
            </a:r>
          </a:p>
        </p:txBody>
      </p:sp>
      <p:sp>
        <p:nvSpPr>
          <p:cNvPr id="18" name="标题 1"/>
          <p:cNvSpPr txBox="1"/>
          <p:nvPr/>
        </p:nvSpPr>
        <p:spPr>
          <a:xfrm>
            <a:off x="457200" y="274638"/>
            <a:ext cx="7467600" cy="72547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000" b="1" i="0" u="none" strike="noStrike" kern="1200" cap="small"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一、俄国十月革命</a:t>
            </a:r>
            <a:endParaRPr kumimoji="0" lang="zh-CN" altLang="en-US" sz="3000" b="1" i="0" u="none" strike="noStrike" kern="1200" cap="small"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19" name="TextBox 18"/>
          <p:cNvSpPr txBox="1"/>
          <p:nvPr/>
        </p:nvSpPr>
        <p:spPr>
          <a:xfrm>
            <a:off x="428596" y="936293"/>
            <a:ext cx="1928826" cy="492443"/>
          </a:xfrm>
          <a:prstGeom prst="rect">
            <a:avLst/>
          </a:prstGeom>
          <a:noFill/>
        </p:spPr>
        <p:txBody>
          <a:bodyPr wrap="square" rtlCol="0">
            <a:spAutoFit/>
          </a:bodyPr>
          <a:lstStyle/>
          <a:p>
            <a:r>
              <a:rPr lang="zh-CN" altLang="en-US" sz="2600" b="1" dirty="0" smtClean="0">
                <a:solidFill>
                  <a:srgbClr val="00B0F0"/>
                </a:solidFill>
                <a:latin typeface="黑体" panose="02010609060101010101" pitchFamily="49" charset="-122"/>
                <a:ea typeface="黑体" panose="02010609060101010101" pitchFamily="49" charset="-122"/>
              </a:rPr>
              <a:t>（二）过程</a:t>
            </a:r>
            <a:endParaRPr lang="zh-CN" altLang="en-US" sz="2600" b="1" dirty="0">
              <a:solidFill>
                <a:srgbClr val="00B0F0"/>
              </a:solidFill>
              <a:latin typeface="黑体" panose="02010609060101010101" pitchFamily="49" charset="-122"/>
              <a:ea typeface="黑体" panose="02010609060101010101" pitchFamily="49" charset="-122"/>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58"/>
                                        </p:tgtEl>
                                        <p:attrNameLst>
                                          <p:attrName>style.visibility</p:attrName>
                                        </p:attrNameLst>
                                      </p:cBhvr>
                                      <p:to>
                                        <p:strVal val="visible"/>
                                      </p:to>
                                    </p:set>
                                    <p:anim calcmode="lin" valueType="num">
                                      <p:cBhvr additive="base">
                                        <p:cTn id="7" dur="500" fill="hold"/>
                                        <p:tgtEl>
                                          <p:spTgt spid="10258"/>
                                        </p:tgtEl>
                                        <p:attrNameLst>
                                          <p:attrName>ppt_x</p:attrName>
                                        </p:attrNameLst>
                                      </p:cBhvr>
                                      <p:tavLst>
                                        <p:tav tm="0">
                                          <p:val>
                                            <p:strVal val="#ppt_x"/>
                                          </p:val>
                                        </p:tav>
                                        <p:tav tm="100000">
                                          <p:val>
                                            <p:strVal val="#ppt_x"/>
                                          </p:val>
                                        </p:tav>
                                      </p:tavLst>
                                    </p:anim>
                                    <p:anim calcmode="lin" valueType="num">
                                      <p:cBhvr additive="base">
                                        <p:cTn id="8" dur="500" fill="hold"/>
                                        <p:tgtEl>
                                          <p:spTgt spid="1025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250"/>
                                        </p:tgtEl>
                                        <p:attrNameLst>
                                          <p:attrName>style.visibility</p:attrName>
                                        </p:attrNameLst>
                                      </p:cBhvr>
                                      <p:to>
                                        <p:strVal val="visible"/>
                                      </p:to>
                                    </p:set>
                                    <p:anim calcmode="lin" valueType="num">
                                      <p:cBhvr additive="base">
                                        <p:cTn id="13" dur="500" fill="hold"/>
                                        <p:tgtEl>
                                          <p:spTgt spid="10250"/>
                                        </p:tgtEl>
                                        <p:attrNameLst>
                                          <p:attrName>ppt_x</p:attrName>
                                        </p:attrNameLst>
                                      </p:cBhvr>
                                      <p:tavLst>
                                        <p:tav tm="0">
                                          <p:val>
                                            <p:strVal val="#ppt_x"/>
                                          </p:val>
                                        </p:tav>
                                        <p:tav tm="100000">
                                          <p:val>
                                            <p:strVal val="#ppt_x"/>
                                          </p:val>
                                        </p:tav>
                                      </p:tavLst>
                                    </p:anim>
                                    <p:anim calcmode="lin" valueType="num">
                                      <p:cBhvr additive="base">
                                        <p:cTn id="14" dur="500" fill="hold"/>
                                        <p:tgtEl>
                                          <p:spTgt spid="102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44"/>
                                        </p:tgtEl>
                                        <p:attrNameLst>
                                          <p:attrName>style.visibility</p:attrName>
                                        </p:attrNameLst>
                                      </p:cBhvr>
                                      <p:to>
                                        <p:strVal val="visible"/>
                                      </p:to>
                                    </p:set>
                                    <p:anim calcmode="lin" valueType="num">
                                      <p:cBhvr additive="base">
                                        <p:cTn id="19" dur="500" fill="hold"/>
                                        <p:tgtEl>
                                          <p:spTgt spid="10244"/>
                                        </p:tgtEl>
                                        <p:attrNameLst>
                                          <p:attrName>ppt_x</p:attrName>
                                        </p:attrNameLst>
                                      </p:cBhvr>
                                      <p:tavLst>
                                        <p:tav tm="0">
                                          <p:val>
                                            <p:strVal val="#ppt_x"/>
                                          </p:val>
                                        </p:tav>
                                        <p:tav tm="100000">
                                          <p:val>
                                            <p:strVal val="#ppt_x"/>
                                          </p:val>
                                        </p:tav>
                                      </p:tavLst>
                                    </p:anim>
                                    <p:anim calcmode="lin" valueType="num">
                                      <p:cBhvr additive="base">
                                        <p:cTn id="20" dur="500" fill="hold"/>
                                        <p:tgtEl>
                                          <p:spTgt spid="1024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247"/>
                                        </p:tgtEl>
                                        <p:attrNameLst>
                                          <p:attrName>style.visibility</p:attrName>
                                        </p:attrNameLst>
                                      </p:cBhvr>
                                      <p:to>
                                        <p:strVal val="visible"/>
                                      </p:to>
                                    </p:set>
                                    <p:anim calcmode="lin" valueType="num">
                                      <p:cBhvr additive="base">
                                        <p:cTn id="25" dur="500" fill="hold"/>
                                        <p:tgtEl>
                                          <p:spTgt spid="10247"/>
                                        </p:tgtEl>
                                        <p:attrNameLst>
                                          <p:attrName>ppt_x</p:attrName>
                                        </p:attrNameLst>
                                      </p:cBhvr>
                                      <p:tavLst>
                                        <p:tav tm="0">
                                          <p:val>
                                            <p:strVal val="#ppt_x"/>
                                          </p:val>
                                        </p:tav>
                                        <p:tav tm="100000">
                                          <p:val>
                                            <p:strVal val="#ppt_x"/>
                                          </p:val>
                                        </p:tav>
                                      </p:tavLst>
                                    </p:anim>
                                    <p:anim calcmode="lin" valueType="num">
                                      <p:cBhvr additive="base">
                                        <p:cTn id="26" dur="500" fill="hold"/>
                                        <p:tgtEl>
                                          <p:spTgt spid="1024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252"/>
                                        </p:tgtEl>
                                        <p:attrNameLst>
                                          <p:attrName>style.visibility</p:attrName>
                                        </p:attrNameLst>
                                      </p:cBhvr>
                                      <p:to>
                                        <p:strVal val="visible"/>
                                      </p:to>
                                    </p:set>
                                    <p:anim calcmode="lin" valueType="num">
                                      <p:cBhvr additive="base">
                                        <p:cTn id="31" dur="500" fill="hold"/>
                                        <p:tgtEl>
                                          <p:spTgt spid="10252"/>
                                        </p:tgtEl>
                                        <p:attrNameLst>
                                          <p:attrName>ppt_x</p:attrName>
                                        </p:attrNameLst>
                                      </p:cBhvr>
                                      <p:tavLst>
                                        <p:tav tm="0">
                                          <p:val>
                                            <p:strVal val="#ppt_x"/>
                                          </p:val>
                                        </p:tav>
                                        <p:tav tm="100000">
                                          <p:val>
                                            <p:strVal val="#ppt_x"/>
                                          </p:val>
                                        </p:tav>
                                      </p:tavLst>
                                    </p:anim>
                                    <p:anim calcmode="lin" valueType="num">
                                      <p:cBhvr additive="base">
                                        <p:cTn id="32" dur="500" fill="hold"/>
                                        <p:tgtEl>
                                          <p:spTgt spid="1025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253"/>
                                        </p:tgtEl>
                                        <p:attrNameLst>
                                          <p:attrName>style.visibility</p:attrName>
                                        </p:attrNameLst>
                                      </p:cBhvr>
                                      <p:to>
                                        <p:strVal val="visible"/>
                                      </p:to>
                                    </p:set>
                                    <p:anim calcmode="lin" valueType="num">
                                      <p:cBhvr additive="base">
                                        <p:cTn id="37" dur="500" fill="hold"/>
                                        <p:tgtEl>
                                          <p:spTgt spid="10253"/>
                                        </p:tgtEl>
                                        <p:attrNameLst>
                                          <p:attrName>ppt_x</p:attrName>
                                        </p:attrNameLst>
                                      </p:cBhvr>
                                      <p:tavLst>
                                        <p:tav tm="0">
                                          <p:val>
                                            <p:strVal val="#ppt_x"/>
                                          </p:val>
                                        </p:tav>
                                        <p:tav tm="100000">
                                          <p:val>
                                            <p:strVal val="#ppt_x"/>
                                          </p:val>
                                        </p:tav>
                                      </p:tavLst>
                                    </p:anim>
                                    <p:anim calcmode="lin" valueType="num">
                                      <p:cBhvr additive="base">
                                        <p:cTn id="38" dur="500" fill="hold"/>
                                        <p:tgtEl>
                                          <p:spTgt spid="102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P spid="10247" grpId="0"/>
      <p:bldP spid="10250" grpId="0"/>
      <p:bldP spid="10252" grpId="0"/>
      <p:bldP spid="10253" grpId="0"/>
      <p:bldP spid="102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3"/>
          <p:cNvSpPr txBox="1">
            <a:spLocks noChangeArrowheads="1"/>
          </p:cNvSpPr>
          <p:nvPr/>
        </p:nvSpPr>
        <p:spPr bwMode="auto">
          <a:xfrm>
            <a:off x="357158" y="642918"/>
            <a:ext cx="8501122" cy="461963"/>
          </a:xfrm>
          <a:prstGeom prst="rect">
            <a:avLst/>
          </a:prstGeom>
          <a:noFill/>
          <a:ln w="9525">
            <a:noFill/>
            <a:miter lim="800000"/>
          </a:ln>
          <a:effectLst/>
        </p:spPr>
        <p:txBody>
          <a:bodyPr wrap="square">
            <a:spAutoFit/>
          </a:bodyPr>
          <a:lstStyle/>
          <a:p>
            <a:r>
              <a:rPr lang="en-US" altLang="zh-CN" sz="2400" b="1" dirty="0">
                <a:solidFill>
                  <a:srgbClr val="0000CC"/>
                </a:solidFill>
                <a:latin typeface="黑体" panose="02010609060101010101" pitchFamily="49" charset="-122"/>
                <a:ea typeface="黑体" panose="02010609060101010101" pitchFamily="49" charset="-122"/>
              </a:rPr>
              <a:t>2.《</a:t>
            </a:r>
            <a:r>
              <a:rPr lang="zh-CN" altLang="en-US" sz="2400" b="1" dirty="0">
                <a:solidFill>
                  <a:srgbClr val="0000CC"/>
                </a:solidFill>
                <a:latin typeface="黑体" panose="02010609060101010101" pitchFamily="49" charset="-122"/>
                <a:ea typeface="黑体" panose="02010609060101010101" pitchFamily="49" charset="-122"/>
              </a:rPr>
              <a:t>四月提纲</a:t>
            </a:r>
            <a:r>
              <a:rPr lang="en-US" altLang="zh-CN" sz="2400" b="1" dirty="0">
                <a:solidFill>
                  <a:srgbClr val="0000CC"/>
                </a:solidFill>
                <a:latin typeface="黑体" panose="02010609060101010101" pitchFamily="49" charset="-122"/>
                <a:ea typeface="黑体" panose="02010609060101010101" pitchFamily="49" charset="-122"/>
              </a:rPr>
              <a:t>》</a:t>
            </a:r>
            <a:r>
              <a:rPr lang="zh-CN" altLang="en-US" sz="2400" b="1" dirty="0">
                <a:solidFill>
                  <a:srgbClr val="0000CC"/>
                </a:solidFill>
                <a:latin typeface="黑体" panose="02010609060101010101" pitchFamily="49" charset="-122"/>
                <a:ea typeface="黑体" panose="02010609060101010101" pitchFamily="49" charset="-122"/>
              </a:rPr>
              <a:t>指方向：</a:t>
            </a:r>
            <a:r>
              <a:rPr lang="en-US" altLang="zh-CN" sz="2400" b="1" dirty="0">
                <a:solidFill>
                  <a:srgbClr val="0000CC"/>
                </a:solidFill>
                <a:latin typeface="黑体" panose="02010609060101010101" pitchFamily="49" charset="-122"/>
                <a:ea typeface="黑体" panose="02010609060101010101" pitchFamily="49" charset="-122"/>
              </a:rPr>
              <a:t>《</a:t>
            </a:r>
            <a:r>
              <a:rPr lang="zh-CN" altLang="en-US" sz="2400" b="1" dirty="0">
                <a:solidFill>
                  <a:srgbClr val="0000CC"/>
                </a:solidFill>
                <a:latin typeface="黑体" panose="02010609060101010101" pitchFamily="49" charset="-122"/>
                <a:ea typeface="黑体" panose="02010609060101010101" pitchFamily="49" charset="-122"/>
              </a:rPr>
              <a:t>论无产阶级在这次革命中的任务</a:t>
            </a:r>
            <a:r>
              <a:rPr lang="en-US" altLang="zh-CN" sz="2400" b="1" dirty="0">
                <a:solidFill>
                  <a:srgbClr val="0000CC"/>
                </a:solidFill>
                <a:latin typeface="黑体" panose="02010609060101010101" pitchFamily="49" charset="-122"/>
                <a:ea typeface="黑体" panose="02010609060101010101" pitchFamily="49" charset="-122"/>
              </a:rPr>
              <a:t>》</a:t>
            </a:r>
          </a:p>
        </p:txBody>
      </p:sp>
      <p:sp>
        <p:nvSpPr>
          <p:cNvPr id="12292" name="Text Box 4"/>
          <p:cNvSpPr txBox="1">
            <a:spLocks noChangeArrowheads="1"/>
          </p:cNvSpPr>
          <p:nvPr/>
        </p:nvSpPr>
        <p:spPr bwMode="auto">
          <a:xfrm>
            <a:off x="1000100" y="1285860"/>
            <a:ext cx="7572428" cy="954107"/>
          </a:xfrm>
          <a:prstGeom prst="rect">
            <a:avLst/>
          </a:prstGeom>
          <a:noFill/>
          <a:ln w="9525">
            <a:noFill/>
            <a:miter lim="800000"/>
          </a:ln>
          <a:effectLst/>
        </p:spPr>
        <p:txBody>
          <a:bodyPr wrap="square">
            <a:spAutoFit/>
          </a:bodyPr>
          <a:lstStyle/>
          <a:p>
            <a:r>
              <a:rPr lang="en-US" altLang="zh-CN" sz="2800" b="1" dirty="0">
                <a:latin typeface="隶书" panose="02010509060101010101" pitchFamily="49" charset="-122"/>
                <a:ea typeface="隶书" panose="02010509060101010101" pitchFamily="49" charset="-122"/>
              </a:rPr>
              <a:t>1917</a:t>
            </a:r>
            <a:r>
              <a:rPr lang="zh-CN" altLang="en-US" sz="2800" b="1" dirty="0">
                <a:latin typeface="隶书" panose="02010509060101010101" pitchFamily="49" charset="-122"/>
                <a:ea typeface="隶书" panose="02010509060101010101" pitchFamily="49" charset="-122"/>
              </a:rPr>
              <a:t>年</a:t>
            </a:r>
            <a:r>
              <a:rPr lang="en-US" altLang="zh-CN" sz="2800" b="1" dirty="0">
                <a:latin typeface="隶书" panose="02010509060101010101" pitchFamily="49" charset="-122"/>
                <a:ea typeface="隶书" panose="02010509060101010101" pitchFamily="49" charset="-122"/>
              </a:rPr>
              <a:t>4</a:t>
            </a:r>
            <a:r>
              <a:rPr lang="zh-CN" altLang="en-US" sz="2800" b="1" dirty="0">
                <a:latin typeface="隶书" panose="02010509060101010101" pitchFamily="49" charset="-122"/>
                <a:ea typeface="隶书" panose="02010509060101010101" pitchFamily="49" charset="-122"/>
              </a:rPr>
              <a:t>月，列宁回到彼得格勒</a:t>
            </a:r>
            <a:r>
              <a:rPr lang="zh-CN" altLang="en-US" sz="2800" b="1" dirty="0" smtClean="0">
                <a:latin typeface="隶书" panose="02010509060101010101" pitchFamily="49" charset="-122"/>
                <a:ea typeface="隶书" panose="02010509060101010101" pitchFamily="49" charset="-122"/>
              </a:rPr>
              <a:t>，号召</a:t>
            </a:r>
            <a:r>
              <a:rPr lang="zh-CN" altLang="en-US" sz="2800" b="1" dirty="0">
                <a:latin typeface="隶书" panose="02010509060101010101" pitchFamily="49" charset="-122"/>
                <a:ea typeface="隶书" panose="02010509060101010101" pitchFamily="49" charset="-122"/>
              </a:rPr>
              <a:t>“全部政权归苏维埃”。</a:t>
            </a:r>
          </a:p>
        </p:txBody>
      </p:sp>
      <p:sp>
        <p:nvSpPr>
          <p:cNvPr id="7" name="Text Box 4"/>
          <p:cNvSpPr txBox="1">
            <a:spLocks noChangeArrowheads="1"/>
          </p:cNvSpPr>
          <p:nvPr/>
        </p:nvSpPr>
        <p:spPr bwMode="auto">
          <a:xfrm>
            <a:off x="1000100" y="4000504"/>
            <a:ext cx="7643866" cy="830997"/>
          </a:xfrm>
          <a:prstGeom prst="rect">
            <a:avLst/>
          </a:prstGeom>
          <a:noFill/>
          <a:ln w="9525">
            <a:noFill/>
            <a:miter lim="800000"/>
          </a:ln>
          <a:effectLst/>
        </p:spPr>
        <p:txBody>
          <a:bodyPr wrap="square">
            <a:spAutoFit/>
          </a:bodyPr>
          <a:lstStyle/>
          <a:p>
            <a:r>
              <a:rPr lang="zh-CN" altLang="en-US" sz="2400" b="1" dirty="0" smtClean="0">
                <a:latin typeface="黑体" panose="02010609060101010101" pitchFamily="49" charset="-122"/>
                <a:ea typeface="黑体" panose="02010609060101010101" pitchFamily="49" charset="-122"/>
              </a:rPr>
              <a:t>（</a:t>
            </a:r>
            <a:r>
              <a:rPr lang="en-US" altLang="zh-CN" sz="2400" b="1" dirty="0" smtClean="0">
                <a:latin typeface="黑体" panose="02010609060101010101" pitchFamily="49" charset="-122"/>
                <a:ea typeface="黑体" panose="02010609060101010101" pitchFamily="49" charset="-122"/>
              </a:rPr>
              <a:t>2</a:t>
            </a:r>
            <a:r>
              <a:rPr lang="zh-CN" altLang="en-US" sz="2400" b="1" dirty="0" smtClean="0">
                <a:latin typeface="黑体" panose="02010609060101010101" pitchFamily="49" charset="-122"/>
                <a:ea typeface="黑体" panose="02010609060101010101" pitchFamily="49" charset="-122"/>
              </a:rPr>
              <a:t>）说明</a:t>
            </a:r>
            <a:r>
              <a:rPr lang="zh-CN" altLang="en-US" sz="2400" b="1" dirty="0">
                <a:latin typeface="黑体" panose="02010609060101010101" pitchFamily="49" charset="-122"/>
                <a:ea typeface="黑体" panose="02010609060101010101" pitchFamily="49" charset="-122"/>
              </a:rPr>
              <a:t>：和平发展已不可能，</a:t>
            </a:r>
            <a:r>
              <a:rPr lang="zh-CN" altLang="en-US" sz="2400" b="1" dirty="0" smtClean="0">
                <a:latin typeface="黑体" panose="02010609060101010101" pitchFamily="49" charset="-122"/>
                <a:ea typeface="黑体" panose="02010609060101010101" pitchFamily="49" charset="-122"/>
              </a:rPr>
              <a:t>布尔什维克</a:t>
            </a:r>
            <a:r>
              <a:rPr lang="zh-CN" altLang="en-US" sz="2400" b="1" dirty="0">
                <a:latin typeface="黑体" panose="02010609060101010101" pitchFamily="49" charset="-122"/>
                <a:ea typeface="黑体" panose="02010609060101010101" pitchFamily="49" charset="-122"/>
              </a:rPr>
              <a:t>党决定武装夺取政权。</a:t>
            </a:r>
          </a:p>
        </p:txBody>
      </p:sp>
      <p:sp>
        <p:nvSpPr>
          <p:cNvPr id="9" name="Text Box 6"/>
          <p:cNvSpPr txBox="1">
            <a:spLocks noChangeArrowheads="1"/>
          </p:cNvSpPr>
          <p:nvPr/>
        </p:nvSpPr>
        <p:spPr bwMode="auto">
          <a:xfrm>
            <a:off x="428596" y="2405059"/>
            <a:ext cx="5256212" cy="523875"/>
          </a:xfrm>
          <a:prstGeom prst="rect">
            <a:avLst/>
          </a:prstGeom>
          <a:noFill/>
          <a:ln w="9525">
            <a:noFill/>
            <a:miter lim="800000"/>
          </a:ln>
          <a:effectLst/>
        </p:spPr>
        <p:txBody>
          <a:bodyPr>
            <a:spAutoFit/>
          </a:bodyPr>
          <a:lstStyle/>
          <a:p>
            <a:pPr>
              <a:spcBef>
                <a:spcPct val="50000"/>
              </a:spcBef>
            </a:pPr>
            <a:r>
              <a:rPr kumimoji="1" lang="en-US" altLang="zh-CN" sz="2800" b="1" dirty="0">
                <a:solidFill>
                  <a:srgbClr val="FF0000"/>
                </a:solidFill>
                <a:latin typeface="黑体" panose="02010609060101010101" pitchFamily="49" charset="-122"/>
                <a:ea typeface="黑体" panose="02010609060101010101" pitchFamily="49" charset="-122"/>
              </a:rPr>
              <a:t>3</a:t>
            </a:r>
            <a:r>
              <a:rPr kumimoji="1" lang="zh-CN" altLang="en-US" sz="2800" b="1" dirty="0">
                <a:solidFill>
                  <a:srgbClr val="FF0000"/>
                </a:solidFill>
                <a:latin typeface="黑体" panose="02010609060101010101" pitchFamily="49" charset="-122"/>
                <a:ea typeface="黑体" panose="02010609060101010101" pitchFamily="49" charset="-122"/>
              </a:rPr>
              <a:t>、七月事件抛幻想</a:t>
            </a:r>
          </a:p>
        </p:txBody>
      </p:sp>
      <p:sp>
        <p:nvSpPr>
          <p:cNvPr id="10" name="Text Box 7"/>
          <p:cNvSpPr txBox="1">
            <a:spLocks noChangeArrowheads="1"/>
          </p:cNvSpPr>
          <p:nvPr/>
        </p:nvSpPr>
        <p:spPr bwMode="auto">
          <a:xfrm>
            <a:off x="928662" y="3214686"/>
            <a:ext cx="7643866" cy="461665"/>
          </a:xfrm>
          <a:prstGeom prst="rect">
            <a:avLst/>
          </a:prstGeom>
          <a:noFill/>
          <a:ln w="9525">
            <a:noFill/>
            <a:miter lim="800000"/>
          </a:ln>
          <a:effectLst/>
        </p:spPr>
        <p:txBody>
          <a:bodyPr wrap="square">
            <a:spAutoFit/>
          </a:bodyPr>
          <a:lstStyle/>
          <a:p>
            <a:pPr>
              <a:spcBef>
                <a:spcPct val="50000"/>
              </a:spcBef>
            </a:pPr>
            <a:r>
              <a:rPr kumimoji="1" lang="zh-CN" altLang="en-US" sz="2400" b="1" dirty="0" smtClean="0">
                <a:latin typeface="黑体" panose="02010609060101010101" pitchFamily="49" charset="-122"/>
                <a:ea typeface="黑体" panose="02010609060101010101" pitchFamily="49" charset="-122"/>
              </a:rPr>
              <a:t>（</a:t>
            </a:r>
            <a:r>
              <a:rPr kumimoji="1" lang="en-US" altLang="zh-CN" sz="2400" b="1" dirty="0" smtClean="0">
                <a:latin typeface="黑体" panose="02010609060101010101" pitchFamily="49" charset="-122"/>
                <a:ea typeface="黑体" panose="02010609060101010101" pitchFamily="49" charset="-122"/>
              </a:rPr>
              <a:t>1</a:t>
            </a:r>
            <a:r>
              <a:rPr kumimoji="1" lang="zh-CN" altLang="en-US" sz="2400" b="1" dirty="0" smtClean="0">
                <a:latin typeface="黑体" panose="02010609060101010101" pitchFamily="49" charset="-122"/>
                <a:ea typeface="黑体" panose="02010609060101010101" pitchFamily="49" charset="-122"/>
              </a:rPr>
              <a:t>）</a:t>
            </a:r>
            <a:r>
              <a:rPr kumimoji="1" lang="en-US" altLang="zh-CN" sz="2400" b="1" dirty="0" smtClean="0">
                <a:latin typeface="黑体" panose="02010609060101010101" pitchFamily="49" charset="-122"/>
                <a:ea typeface="黑体" panose="02010609060101010101" pitchFamily="49" charset="-122"/>
              </a:rPr>
              <a:t>1917</a:t>
            </a:r>
            <a:r>
              <a:rPr kumimoji="1" lang="zh-CN" altLang="en-US" sz="2400" b="1" dirty="0" smtClean="0">
                <a:latin typeface="黑体" panose="02010609060101010101" pitchFamily="49" charset="-122"/>
                <a:ea typeface="黑体" panose="02010609060101010101" pitchFamily="49" charset="-122"/>
              </a:rPr>
              <a:t>年</a:t>
            </a:r>
            <a:r>
              <a:rPr kumimoji="1" lang="en-US" altLang="zh-CN" sz="2400" b="1" dirty="0" smtClean="0">
                <a:latin typeface="黑体" panose="02010609060101010101" pitchFamily="49" charset="-122"/>
                <a:ea typeface="黑体" panose="02010609060101010101" pitchFamily="49" charset="-122"/>
              </a:rPr>
              <a:t>7</a:t>
            </a:r>
            <a:r>
              <a:rPr kumimoji="1" lang="zh-CN" altLang="en-US" sz="2400" b="1" dirty="0" smtClean="0">
                <a:latin typeface="黑体" panose="02010609060101010101" pitchFamily="49" charset="-122"/>
                <a:ea typeface="黑体" panose="02010609060101010101" pitchFamily="49" charset="-122"/>
              </a:rPr>
              <a:t>月临时</a:t>
            </a:r>
            <a:r>
              <a:rPr kumimoji="1" lang="zh-CN" altLang="en-US" sz="2400" b="1" dirty="0">
                <a:latin typeface="黑体" panose="02010609060101010101" pitchFamily="49" charset="-122"/>
                <a:ea typeface="黑体" panose="02010609060101010101" pitchFamily="49" charset="-122"/>
              </a:rPr>
              <a:t>政府镇压了工农群众运动。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checkerboard(across)">
                                      <p:cBhvr>
                                        <p:cTn id="7" dur="500"/>
                                        <p:tgtEl>
                                          <p:spTgt spid="1229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P spid="7"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8" name="Picture 4" descr="攻占冬宫"/>
          <p:cNvPicPr>
            <a:picLocks noChangeAspect="1" noChangeArrowheads="1"/>
          </p:cNvPicPr>
          <p:nvPr/>
        </p:nvPicPr>
        <p:blipFill>
          <a:blip r:embed="rId4"/>
          <a:srcRect r="1047"/>
          <a:stretch>
            <a:fillRect/>
          </a:stretch>
        </p:blipFill>
        <p:spPr bwMode="auto">
          <a:xfrm>
            <a:off x="4714876" y="3071810"/>
            <a:ext cx="3857652" cy="3284538"/>
          </a:xfrm>
          <a:prstGeom prst="rect">
            <a:avLst/>
          </a:prstGeom>
          <a:noFill/>
          <a:ln w="9525">
            <a:noFill/>
            <a:miter lim="800000"/>
            <a:headEnd/>
            <a:tailEnd/>
          </a:ln>
        </p:spPr>
      </p:pic>
      <p:sp>
        <p:nvSpPr>
          <p:cNvPr id="18438" name="Text Box 6"/>
          <p:cNvSpPr txBox="1">
            <a:spLocks noChangeArrowheads="1"/>
          </p:cNvSpPr>
          <p:nvPr/>
        </p:nvSpPr>
        <p:spPr bwMode="auto">
          <a:xfrm>
            <a:off x="285720" y="1357298"/>
            <a:ext cx="8429684" cy="1373188"/>
          </a:xfrm>
          <a:prstGeom prst="rect">
            <a:avLst/>
          </a:prstGeom>
          <a:noFill/>
          <a:ln w="9525">
            <a:noFill/>
            <a:miter lim="800000"/>
          </a:ln>
          <a:effectLst/>
        </p:spPr>
        <p:txBody>
          <a:bodyPr wrap="square">
            <a:spAutoFit/>
          </a:bodyPr>
          <a:lstStyle/>
          <a:p>
            <a:r>
              <a:rPr lang="en-US" altLang="zh-CN" sz="2800" b="1" dirty="0">
                <a:solidFill>
                  <a:srgbClr val="0000FF"/>
                </a:solidFill>
                <a:latin typeface="宋体" panose="02010600030101010101" pitchFamily="2" charset="-122"/>
              </a:rPr>
              <a:t>    </a:t>
            </a:r>
            <a:r>
              <a:rPr lang="en-US" altLang="zh-CN" sz="2800" b="1" dirty="0" smtClean="0">
                <a:solidFill>
                  <a:srgbClr val="FF0000"/>
                </a:solidFill>
                <a:latin typeface="隶书" panose="02010509060101010101" pitchFamily="49" charset="-122"/>
                <a:ea typeface="隶书" panose="02010509060101010101" pitchFamily="49" charset="-122"/>
              </a:rPr>
              <a:t>1917</a:t>
            </a:r>
            <a:r>
              <a:rPr lang="zh-CN" altLang="en-US" sz="2800" b="1" dirty="0">
                <a:solidFill>
                  <a:srgbClr val="FF0000"/>
                </a:solidFill>
                <a:latin typeface="隶书" panose="02010509060101010101" pitchFamily="49" charset="-122"/>
                <a:ea typeface="隶书" panose="02010509060101010101" pitchFamily="49" charset="-122"/>
              </a:rPr>
              <a:t>年</a:t>
            </a:r>
            <a:r>
              <a:rPr lang="en-US" altLang="zh-CN" sz="2800" b="1" dirty="0">
                <a:solidFill>
                  <a:srgbClr val="FF0000"/>
                </a:solidFill>
                <a:latin typeface="隶书" panose="02010509060101010101" pitchFamily="49" charset="-122"/>
                <a:ea typeface="隶书" panose="02010509060101010101" pitchFamily="49" charset="-122"/>
              </a:rPr>
              <a:t>11</a:t>
            </a:r>
            <a:r>
              <a:rPr lang="zh-CN" altLang="en-US" sz="2800" b="1" dirty="0">
                <a:solidFill>
                  <a:srgbClr val="FF0000"/>
                </a:solidFill>
                <a:latin typeface="隶书" panose="02010509060101010101" pitchFamily="49" charset="-122"/>
                <a:ea typeface="隶书" panose="02010509060101010101" pitchFamily="49" charset="-122"/>
              </a:rPr>
              <a:t>月</a:t>
            </a:r>
            <a:r>
              <a:rPr lang="en-US" altLang="zh-CN" sz="2800" b="1" dirty="0">
                <a:solidFill>
                  <a:srgbClr val="FF0000"/>
                </a:solidFill>
                <a:latin typeface="隶书" panose="02010509060101010101" pitchFamily="49" charset="-122"/>
                <a:ea typeface="隶书" panose="02010509060101010101" pitchFamily="49" charset="-122"/>
              </a:rPr>
              <a:t>6</a:t>
            </a:r>
            <a:r>
              <a:rPr lang="zh-CN" altLang="en-US" sz="2800" b="1" dirty="0">
                <a:solidFill>
                  <a:srgbClr val="FF0000"/>
                </a:solidFill>
                <a:latin typeface="隶书" panose="02010509060101010101" pitchFamily="49" charset="-122"/>
                <a:ea typeface="隶书" panose="02010509060101010101" pitchFamily="49" charset="-122"/>
              </a:rPr>
              <a:t>日</a:t>
            </a:r>
            <a:r>
              <a:rPr lang="zh-CN" altLang="en-US" sz="2800" b="1" dirty="0">
                <a:solidFill>
                  <a:srgbClr val="0000FF"/>
                </a:solidFill>
                <a:latin typeface="隶书" panose="02010509060101010101" pitchFamily="49" charset="-122"/>
                <a:ea typeface="隶书" panose="02010509060101010101" pitchFamily="49" charset="-122"/>
              </a:rPr>
              <a:t>（俄历</a:t>
            </a:r>
            <a:r>
              <a:rPr lang="en-US" altLang="zh-CN" sz="2800" b="1" dirty="0">
                <a:solidFill>
                  <a:srgbClr val="0000FF"/>
                </a:solidFill>
                <a:latin typeface="隶书" panose="02010509060101010101" pitchFamily="49" charset="-122"/>
                <a:ea typeface="隶书" panose="02010509060101010101" pitchFamily="49" charset="-122"/>
              </a:rPr>
              <a:t>10</a:t>
            </a:r>
            <a:r>
              <a:rPr lang="zh-CN" altLang="en-US" sz="2800" b="1" dirty="0">
                <a:solidFill>
                  <a:srgbClr val="0000FF"/>
                </a:solidFill>
                <a:latin typeface="隶书" panose="02010509060101010101" pitchFamily="49" charset="-122"/>
                <a:ea typeface="隶书" panose="02010509060101010101" pitchFamily="49" charset="-122"/>
              </a:rPr>
              <a:t>月</a:t>
            </a:r>
            <a:r>
              <a:rPr lang="en-US" altLang="zh-CN" sz="2800" b="1" dirty="0">
                <a:solidFill>
                  <a:srgbClr val="0000FF"/>
                </a:solidFill>
                <a:latin typeface="隶书" panose="02010509060101010101" pitchFamily="49" charset="-122"/>
                <a:ea typeface="隶书" panose="02010509060101010101" pitchFamily="49" charset="-122"/>
              </a:rPr>
              <a:t>24</a:t>
            </a:r>
            <a:r>
              <a:rPr lang="zh-CN" altLang="en-US" sz="2800" b="1" dirty="0">
                <a:solidFill>
                  <a:srgbClr val="0000FF"/>
                </a:solidFill>
                <a:latin typeface="隶书" panose="02010509060101010101" pitchFamily="49" charset="-122"/>
                <a:ea typeface="隶书" panose="02010509060101010101" pitchFamily="49" charset="-122"/>
              </a:rPr>
              <a:t>日），在布尔什维克领导下，</a:t>
            </a:r>
            <a:r>
              <a:rPr lang="zh-CN" altLang="en-US" sz="2800" b="1" dirty="0">
                <a:solidFill>
                  <a:srgbClr val="FF0000"/>
                </a:solidFill>
                <a:latin typeface="隶书" panose="02010509060101010101" pitchFamily="49" charset="-122"/>
                <a:ea typeface="隶书" panose="02010509060101010101" pitchFamily="49" charset="-122"/>
              </a:rPr>
              <a:t>彼得格勒</a:t>
            </a:r>
            <a:r>
              <a:rPr lang="zh-CN" altLang="en-US" sz="2800" b="1" dirty="0">
                <a:solidFill>
                  <a:srgbClr val="0000FF"/>
                </a:solidFill>
                <a:latin typeface="隶书" panose="02010509060101010101" pitchFamily="49" charset="-122"/>
                <a:ea typeface="隶书" panose="02010509060101010101" pitchFamily="49" charset="-122"/>
              </a:rPr>
              <a:t>的武装工人、士兵发动起义，推翻了临时政府。</a:t>
            </a:r>
          </a:p>
        </p:txBody>
      </p:sp>
      <p:graphicFrame>
        <p:nvGraphicFramePr>
          <p:cNvPr id="52231" name="Object 7"/>
          <p:cNvGraphicFramePr>
            <a:graphicFrameLocks noChangeAspect="1"/>
          </p:cNvGraphicFramePr>
          <p:nvPr/>
        </p:nvGraphicFramePr>
        <p:xfrm>
          <a:off x="285720" y="3000372"/>
          <a:ext cx="4143404" cy="3321050"/>
        </p:xfrm>
        <a:graphic>
          <a:graphicData uri="http://schemas.openxmlformats.org/presentationml/2006/ole">
            <mc:AlternateContent xmlns:mc="http://schemas.openxmlformats.org/markup-compatibility/2006">
              <mc:Choice xmlns:v="urn:schemas-microsoft-com:vml" Requires="v">
                <p:oleObj spid="_x0000_s1028" name="BMP 图象" r:id="rId5" imgW="4687570" imgH="3443605" progId="PBrush">
                  <p:embed/>
                </p:oleObj>
              </mc:Choice>
              <mc:Fallback>
                <p:oleObj name="BMP 图象" r:id="rId5" imgW="4687570" imgH="3443605" progId="PBrush">
                  <p:embed/>
                  <p:pic>
                    <p:nvPicPr>
                      <p:cNvPr id="0" name="Object 7"/>
                      <p:cNvPicPr>
                        <a:picLocks noChangeAspect="1"/>
                      </p:cNvPicPr>
                      <p:nvPr/>
                    </p:nvPicPr>
                    <p:blipFill>
                      <a:blip r:embed="rId6"/>
                      <a:stretch>
                        <a:fillRect/>
                      </a:stretch>
                    </p:blipFill>
                    <p:spPr>
                      <a:xfrm>
                        <a:off x="285720" y="3000372"/>
                        <a:ext cx="4143404" cy="3321050"/>
                      </a:xfrm>
                      <a:prstGeom prst="rect">
                        <a:avLst/>
                      </a:prstGeom>
                      <a:noFill/>
                      <a:ln w="127000">
                        <a:noFill/>
                      </a:ln>
                    </p:spPr>
                  </p:pic>
                </p:oleObj>
              </mc:Fallback>
            </mc:AlternateContent>
          </a:graphicData>
        </a:graphic>
      </p:graphicFrame>
      <p:sp>
        <p:nvSpPr>
          <p:cNvPr id="9" name="Rectangle 3"/>
          <p:cNvSpPr txBox="1">
            <a:spLocks noChangeArrowheads="1"/>
          </p:cNvSpPr>
          <p:nvPr/>
        </p:nvSpPr>
        <p:spPr bwMode="auto">
          <a:xfrm>
            <a:off x="357159" y="285728"/>
            <a:ext cx="3429024" cy="639749"/>
          </a:xfrm>
          <a:prstGeom prst="rect">
            <a:avLst/>
          </a:prstGeom>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28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4</a:t>
            </a:r>
            <a:r>
              <a:rPr kumimoji="0" lang="zh-CN" altLang="en-US" sz="28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、十月革命现曙光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438"/>
                                        </p:tgtEl>
                                        <p:attrNameLst>
                                          <p:attrName>style.visibility</p:attrName>
                                        </p:attrNameLst>
                                      </p:cBhvr>
                                      <p:to>
                                        <p:strVal val="visible"/>
                                      </p:to>
                                    </p:set>
                                    <p:animEffect transition="in" filter="checkerboard(across)">
                                      <p:cBhvr>
                                        <p:cTn id="7" dur="500"/>
                                        <p:tgtEl>
                                          <p:spTgt spid="18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6"/>
          <p:cNvSpPr>
            <a:spLocks noGrp="1" noChangeArrowheads="1"/>
          </p:cNvSpPr>
          <p:nvPr>
            <p:ph type="title" idx="4294967295"/>
          </p:nvPr>
        </p:nvSpPr>
        <p:spPr>
          <a:xfrm>
            <a:off x="142844" y="214313"/>
            <a:ext cx="8715436" cy="1314450"/>
          </a:xfrm>
        </p:spPr>
        <p:style>
          <a:lnRef idx="2">
            <a:schemeClr val="accent2"/>
          </a:lnRef>
          <a:fillRef idx="1">
            <a:schemeClr val="lt1"/>
          </a:fillRef>
          <a:effectRef idx="0">
            <a:schemeClr val="accent2"/>
          </a:effectRef>
          <a:fontRef idx="minor">
            <a:schemeClr val="dk1"/>
          </a:fontRef>
        </p:style>
        <p:txBody>
          <a:bodyPr/>
          <a:lstStyle/>
          <a:p>
            <a:pPr algn="l" eaLnBrk="1" hangingPunct="1"/>
            <a:r>
              <a:rPr lang="zh-CN" altLang="en-US" sz="3600" b="1" dirty="0" smtClean="0">
                <a:solidFill>
                  <a:schemeClr val="tx1"/>
                </a:solidFill>
                <a:ea typeface="隶书" panose="02010509060101010101" pitchFamily="49" charset="-122"/>
              </a:rPr>
              <a:t>5、十月革命的成果：建立政权</a:t>
            </a:r>
            <a:br>
              <a:rPr lang="zh-CN" altLang="en-US" sz="3600" b="1" dirty="0" smtClean="0">
                <a:solidFill>
                  <a:schemeClr val="tx1"/>
                </a:solidFill>
                <a:ea typeface="隶书" panose="02010509060101010101" pitchFamily="49" charset="-122"/>
              </a:rPr>
            </a:br>
            <a:r>
              <a:rPr lang="zh-CN" altLang="en-US" sz="2400" b="1" dirty="0" smtClean="0">
                <a:solidFill>
                  <a:schemeClr val="tx1"/>
                </a:solidFill>
                <a:ea typeface="隶书" panose="02010509060101010101" pitchFamily="49" charset="-122"/>
              </a:rPr>
              <a:t> </a:t>
            </a:r>
            <a:r>
              <a:rPr lang="en-US" altLang="zh-CN" sz="3600" dirty="0" smtClean="0">
                <a:solidFill>
                  <a:schemeClr val="tx1"/>
                </a:solidFill>
                <a:ea typeface="隶书" panose="02010509060101010101" pitchFamily="49" charset="-122"/>
              </a:rPr>
              <a:t>——</a:t>
            </a:r>
            <a:r>
              <a:rPr lang="zh-CN" altLang="en-US" sz="3200" b="1" dirty="0" smtClean="0">
                <a:solidFill>
                  <a:schemeClr val="tx1"/>
                </a:solidFill>
                <a:ea typeface="隶书" panose="02010509060101010101" pitchFamily="49" charset="-122"/>
              </a:rPr>
              <a:t>工人士兵代表苏维埃代表大会召开</a:t>
            </a:r>
            <a:r>
              <a:rPr lang="en-US" altLang="zh-CN" sz="2000" b="1" dirty="0" smtClean="0">
                <a:solidFill>
                  <a:schemeClr val="tx1"/>
                </a:solidFill>
                <a:ea typeface="隶书" panose="02010509060101010101" pitchFamily="49" charset="-122"/>
              </a:rPr>
              <a:t>1917</a:t>
            </a:r>
            <a:r>
              <a:rPr lang="zh-CN" altLang="en-US" sz="2000" b="1" dirty="0" smtClean="0">
                <a:solidFill>
                  <a:schemeClr val="tx1"/>
                </a:solidFill>
                <a:ea typeface="隶书" panose="02010509060101010101" pitchFamily="49" charset="-122"/>
              </a:rPr>
              <a:t>年</a:t>
            </a:r>
            <a:r>
              <a:rPr lang="en-US" altLang="zh-CN" sz="2000" b="1" dirty="0" smtClean="0">
                <a:solidFill>
                  <a:schemeClr val="tx1"/>
                </a:solidFill>
                <a:ea typeface="隶书" panose="02010509060101010101" pitchFamily="49" charset="-122"/>
              </a:rPr>
              <a:t>11</a:t>
            </a:r>
            <a:r>
              <a:rPr lang="zh-CN" altLang="en-US" sz="2000" b="1" dirty="0" smtClean="0">
                <a:solidFill>
                  <a:schemeClr val="tx1"/>
                </a:solidFill>
                <a:ea typeface="隶书" panose="02010509060101010101" pitchFamily="49" charset="-122"/>
              </a:rPr>
              <a:t>月</a:t>
            </a:r>
            <a:r>
              <a:rPr lang="zh-CN" altLang="en-US" sz="2400" dirty="0" smtClean="0">
                <a:solidFill>
                  <a:schemeClr val="tx1"/>
                </a:solidFill>
              </a:rPr>
              <a:t> </a:t>
            </a:r>
            <a:endParaRPr lang="zh-CN" altLang="en-US" sz="3600" dirty="0" smtClean="0">
              <a:solidFill>
                <a:schemeClr val="tx1"/>
              </a:solidFill>
            </a:endParaRPr>
          </a:p>
        </p:txBody>
      </p:sp>
      <p:sp>
        <p:nvSpPr>
          <p:cNvPr id="19459" name="Text Box 8"/>
          <p:cNvSpPr txBox="1">
            <a:spLocks noChangeArrowheads="1"/>
          </p:cNvSpPr>
          <p:nvPr/>
        </p:nvSpPr>
        <p:spPr bwMode="auto">
          <a:xfrm>
            <a:off x="71470" y="1989138"/>
            <a:ext cx="9144000" cy="2893100"/>
          </a:xfrm>
          <a:prstGeom prst="rect">
            <a:avLst/>
          </a:prstGeom>
          <a:noFill/>
          <a:ln w="9525">
            <a:noFill/>
            <a:miter lim="800000"/>
          </a:ln>
        </p:spPr>
        <p:txBody>
          <a:bodyPr>
            <a:spAutoFit/>
          </a:bodyPr>
          <a:lstStyle/>
          <a:p>
            <a:pPr>
              <a:spcBef>
                <a:spcPct val="50000"/>
              </a:spcBef>
            </a:pPr>
            <a:r>
              <a:rPr lang="zh-CN" altLang="en-US" sz="2800" b="1" dirty="0">
                <a:solidFill>
                  <a:srgbClr val="0000FF"/>
                </a:solidFill>
                <a:latin typeface="黑体" panose="02010609060101010101" pitchFamily="49" charset="-122"/>
                <a:ea typeface="黑体" panose="02010609060101010101" pitchFamily="49" charset="-122"/>
              </a:rPr>
              <a:t>革命措施：</a:t>
            </a:r>
          </a:p>
          <a:p>
            <a:pPr>
              <a:spcBef>
                <a:spcPct val="50000"/>
              </a:spcBef>
            </a:pPr>
            <a:r>
              <a:rPr lang="zh-CN" altLang="en-US" sz="2800" b="1" dirty="0" smtClean="0">
                <a:solidFill>
                  <a:srgbClr val="0000FF"/>
                </a:solidFill>
                <a:latin typeface="黑体" panose="02010609060101010101" pitchFamily="49" charset="-122"/>
                <a:ea typeface="黑体" panose="02010609060101010101" pitchFamily="49" charset="-122"/>
              </a:rPr>
              <a:t>           </a:t>
            </a:r>
            <a:r>
              <a:rPr lang="zh-CN" altLang="en-US" sz="2400" b="1" dirty="0" smtClean="0">
                <a:latin typeface="黑体" panose="02010609060101010101" pitchFamily="49" charset="-122"/>
                <a:ea typeface="黑体" panose="02010609060101010101" pitchFamily="49" charset="-122"/>
              </a:rPr>
              <a:t>通过</a:t>
            </a:r>
            <a:r>
              <a:rPr lang="zh-CN" altLang="en-US" sz="2400" b="1" dirty="0">
                <a:latin typeface="黑体" panose="02010609060101010101" pitchFamily="49" charset="-122"/>
                <a:ea typeface="黑体" panose="02010609060101010101" pitchFamily="49" charset="-122"/>
              </a:rPr>
              <a:t>《告工人、士兵和农民书》，宣告各地全部政权归工兵农代表苏维埃；</a:t>
            </a:r>
            <a:endParaRPr lang="zh-CN" altLang="en-US" sz="2800" b="1" dirty="0">
              <a:latin typeface="黑体" panose="02010609060101010101" pitchFamily="49" charset="-122"/>
              <a:ea typeface="黑体" panose="02010609060101010101" pitchFamily="49" charset="-122"/>
            </a:endParaRPr>
          </a:p>
          <a:p>
            <a:pPr>
              <a:spcBef>
                <a:spcPct val="50000"/>
              </a:spcBef>
            </a:pPr>
            <a:r>
              <a:rPr lang="zh-CN" altLang="en-US" sz="2800" b="1" dirty="0" smtClean="0">
                <a:solidFill>
                  <a:srgbClr val="0000FF"/>
                </a:solidFill>
                <a:latin typeface="黑体" panose="02010609060101010101" pitchFamily="49" charset="-122"/>
                <a:ea typeface="黑体" panose="02010609060101010101" pitchFamily="49" charset="-122"/>
              </a:rPr>
              <a:t>          </a:t>
            </a:r>
            <a:r>
              <a:rPr lang="zh-CN" altLang="en-US" sz="2400" b="1" dirty="0" smtClean="0">
                <a:latin typeface="黑体" panose="02010609060101010101" pitchFamily="49" charset="-122"/>
                <a:ea typeface="黑体" panose="02010609060101010101" pitchFamily="49" charset="-122"/>
              </a:rPr>
              <a:t>《和平法令》，退出“一战”（反帝）</a:t>
            </a:r>
            <a:r>
              <a:rPr lang="zh-CN" altLang="en-US" sz="2800" b="1" dirty="0">
                <a:latin typeface="黑体" panose="02010609060101010101" pitchFamily="49" charset="-122"/>
                <a:ea typeface="黑体" panose="02010609060101010101" pitchFamily="49" charset="-122"/>
              </a:rPr>
              <a:t>；</a:t>
            </a:r>
          </a:p>
          <a:p>
            <a:pPr>
              <a:spcBef>
                <a:spcPct val="50000"/>
              </a:spcBef>
            </a:pPr>
            <a:r>
              <a:rPr lang="zh-CN" altLang="en-US" sz="2800" b="1" dirty="0">
                <a:solidFill>
                  <a:srgbClr val="0000FF"/>
                </a:solidFill>
                <a:latin typeface="黑体" panose="02010609060101010101" pitchFamily="49" charset="-122"/>
                <a:ea typeface="黑体" panose="02010609060101010101" pitchFamily="49" charset="-122"/>
              </a:rPr>
              <a:t>          </a:t>
            </a:r>
            <a:r>
              <a:rPr lang="zh-CN" altLang="en-US" sz="2400" b="1" dirty="0" smtClean="0">
                <a:latin typeface="黑体" panose="02010609060101010101" pitchFamily="49" charset="-122"/>
                <a:ea typeface="黑体" panose="02010609060101010101" pitchFamily="49" charset="-122"/>
              </a:rPr>
              <a:t>《土地法令》，无偿分土地给农民（反封建）</a:t>
            </a:r>
          </a:p>
        </p:txBody>
      </p:sp>
      <p:sp>
        <p:nvSpPr>
          <p:cNvPr id="19460" name="Text Box 9"/>
          <p:cNvSpPr txBox="1">
            <a:spLocks noChangeArrowheads="1"/>
          </p:cNvSpPr>
          <p:nvPr/>
        </p:nvSpPr>
        <p:spPr bwMode="auto">
          <a:xfrm>
            <a:off x="755650" y="5086350"/>
            <a:ext cx="7092950" cy="954107"/>
          </a:xfrm>
          <a:prstGeom prst="rect">
            <a:avLst/>
          </a:prstGeom>
          <a:noFill/>
          <a:ln w="9525">
            <a:noFill/>
            <a:miter lim="800000"/>
          </a:ln>
        </p:spPr>
        <p:txBody>
          <a:bodyPr>
            <a:spAutoFit/>
          </a:bodyPr>
          <a:lstStyle/>
          <a:p>
            <a:pPr>
              <a:spcBef>
                <a:spcPct val="50000"/>
              </a:spcBef>
            </a:pPr>
            <a:r>
              <a:rPr lang="zh-CN" altLang="en-US" sz="2800" b="1">
                <a:latin typeface="黑体" panose="02010609060101010101" pitchFamily="49" charset="-122"/>
                <a:ea typeface="黑体" panose="02010609060101010101" pitchFamily="49" charset="-122"/>
              </a:rPr>
              <a:t>－</a:t>
            </a:r>
            <a:r>
              <a:rPr lang="en-US" altLang="zh-CN" sz="2800" b="1">
                <a:latin typeface="黑体" panose="02010609060101010101" pitchFamily="49" charset="-122"/>
                <a:ea typeface="黑体" panose="02010609060101010101" pitchFamily="49" charset="-122"/>
              </a:rPr>
              <a:t>—</a:t>
            </a:r>
            <a:r>
              <a:rPr lang="zh-CN" altLang="en-US" sz="2800" b="1">
                <a:latin typeface="黑体" panose="02010609060101010101" pitchFamily="49" charset="-122"/>
                <a:ea typeface="黑体" panose="02010609060101010101" pitchFamily="49" charset="-122"/>
              </a:rPr>
              <a:t>表明</a:t>
            </a:r>
            <a:r>
              <a:rPr lang="zh-CN" altLang="en-US" sz="2800" b="1">
                <a:solidFill>
                  <a:srgbClr val="FF0000"/>
                </a:solidFill>
                <a:latin typeface="黑体" panose="02010609060101010101" pitchFamily="49" charset="-122"/>
                <a:ea typeface="黑体" panose="02010609060101010101" pitchFamily="49" charset="-122"/>
              </a:rPr>
              <a:t>无产阶级专政</a:t>
            </a:r>
            <a:r>
              <a:rPr lang="zh-CN" altLang="en-US" sz="2800" b="1">
                <a:latin typeface="黑体" panose="02010609060101010101" pitchFamily="49" charset="-122"/>
                <a:ea typeface="黑体" panose="02010609060101010101" pitchFamily="49" charset="-122"/>
              </a:rPr>
              <a:t>的国家诞生（大会意义）</a:t>
            </a:r>
          </a:p>
        </p:txBody>
      </p:sp>
      <p:sp>
        <p:nvSpPr>
          <p:cNvPr id="19461" name="Rectangle 5"/>
          <p:cNvSpPr>
            <a:spLocks noChangeArrowheads="1"/>
          </p:cNvSpPr>
          <p:nvPr/>
        </p:nvSpPr>
        <p:spPr bwMode="auto">
          <a:xfrm>
            <a:off x="0" y="2643182"/>
            <a:ext cx="2159566" cy="523220"/>
          </a:xfrm>
          <a:prstGeom prst="rect">
            <a:avLst/>
          </a:prstGeom>
          <a:noFill/>
          <a:ln w="9525">
            <a:noFill/>
            <a:miter lim="800000"/>
          </a:ln>
        </p:spPr>
        <p:txBody>
          <a:bodyPr wrap="none">
            <a:spAutoFit/>
          </a:bodyPr>
          <a:lstStyle/>
          <a:p>
            <a:r>
              <a:rPr lang="zh-CN" altLang="en-US" sz="2800" b="1" dirty="0">
                <a:solidFill>
                  <a:srgbClr val="0000FF"/>
                </a:solidFill>
                <a:latin typeface="黑体" panose="02010609060101010101" pitchFamily="49" charset="-122"/>
                <a:ea typeface="黑体" panose="02010609060101010101" pitchFamily="49" charset="-122"/>
              </a:rPr>
              <a:t>（1）政治：</a:t>
            </a:r>
          </a:p>
        </p:txBody>
      </p:sp>
      <p:sp>
        <p:nvSpPr>
          <p:cNvPr id="19462" name="Rectangle 6"/>
          <p:cNvSpPr>
            <a:spLocks noChangeArrowheads="1"/>
          </p:cNvSpPr>
          <p:nvPr/>
        </p:nvSpPr>
        <p:spPr bwMode="auto">
          <a:xfrm>
            <a:off x="0" y="3716338"/>
            <a:ext cx="2159566" cy="523220"/>
          </a:xfrm>
          <a:prstGeom prst="rect">
            <a:avLst/>
          </a:prstGeom>
          <a:noFill/>
          <a:ln w="9525">
            <a:noFill/>
            <a:miter lim="800000"/>
          </a:ln>
        </p:spPr>
        <p:txBody>
          <a:bodyPr wrap="none">
            <a:spAutoFit/>
          </a:bodyPr>
          <a:lstStyle/>
          <a:p>
            <a:r>
              <a:rPr lang="zh-CN" altLang="en-US" sz="2800" b="1">
                <a:solidFill>
                  <a:srgbClr val="0000FF"/>
                </a:solidFill>
                <a:latin typeface="黑体" panose="02010609060101010101" pitchFamily="49" charset="-122"/>
                <a:ea typeface="黑体" panose="02010609060101010101" pitchFamily="49" charset="-122"/>
              </a:rPr>
              <a:t>（2）外交：</a:t>
            </a:r>
          </a:p>
        </p:txBody>
      </p:sp>
      <p:sp>
        <p:nvSpPr>
          <p:cNvPr id="19463" name="Rectangle 7"/>
          <p:cNvSpPr>
            <a:spLocks noChangeArrowheads="1"/>
          </p:cNvSpPr>
          <p:nvPr/>
        </p:nvSpPr>
        <p:spPr bwMode="auto">
          <a:xfrm>
            <a:off x="0" y="4292600"/>
            <a:ext cx="2149475" cy="523220"/>
          </a:xfrm>
          <a:prstGeom prst="rect">
            <a:avLst/>
          </a:prstGeom>
          <a:noFill/>
          <a:ln w="9525">
            <a:noFill/>
            <a:miter lim="800000"/>
          </a:ln>
        </p:spPr>
        <p:txBody>
          <a:bodyPr>
            <a:spAutoFit/>
          </a:bodyPr>
          <a:lstStyle/>
          <a:p>
            <a:r>
              <a:rPr lang="zh-CN" altLang="en-US" sz="2800" b="1" dirty="0">
                <a:solidFill>
                  <a:srgbClr val="0000FF"/>
                </a:solidFill>
                <a:latin typeface="黑体" panose="02010609060101010101" pitchFamily="49" charset="-122"/>
                <a:ea typeface="黑体" panose="02010609060101010101" pitchFamily="49" charset="-122"/>
              </a:rPr>
              <a:t>（3）经济：</a:t>
            </a:r>
            <a:endParaRPr lang="zh-CN" altLang="en-US" sz="2400" b="1" dirty="0" smtClean="0">
              <a:latin typeface="黑体" panose="02010609060101010101" pitchFamily="49" charset="-122"/>
              <a:ea typeface="黑体" panose="02010609060101010101" pitchFamily="49" charset="-122"/>
            </a:endParaRP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blinds(horizontal)">
                                      <p:cBhvr>
                                        <p:cTn id="7" dur="500"/>
                                        <p:tgtEl>
                                          <p:spTgt spid="1945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461"/>
                                        </p:tgtEl>
                                        <p:attrNameLst>
                                          <p:attrName>style.visibility</p:attrName>
                                        </p:attrNameLst>
                                      </p:cBhvr>
                                      <p:to>
                                        <p:strVal val="visible"/>
                                      </p:to>
                                    </p:set>
                                    <p:animEffect transition="in" filter="blinds(horizontal)">
                                      <p:cBhvr>
                                        <p:cTn id="10" dur="500"/>
                                        <p:tgtEl>
                                          <p:spTgt spid="19461"/>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9462"/>
                                        </p:tgtEl>
                                        <p:attrNameLst>
                                          <p:attrName>style.visibility</p:attrName>
                                        </p:attrNameLst>
                                      </p:cBhvr>
                                      <p:to>
                                        <p:strVal val="visible"/>
                                      </p:to>
                                    </p:set>
                                    <p:animEffect transition="in" filter="blinds(horizontal)">
                                      <p:cBhvr>
                                        <p:cTn id="13" dur="500"/>
                                        <p:tgtEl>
                                          <p:spTgt spid="19462"/>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9463"/>
                                        </p:tgtEl>
                                        <p:attrNameLst>
                                          <p:attrName>style.visibility</p:attrName>
                                        </p:attrNameLst>
                                      </p:cBhvr>
                                      <p:to>
                                        <p:strVal val="visible"/>
                                      </p:to>
                                    </p:set>
                                    <p:animEffect transition="in" filter="blinds(horizontal)">
                                      <p:cBhvr>
                                        <p:cTn id="16" dur="500"/>
                                        <p:tgtEl>
                                          <p:spTgt spid="19463"/>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9459">
                                            <p:txEl>
                                              <p:pRg st="1" end="1"/>
                                            </p:txEl>
                                          </p:spTgt>
                                        </p:tgtEl>
                                        <p:attrNameLst>
                                          <p:attrName>style.visibility</p:attrName>
                                        </p:attrNameLst>
                                      </p:cBhvr>
                                      <p:to>
                                        <p:strVal val="visible"/>
                                      </p:to>
                                    </p:set>
                                    <p:anim calcmode="lin" valueType="num">
                                      <p:cBhvr additive="base">
                                        <p:cTn id="21"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9459">
                                            <p:txEl>
                                              <p:pRg st="2" end="2"/>
                                            </p:txEl>
                                          </p:spTgt>
                                        </p:tgtEl>
                                        <p:attrNameLst>
                                          <p:attrName>style.visibility</p:attrName>
                                        </p:attrNameLst>
                                      </p:cBhvr>
                                      <p:to>
                                        <p:strVal val="visible"/>
                                      </p:to>
                                    </p:set>
                                    <p:anim calcmode="lin" valueType="num">
                                      <p:cBhvr additive="base">
                                        <p:cTn id="27"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9459">
                                            <p:txEl>
                                              <p:pRg st="3" end="3"/>
                                            </p:txEl>
                                          </p:spTgt>
                                        </p:tgtEl>
                                        <p:attrNameLst>
                                          <p:attrName>style.visibility</p:attrName>
                                        </p:attrNameLst>
                                      </p:cBhvr>
                                      <p:to>
                                        <p:strVal val="visible"/>
                                      </p:to>
                                    </p:set>
                                    <p:anim calcmode="lin" valueType="num">
                                      <p:cBhvr additive="base">
                                        <p:cTn id="33" dur="500" fill="hold"/>
                                        <p:tgtEl>
                                          <p:spTgt spid="19459">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94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5" presetClass="entr" presetSubtype="0" fill="hold" nodeType="clickEffect">
                                  <p:stCondLst>
                                    <p:cond delay="0"/>
                                  </p:stCondLst>
                                  <p:childTnLst>
                                    <p:set>
                                      <p:cBhvr>
                                        <p:cTn id="38" dur="1" fill="hold">
                                          <p:stCondLst>
                                            <p:cond delay="0"/>
                                          </p:stCondLst>
                                        </p:cTn>
                                        <p:tgtEl>
                                          <p:spTgt spid="19460"/>
                                        </p:tgtEl>
                                        <p:attrNameLst>
                                          <p:attrName>style.visibility</p:attrName>
                                        </p:attrNameLst>
                                      </p:cBhvr>
                                      <p:to>
                                        <p:strVal val="visible"/>
                                      </p:to>
                                    </p:set>
                                    <p:anim calcmode="lin" valueType="num">
                                      <p:cBhvr>
                                        <p:cTn id="39" dur="500" decel="50000" fill="hold">
                                          <p:stCondLst>
                                            <p:cond delay="0"/>
                                          </p:stCondLst>
                                        </p:cTn>
                                        <p:tgtEl>
                                          <p:spTgt spid="19460"/>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19460"/>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19460"/>
                                        </p:tgtEl>
                                        <p:attrNameLst>
                                          <p:attrName>ppt_w</p:attrName>
                                        </p:attrNameLst>
                                      </p:cBhvr>
                                      <p:tavLst>
                                        <p:tav tm="0">
                                          <p:val>
                                            <p:strVal val="#ppt_w*.05"/>
                                          </p:val>
                                        </p:tav>
                                        <p:tav tm="100000">
                                          <p:val>
                                            <p:strVal val="#ppt_w"/>
                                          </p:val>
                                        </p:tav>
                                      </p:tavLst>
                                    </p:anim>
                                    <p:anim calcmode="lin" valueType="num">
                                      <p:cBhvr>
                                        <p:cTn id="42" dur="1000" fill="hold"/>
                                        <p:tgtEl>
                                          <p:spTgt spid="19460"/>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19460"/>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19460"/>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19460"/>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p:bldP spid="19462" grpId="0"/>
      <p:bldP spid="1946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763620" y="1857364"/>
            <a:ext cx="8451850" cy="646331"/>
          </a:xfrm>
          <a:prstGeom prst="rect">
            <a:avLst/>
          </a:prstGeom>
          <a:noFill/>
          <a:ln w="9525">
            <a:noFill/>
          </a:ln>
        </p:spPr>
        <p:txBody>
          <a:bodyPr anchor="t">
            <a:spAutoFit/>
          </a:bodyPr>
          <a:lstStyle/>
          <a:p>
            <a:pPr algn="just">
              <a:lnSpc>
                <a:spcPct val="150000"/>
              </a:lnSpc>
              <a:spcBef>
                <a:spcPct val="50000"/>
              </a:spcBef>
            </a:pPr>
            <a:r>
              <a:rPr lang="en-US" altLang="zh-CN" sz="2400" b="1" dirty="0" smtClean="0">
                <a:latin typeface="华文楷体" panose="02010600040101010101" charset="-122"/>
                <a:ea typeface="华文楷体" panose="02010600040101010101" charset="-122"/>
              </a:rPr>
              <a:t>1</a:t>
            </a:r>
            <a:r>
              <a:rPr lang="zh-CN" altLang="en-US" sz="2400" b="1" dirty="0" smtClean="0">
                <a:latin typeface="华文楷体" panose="02010600040101010101" charset="-122"/>
                <a:ea typeface="华文楷体" panose="02010600040101010101" charset="-122"/>
              </a:rPr>
              <a:t>、性质：人类</a:t>
            </a:r>
            <a:r>
              <a:rPr lang="zh-CN" altLang="en-US" sz="2400" b="1" dirty="0">
                <a:latin typeface="华文楷体" panose="02010600040101010101" charset="-122"/>
                <a:ea typeface="华文楷体" panose="02010600040101010101" charset="-122"/>
              </a:rPr>
              <a:t>历史上第一次获得胜利</a:t>
            </a:r>
            <a:r>
              <a:rPr lang="zh-CN" altLang="en-US" sz="2400" b="1" dirty="0" smtClean="0">
                <a:latin typeface="华文楷体" panose="02010600040101010101" charset="-122"/>
                <a:ea typeface="华文楷体" panose="02010600040101010101" charset="-122"/>
              </a:rPr>
              <a:t>的</a:t>
            </a:r>
            <a:r>
              <a:rPr lang="zh-CN" altLang="en-US" sz="2400" b="1" dirty="0" smtClean="0">
                <a:solidFill>
                  <a:srgbClr val="FF0000"/>
                </a:solidFill>
                <a:effectLst>
                  <a:outerShdw blurRad="38100" dist="38100" dir="2700000" algn="tl">
                    <a:srgbClr val="C0C0C0"/>
                  </a:outerShdw>
                </a:effectLst>
                <a:latin typeface="华文楷体" panose="02010600040101010101" charset="-122"/>
                <a:ea typeface="华文楷体" panose="02010600040101010101" charset="-122"/>
              </a:rPr>
              <a:t>社会主义革命</a:t>
            </a:r>
            <a:r>
              <a:rPr lang="zh-CN" altLang="en-US" sz="2400" b="1" dirty="0" smtClean="0">
                <a:latin typeface="华文楷体" panose="02010600040101010101" charset="-122"/>
                <a:ea typeface="华文楷体" panose="02010600040101010101" charset="-122"/>
              </a:rPr>
              <a:t>。</a:t>
            </a:r>
            <a:endParaRPr lang="zh-CN" altLang="en-US" sz="2400" b="1" dirty="0">
              <a:latin typeface="华文楷体" panose="02010600040101010101" charset="-122"/>
              <a:ea typeface="华文楷体" panose="02010600040101010101" charset="-122"/>
            </a:endParaRPr>
          </a:p>
        </p:txBody>
      </p:sp>
      <p:sp>
        <p:nvSpPr>
          <p:cNvPr id="4" name="Rectangle 7"/>
          <p:cNvSpPr>
            <a:spLocks noChangeArrowheads="1"/>
          </p:cNvSpPr>
          <p:nvPr/>
        </p:nvSpPr>
        <p:spPr bwMode="auto">
          <a:xfrm>
            <a:off x="738220" y="2666989"/>
            <a:ext cx="8116888" cy="460375"/>
          </a:xfrm>
          <a:prstGeom prst="rect">
            <a:avLst/>
          </a:prstGeom>
          <a:noFill/>
          <a:ln>
            <a:noFill/>
          </a:ln>
          <a:effectLst/>
        </p:spPr>
        <p:txBody>
          <a:bodyPr>
            <a:spAutoFit/>
          </a:bodyPr>
          <a:lstStyle/>
          <a:p>
            <a:r>
              <a:rPr lang="en-US" altLang="zh-CN" sz="2400" b="1" dirty="0" smtClean="0">
                <a:latin typeface="华文楷体" panose="02010600040101010101" charset="-122"/>
                <a:ea typeface="华文楷体" panose="02010600040101010101" charset="-122"/>
              </a:rPr>
              <a:t>2</a:t>
            </a:r>
            <a:r>
              <a:rPr lang="zh-CN" altLang="en-US" sz="2400" b="1" dirty="0" smtClean="0">
                <a:latin typeface="华文楷体" panose="02010600040101010101" charset="-122"/>
                <a:ea typeface="华文楷体" panose="02010600040101010101" charset="-122"/>
              </a:rPr>
              <a:t>、为</a:t>
            </a:r>
            <a:r>
              <a:rPr lang="zh-CN" altLang="en-US" sz="2400" b="1" dirty="0">
                <a:solidFill>
                  <a:srgbClr val="FF0000"/>
                </a:solidFill>
                <a:effectLst>
                  <a:outerShdw blurRad="38100" dist="38100" dir="2700000">
                    <a:srgbClr val="000000"/>
                  </a:outerShdw>
                </a:effectLst>
                <a:latin typeface="华文楷体" panose="02010600040101010101" charset="-122"/>
                <a:ea typeface="华文楷体" panose="02010600040101010101" charset="-122"/>
              </a:rPr>
              <a:t>俄国</a:t>
            </a:r>
            <a:r>
              <a:rPr lang="zh-CN" altLang="en-US" sz="2400" b="1" dirty="0">
                <a:latin typeface="华文楷体" panose="02010600040101010101" charset="-122"/>
                <a:ea typeface="华文楷体" panose="02010600040101010101" charset="-122"/>
              </a:rPr>
              <a:t>的社会发展开辟了一条</a:t>
            </a:r>
            <a:r>
              <a:rPr lang="zh-CN" altLang="en-US" sz="2400" b="1" dirty="0">
                <a:solidFill>
                  <a:srgbClr val="FF0000"/>
                </a:solidFill>
                <a:effectLst>
                  <a:outerShdw blurRad="38100" dist="38100" dir="2700000">
                    <a:srgbClr val="000000"/>
                  </a:outerShdw>
                </a:effectLst>
                <a:latin typeface="华文楷体" panose="02010600040101010101" charset="-122"/>
                <a:ea typeface="华文楷体" panose="02010600040101010101" charset="-122"/>
              </a:rPr>
              <a:t>新</a:t>
            </a:r>
            <a:r>
              <a:rPr lang="zh-CN" altLang="en-US" sz="2400" b="1" dirty="0">
                <a:latin typeface="华文楷体" panose="02010600040101010101" charset="-122"/>
                <a:ea typeface="华文楷体" panose="02010600040101010101" charset="-122"/>
              </a:rPr>
              <a:t>的</a:t>
            </a:r>
            <a:r>
              <a:rPr lang="zh-CN" altLang="en-US" sz="2400" b="1" dirty="0">
                <a:solidFill>
                  <a:srgbClr val="FF0000"/>
                </a:solidFill>
                <a:effectLst>
                  <a:outerShdw blurRad="38100" dist="38100" dir="2700000">
                    <a:srgbClr val="000000"/>
                  </a:outerShdw>
                </a:effectLst>
                <a:latin typeface="华文楷体" panose="02010600040101010101" charset="-122"/>
                <a:ea typeface="华文楷体" panose="02010600040101010101" charset="-122"/>
              </a:rPr>
              <a:t>道路</a:t>
            </a:r>
            <a:r>
              <a:rPr lang="zh-CN" altLang="en-US" sz="2400" b="1" dirty="0">
                <a:latin typeface="华文楷体" panose="02010600040101010101" charset="-122"/>
                <a:ea typeface="华文楷体" panose="02010600040101010101" charset="-122"/>
              </a:rPr>
              <a:t>。</a:t>
            </a:r>
          </a:p>
        </p:txBody>
      </p:sp>
      <p:sp>
        <p:nvSpPr>
          <p:cNvPr id="5" name="Rectangle 8"/>
          <p:cNvSpPr>
            <a:spLocks noChangeArrowheads="1"/>
          </p:cNvSpPr>
          <p:nvPr/>
        </p:nvSpPr>
        <p:spPr bwMode="auto">
          <a:xfrm>
            <a:off x="750920" y="3290876"/>
            <a:ext cx="8116888" cy="460375"/>
          </a:xfrm>
          <a:prstGeom prst="rect">
            <a:avLst/>
          </a:prstGeom>
          <a:noFill/>
          <a:ln>
            <a:noFill/>
          </a:ln>
          <a:effectLst/>
        </p:spPr>
        <p:txBody>
          <a:bodyPr>
            <a:spAutoFit/>
          </a:bodyPr>
          <a:lstStyle/>
          <a:p>
            <a:r>
              <a:rPr lang="en-US" altLang="zh-CN" sz="2400" b="1" dirty="0" smtClean="0">
                <a:latin typeface="华文楷体" panose="02010600040101010101" charset="-122"/>
                <a:ea typeface="华文楷体" panose="02010600040101010101" charset="-122"/>
              </a:rPr>
              <a:t>3</a:t>
            </a:r>
            <a:r>
              <a:rPr lang="zh-CN" altLang="en-US" sz="2400" b="1" dirty="0" smtClean="0">
                <a:latin typeface="华文楷体" panose="02010600040101010101" charset="-122"/>
                <a:ea typeface="华文楷体" panose="02010600040101010101" charset="-122"/>
              </a:rPr>
              <a:t>、打破</a:t>
            </a:r>
            <a:r>
              <a:rPr lang="zh-CN" altLang="en-US" sz="2400" b="1" dirty="0">
                <a:latin typeface="华文楷体" panose="02010600040101010101" charset="-122"/>
                <a:ea typeface="华文楷体" panose="02010600040101010101" charset="-122"/>
              </a:rPr>
              <a:t>了资本主义一统</a:t>
            </a:r>
            <a:r>
              <a:rPr lang="zh-CN" altLang="en-US" sz="2400" b="1" dirty="0">
                <a:solidFill>
                  <a:srgbClr val="FF0000"/>
                </a:solidFill>
                <a:effectLst>
                  <a:outerShdw blurRad="38100" dist="38100" dir="2700000">
                    <a:srgbClr val="000000"/>
                  </a:outerShdw>
                </a:effectLst>
                <a:latin typeface="华文楷体" panose="02010600040101010101" charset="-122"/>
                <a:ea typeface="华文楷体" panose="02010600040101010101" charset="-122"/>
              </a:rPr>
              <a:t>天下</a:t>
            </a:r>
            <a:r>
              <a:rPr lang="zh-CN" altLang="en-US" sz="2400" b="1" dirty="0">
                <a:latin typeface="华文楷体" panose="02010600040101010101" charset="-122"/>
                <a:ea typeface="华文楷体" panose="02010600040101010101" charset="-122"/>
              </a:rPr>
              <a:t>的局面。</a:t>
            </a:r>
          </a:p>
        </p:txBody>
      </p:sp>
      <p:sp>
        <p:nvSpPr>
          <p:cNvPr id="6" name="Rectangle 9"/>
          <p:cNvSpPr>
            <a:spLocks noChangeArrowheads="1"/>
          </p:cNvSpPr>
          <p:nvPr/>
        </p:nvSpPr>
        <p:spPr bwMode="auto">
          <a:xfrm>
            <a:off x="768382" y="3932226"/>
            <a:ext cx="8116888" cy="829945"/>
          </a:xfrm>
          <a:prstGeom prst="rect">
            <a:avLst/>
          </a:prstGeom>
          <a:noFill/>
          <a:ln>
            <a:noFill/>
          </a:ln>
          <a:effectLst/>
        </p:spPr>
        <p:txBody>
          <a:bodyPr>
            <a:spAutoFit/>
          </a:bodyPr>
          <a:lstStyle/>
          <a:p>
            <a:r>
              <a:rPr lang="en-US" altLang="zh-CN" sz="2400" b="1" dirty="0" smtClean="0">
                <a:latin typeface="华文楷体" panose="02010600040101010101" charset="-122"/>
                <a:ea typeface="华文楷体" panose="02010600040101010101" charset="-122"/>
              </a:rPr>
              <a:t>4</a:t>
            </a:r>
            <a:r>
              <a:rPr lang="zh-CN" altLang="en-US" sz="2400" b="1" dirty="0" smtClean="0">
                <a:latin typeface="华文楷体" panose="02010600040101010101" charset="-122"/>
                <a:ea typeface="华文楷体" panose="02010600040101010101" charset="-122"/>
              </a:rPr>
              <a:t>、为</a:t>
            </a:r>
            <a:r>
              <a:rPr lang="zh-CN" altLang="en-US" sz="2400" b="1" dirty="0">
                <a:latin typeface="华文楷体" panose="02010600040101010101" charset="-122"/>
                <a:ea typeface="华文楷体" panose="02010600040101010101" charset="-122"/>
              </a:rPr>
              <a:t>国际</a:t>
            </a:r>
            <a:r>
              <a:rPr lang="zh-CN" altLang="en-US" sz="2400" b="1" dirty="0">
                <a:solidFill>
                  <a:srgbClr val="FF0000"/>
                </a:solidFill>
                <a:effectLst>
                  <a:outerShdw blurRad="38100" dist="38100" dir="2700000">
                    <a:srgbClr val="000000"/>
                  </a:outerShdw>
                </a:effectLst>
                <a:latin typeface="华文楷体" panose="02010600040101010101" charset="-122"/>
                <a:ea typeface="华文楷体" panose="02010600040101010101" charset="-122"/>
              </a:rPr>
              <a:t>无产阶级</a:t>
            </a:r>
            <a:r>
              <a:rPr lang="zh-CN" altLang="en-US" sz="2400" b="1" dirty="0">
                <a:latin typeface="华文楷体" panose="02010600040101010101" charset="-122"/>
                <a:ea typeface="华文楷体" panose="02010600040101010101" charset="-122"/>
              </a:rPr>
              <a:t>和</a:t>
            </a:r>
            <a:r>
              <a:rPr lang="zh-CN" altLang="en-US" sz="2400" b="1" dirty="0">
                <a:solidFill>
                  <a:srgbClr val="FF0000"/>
                </a:solidFill>
                <a:effectLst>
                  <a:outerShdw blurRad="38100" dist="38100" dir="2700000">
                    <a:srgbClr val="000000"/>
                  </a:outerShdw>
                </a:effectLst>
                <a:latin typeface="华文楷体" panose="02010600040101010101" charset="-122"/>
                <a:ea typeface="华文楷体" panose="02010600040101010101" charset="-122"/>
              </a:rPr>
              <a:t>殖民地半殖民地</a:t>
            </a:r>
            <a:r>
              <a:rPr lang="zh-CN" altLang="en-US" sz="2400" b="1" dirty="0">
                <a:latin typeface="华文楷体" panose="02010600040101010101" charset="-122"/>
                <a:ea typeface="华文楷体" panose="02010600040101010101" charset="-122"/>
              </a:rPr>
              <a:t>人民展示了</a:t>
            </a:r>
          </a:p>
          <a:p>
            <a:r>
              <a:rPr lang="zh-CN" altLang="en-US" sz="2400" b="1" dirty="0">
                <a:latin typeface="华文楷体" panose="02010600040101010101" charset="-122"/>
                <a:ea typeface="华文楷体" panose="02010600040101010101" charset="-122"/>
              </a:rPr>
              <a:t>   寻求解放的崭</a:t>
            </a:r>
            <a:r>
              <a:rPr lang="zh-CN" altLang="en-US" sz="2400" b="1" dirty="0">
                <a:solidFill>
                  <a:srgbClr val="FF0000"/>
                </a:solidFill>
                <a:effectLst>
                  <a:outerShdw blurRad="38100" dist="38100" dir="2700000">
                    <a:srgbClr val="000000"/>
                  </a:outerShdw>
                </a:effectLst>
                <a:latin typeface="华文楷体" panose="02010600040101010101" charset="-122"/>
                <a:ea typeface="华文楷体" panose="02010600040101010101" charset="-122"/>
              </a:rPr>
              <a:t>新道路</a:t>
            </a:r>
            <a:r>
              <a:rPr lang="zh-CN" altLang="en-US" sz="2400" b="1" dirty="0">
                <a:latin typeface="华文楷体" panose="02010600040101010101" charset="-122"/>
                <a:ea typeface="华文楷体" panose="02010600040101010101" charset="-122"/>
              </a:rPr>
              <a:t>。</a:t>
            </a:r>
          </a:p>
        </p:txBody>
      </p:sp>
      <p:sp>
        <p:nvSpPr>
          <p:cNvPr id="7" name="TextBox 6"/>
          <p:cNvSpPr txBox="1"/>
          <p:nvPr/>
        </p:nvSpPr>
        <p:spPr>
          <a:xfrm>
            <a:off x="428596" y="1222045"/>
            <a:ext cx="2428892" cy="492443"/>
          </a:xfrm>
          <a:prstGeom prst="rect">
            <a:avLst/>
          </a:prstGeom>
          <a:noFill/>
        </p:spPr>
        <p:txBody>
          <a:bodyPr wrap="square" rtlCol="0">
            <a:spAutoFit/>
          </a:bodyPr>
          <a:lstStyle/>
          <a:p>
            <a:r>
              <a:rPr lang="zh-CN" altLang="en-US" sz="2600" b="1" dirty="0" smtClean="0">
                <a:solidFill>
                  <a:srgbClr val="00B0F0"/>
                </a:solidFill>
                <a:latin typeface="微软雅黑" panose="020B0503020204020204" pitchFamily="34" charset="-122"/>
                <a:ea typeface="微软雅黑" panose="020B0503020204020204" pitchFamily="34" charset="-122"/>
              </a:rPr>
              <a:t>（三）意义</a:t>
            </a:r>
            <a:endParaRPr lang="zh-CN" altLang="en-US" sz="2600" b="1" dirty="0">
              <a:solidFill>
                <a:srgbClr val="00B0F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ppt_x</p:attrName>
                                        </p:attrNameLst>
                                      </p:cBhvr>
                                      <p:tavLst>
                                        <p:tav tm="0">
                                          <p:val>
                                            <p:strVal val="#ppt_x-.2"/>
                                          </p:val>
                                        </p:tav>
                                        <p:tav tm="100000">
                                          <p:val>
                                            <p:strVal val="#ppt_x"/>
                                          </p:val>
                                        </p:tav>
                                      </p:tavLst>
                                    </p:anim>
                                    <p:anim calcmode="lin" valueType="num">
                                      <p:cBhvr>
                                        <p:cTn id="2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ppt_x</p:attrName>
                                        </p:attrNameLst>
                                      </p:cBhvr>
                                      <p:tavLst>
                                        <p:tav tm="0">
                                          <p:val>
                                            <p:strVal val="#ppt_x-.2"/>
                                          </p:val>
                                        </p:tav>
                                        <p:tav tm="100000">
                                          <p:val>
                                            <p:strVal val="#ppt_x"/>
                                          </p:val>
                                        </p:tav>
                                      </p:tavLst>
                                    </p:anim>
                                    <p:anim calcmode="lin" valueType="num">
                                      <p:cBhvr>
                                        <p:cTn id="29"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ldLvl="0" animBg="1"/>
      <p:bldP spid="5" grpId="0" bldLvl="0" animBg="1"/>
      <p:bldP spid="6"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714348" y="500042"/>
            <a:ext cx="2071702" cy="492443"/>
          </a:xfrm>
          <a:prstGeom prst="rect">
            <a:avLst/>
          </a:prstGeom>
          <a:solidFill>
            <a:srgbClr val="00FFFF"/>
          </a:solidFill>
          <a:ln>
            <a:noFill/>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600" b="0" i="0" u="none" strike="noStrike" kern="1200" cap="none" spc="0" normalizeH="0" baseline="0" noProof="0" dirty="0">
                <a:ln>
                  <a:noFill/>
                </a:ln>
                <a:solidFill>
                  <a:srgbClr val="FF0000"/>
                </a:solidFill>
                <a:effectLst>
                  <a:outerShdw blurRad="38100" dist="38100" dir="2700000" algn="tl">
                    <a:srgbClr val="000000"/>
                  </a:outerShdw>
                </a:effectLst>
                <a:uLnTx/>
                <a:uFillTx/>
                <a:latin typeface="Times New Roman" panose="02020603050405020304" pitchFamily="18" charset="0"/>
                <a:ea typeface="黑体" panose="02010609060101010101" pitchFamily="49" charset="-122"/>
                <a:cs typeface="+mn-cs"/>
              </a:rPr>
              <a:t>核心探究</a:t>
            </a:r>
          </a:p>
        </p:txBody>
      </p:sp>
      <p:sp>
        <p:nvSpPr>
          <p:cNvPr id="24579" name="Rectangle 3"/>
          <p:cNvSpPr>
            <a:spLocks noChangeArrowheads="1"/>
          </p:cNvSpPr>
          <p:nvPr/>
        </p:nvSpPr>
        <p:spPr bwMode="auto">
          <a:xfrm>
            <a:off x="357158" y="1357298"/>
            <a:ext cx="8286808" cy="4908651"/>
          </a:xfrm>
          <a:prstGeom prst="rect">
            <a:avLst/>
          </a:prstGeom>
          <a:noFill/>
          <a:ln>
            <a:noFill/>
          </a:ln>
          <a:effectLst/>
        </p:spPr>
        <p:txBody>
          <a:bodyPr wrap="square">
            <a:spAutoFit/>
          </a:bodyPr>
          <a:lstStyle/>
          <a:p>
            <a:pPr>
              <a:lnSpc>
                <a:spcPct val="120000"/>
              </a:lnSpc>
            </a:pPr>
            <a:r>
              <a:rPr lang="en-US" altLang="zh-CN" sz="2400" b="1" dirty="0">
                <a:solidFill>
                  <a:srgbClr val="0000CC"/>
                </a:solidFill>
                <a:effectLst>
                  <a:outerShdw blurRad="38100" dist="38100" dir="2700000">
                    <a:srgbClr val="000000"/>
                  </a:outerShdw>
                </a:effectLst>
                <a:latin typeface="黑体" panose="02010609060101010101" pitchFamily="49" charset="-122"/>
                <a:ea typeface="黑体" panose="02010609060101010101" pitchFamily="49" charset="-122"/>
              </a:rPr>
              <a:t>(1)</a:t>
            </a:r>
            <a:r>
              <a:rPr lang="zh-CN" altLang="en-US" sz="2400" b="1" dirty="0">
                <a:solidFill>
                  <a:srgbClr val="0000CC"/>
                </a:solidFill>
                <a:effectLst>
                  <a:outerShdw blurRad="38100" dist="38100" dir="2700000">
                    <a:srgbClr val="000000"/>
                  </a:outerShdw>
                </a:effectLst>
                <a:latin typeface="黑体" panose="02010609060101010101" pitchFamily="49" charset="-122"/>
                <a:ea typeface="黑体" panose="02010609060101010101" pitchFamily="49" charset="-122"/>
              </a:rPr>
              <a:t>指导思想：</a:t>
            </a:r>
          </a:p>
          <a:p>
            <a:pPr>
              <a:lnSpc>
                <a:spcPct val="120000"/>
              </a:lnSpc>
            </a:pPr>
            <a:r>
              <a:rPr lang="zh-CN" altLang="en-US" sz="2400" b="1" dirty="0">
                <a:latin typeface="仿宋_GB2312" pitchFamily="49" charset="-122"/>
                <a:ea typeface="仿宋_GB2312" pitchFamily="49" charset="-122"/>
              </a:rPr>
              <a:t>   列宁继承发展了马克思主义，创立了无产阶级革命首先</a:t>
            </a:r>
            <a:r>
              <a:rPr lang="zh-CN" altLang="en-US" sz="2400" b="1" dirty="0" smtClean="0">
                <a:latin typeface="仿宋_GB2312" pitchFamily="49" charset="-122"/>
                <a:ea typeface="仿宋_GB2312" pitchFamily="49" charset="-122"/>
              </a:rPr>
              <a:t>在一</a:t>
            </a:r>
            <a:r>
              <a:rPr lang="zh-CN" altLang="en-US" sz="2400" b="1" dirty="0">
                <a:latin typeface="仿宋_GB2312" pitchFamily="49" charset="-122"/>
                <a:ea typeface="仿宋_GB2312" pitchFamily="49" charset="-122"/>
              </a:rPr>
              <a:t>个经济相对落后的国家取得胜利的学说。</a:t>
            </a:r>
          </a:p>
          <a:p>
            <a:pPr>
              <a:lnSpc>
                <a:spcPct val="120000"/>
              </a:lnSpc>
            </a:pPr>
            <a:r>
              <a:rPr lang="en-US" altLang="zh-CN" sz="2400" b="1" dirty="0">
                <a:solidFill>
                  <a:srgbClr val="0000CC"/>
                </a:solidFill>
                <a:effectLst>
                  <a:outerShdw blurRad="38100" dist="38100" dir="2700000">
                    <a:srgbClr val="000000"/>
                  </a:outerShdw>
                </a:effectLst>
                <a:latin typeface="黑体" panose="02010609060101010101" pitchFamily="49" charset="-122"/>
                <a:ea typeface="黑体" panose="02010609060101010101" pitchFamily="49" charset="-122"/>
              </a:rPr>
              <a:t>(2)</a:t>
            </a:r>
            <a:r>
              <a:rPr lang="zh-CN" altLang="en-US" sz="2400" b="1" dirty="0">
                <a:solidFill>
                  <a:srgbClr val="0000CC"/>
                </a:solidFill>
                <a:effectLst>
                  <a:outerShdw blurRad="38100" dist="38100" dir="2700000">
                    <a:srgbClr val="000000"/>
                  </a:outerShdw>
                </a:effectLst>
                <a:latin typeface="黑体" panose="02010609060101010101" pitchFamily="49" charset="-122"/>
                <a:ea typeface="黑体" panose="02010609060101010101" pitchFamily="49" charset="-122"/>
              </a:rPr>
              <a:t>革命道路：</a:t>
            </a:r>
          </a:p>
          <a:p>
            <a:pPr>
              <a:lnSpc>
                <a:spcPct val="120000"/>
              </a:lnSpc>
            </a:pPr>
            <a:r>
              <a:rPr lang="zh-CN" altLang="en-US" sz="2400" b="1" dirty="0">
                <a:latin typeface="仿宋_GB2312" pitchFamily="49" charset="-122"/>
                <a:ea typeface="仿宋_GB2312" pitchFamily="49" charset="-122"/>
              </a:rPr>
              <a:t>   十月革命开创了由中心城市武装起义扩展到中小城镇和</a:t>
            </a:r>
            <a:r>
              <a:rPr lang="zh-CN" altLang="en-US" sz="2400" b="1" dirty="0" smtClean="0">
                <a:latin typeface="仿宋_GB2312" pitchFamily="49" charset="-122"/>
                <a:ea typeface="仿宋_GB2312" pitchFamily="49" charset="-122"/>
              </a:rPr>
              <a:t>农村</a:t>
            </a:r>
            <a:r>
              <a:rPr lang="zh-CN" altLang="en-US" sz="2400" b="1" dirty="0">
                <a:latin typeface="仿宋_GB2312" pitchFamily="49" charset="-122"/>
                <a:ea typeface="仿宋_GB2312" pitchFamily="49" charset="-122"/>
              </a:rPr>
              <a:t>地区的革命道路。</a:t>
            </a:r>
          </a:p>
          <a:p>
            <a:pPr>
              <a:lnSpc>
                <a:spcPct val="120000"/>
              </a:lnSpc>
            </a:pPr>
            <a:r>
              <a:rPr lang="en-US" altLang="zh-CN" sz="2400" b="1" dirty="0">
                <a:solidFill>
                  <a:srgbClr val="0000CC"/>
                </a:solidFill>
                <a:effectLst>
                  <a:outerShdw blurRad="38100" dist="38100" dir="2700000">
                    <a:srgbClr val="000000"/>
                  </a:outerShdw>
                </a:effectLst>
                <a:latin typeface="黑体" panose="02010609060101010101" pitchFamily="49" charset="-122"/>
                <a:ea typeface="黑体" panose="02010609060101010101" pitchFamily="49" charset="-122"/>
              </a:rPr>
              <a:t>(3)</a:t>
            </a:r>
            <a:r>
              <a:rPr lang="zh-CN" altLang="en-US" sz="2400" b="1" dirty="0">
                <a:solidFill>
                  <a:srgbClr val="0000CC"/>
                </a:solidFill>
                <a:effectLst>
                  <a:outerShdw blurRad="38100" dist="38100" dir="2700000">
                    <a:srgbClr val="000000"/>
                  </a:outerShdw>
                </a:effectLst>
                <a:latin typeface="黑体" panose="02010609060101010101" pitchFamily="49" charset="-122"/>
                <a:ea typeface="黑体" panose="02010609060101010101" pitchFamily="49" charset="-122"/>
              </a:rPr>
              <a:t>革命性质：</a:t>
            </a:r>
          </a:p>
          <a:p>
            <a:pPr>
              <a:lnSpc>
                <a:spcPct val="120000"/>
              </a:lnSpc>
            </a:pPr>
            <a:r>
              <a:rPr lang="zh-CN" altLang="en-US" sz="2400" b="1" dirty="0">
                <a:latin typeface="仿宋_GB2312" pitchFamily="49" charset="-122"/>
                <a:ea typeface="仿宋_GB2312" pitchFamily="49" charset="-122"/>
              </a:rPr>
              <a:t>   资产阶级民主革命和社会主义革命紧密相连，形成了</a:t>
            </a:r>
            <a:r>
              <a:rPr lang="zh-CN" altLang="en-US" sz="2400" b="1" dirty="0" smtClean="0">
                <a:latin typeface="仿宋_GB2312" pitchFamily="49" charset="-122"/>
                <a:ea typeface="仿宋_GB2312" pitchFamily="49" charset="-122"/>
              </a:rPr>
              <a:t>急剧发展</a:t>
            </a:r>
            <a:r>
              <a:rPr lang="zh-CN" altLang="en-US" sz="2400" b="1" dirty="0">
                <a:latin typeface="仿宋_GB2312" pitchFamily="49" charset="-122"/>
                <a:ea typeface="仿宋_GB2312" pitchFamily="49" charset="-122"/>
              </a:rPr>
              <a:t>的两个不同性质的阶段。</a:t>
            </a:r>
          </a:p>
          <a:p>
            <a:pPr>
              <a:lnSpc>
                <a:spcPct val="120000"/>
              </a:lnSpc>
            </a:pPr>
            <a:r>
              <a:rPr lang="en-US" altLang="zh-CN" sz="2400" b="1" dirty="0">
                <a:solidFill>
                  <a:srgbClr val="0000CC"/>
                </a:solidFill>
                <a:effectLst>
                  <a:outerShdw blurRad="38100" dist="38100" dir="2700000">
                    <a:srgbClr val="000000"/>
                  </a:outerShdw>
                </a:effectLst>
                <a:latin typeface="黑体" panose="02010609060101010101" pitchFamily="49" charset="-122"/>
                <a:ea typeface="黑体" panose="02010609060101010101" pitchFamily="49" charset="-122"/>
              </a:rPr>
              <a:t>(4)</a:t>
            </a:r>
            <a:r>
              <a:rPr lang="zh-CN" altLang="en-US" sz="2400" b="1" dirty="0">
                <a:solidFill>
                  <a:srgbClr val="0000CC"/>
                </a:solidFill>
                <a:effectLst>
                  <a:outerShdw blurRad="38100" dist="38100" dir="2700000">
                    <a:srgbClr val="000000"/>
                  </a:outerShdw>
                </a:effectLst>
                <a:latin typeface="黑体" panose="02010609060101010101" pitchFamily="49" charset="-122"/>
                <a:ea typeface="黑体" panose="02010609060101010101" pitchFamily="49" charset="-122"/>
              </a:rPr>
              <a:t>革命方式：</a:t>
            </a:r>
          </a:p>
          <a:p>
            <a:pPr>
              <a:lnSpc>
                <a:spcPct val="120000"/>
              </a:lnSpc>
            </a:pPr>
            <a:r>
              <a:rPr lang="zh-CN" altLang="en-US" sz="2400" b="1" dirty="0">
                <a:latin typeface="仿宋_GB2312" pitchFamily="49" charset="-122"/>
                <a:ea typeface="仿宋_GB2312" pitchFamily="49" charset="-122"/>
              </a:rPr>
              <a:t>   由设想和平夺权到运用暴力形式夺取政权。</a:t>
            </a:r>
          </a:p>
        </p:txBody>
      </p:sp>
      <p:sp>
        <p:nvSpPr>
          <p:cNvPr id="24581" name="Rectangle 5"/>
          <p:cNvSpPr>
            <a:spLocks noChangeArrowheads="1"/>
          </p:cNvSpPr>
          <p:nvPr/>
        </p:nvSpPr>
        <p:spPr bwMode="auto">
          <a:xfrm>
            <a:off x="2822728" y="500042"/>
            <a:ext cx="3892412" cy="584775"/>
          </a:xfrm>
          <a:prstGeom prst="rect">
            <a:avLst/>
          </a:prstGeom>
          <a:solidFill>
            <a:schemeClr val="bg1"/>
          </a:solidFill>
          <a:ln>
            <a:noFill/>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黑体" panose="02010609060101010101" pitchFamily="49" charset="-122"/>
                <a:cs typeface="+mn-cs"/>
              </a:rPr>
              <a:t>俄国十月革命的特点</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animEffect transition="in" filter="checkerboard(across)">
                                      <p:cBhvr>
                                        <p:cTn id="7" dur="500"/>
                                        <p:tgtEl>
                                          <p:spTgt spid="2457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4579">
                                            <p:txEl>
                                              <p:pRg st="3" end="3"/>
                                            </p:txEl>
                                          </p:spTgt>
                                        </p:tgtEl>
                                        <p:attrNameLst>
                                          <p:attrName>style.visibility</p:attrName>
                                        </p:attrNameLst>
                                      </p:cBhvr>
                                      <p:to>
                                        <p:strVal val="visible"/>
                                      </p:to>
                                    </p:set>
                                    <p:animEffect transition="in" filter="checkerboard(across)">
                                      <p:cBhvr>
                                        <p:cTn id="12" dur="500"/>
                                        <p:tgtEl>
                                          <p:spTgt spid="2457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4579">
                                            <p:txEl>
                                              <p:pRg st="5" end="5"/>
                                            </p:txEl>
                                          </p:spTgt>
                                        </p:tgtEl>
                                        <p:attrNameLst>
                                          <p:attrName>style.visibility</p:attrName>
                                        </p:attrNameLst>
                                      </p:cBhvr>
                                      <p:to>
                                        <p:strVal val="visible"/>
                                      </p:to>
                                    </p:set>
                                    <p:animEffect transition="in" filter="checkerboard(across)">
                                      <p:cBhvr>
                                        <p:cTn id="17" dur="500"/>
                                        <p:tgtEl>
                                          <p:spTgt spid="24579">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4579">
                                            <p:txEl>
                                              <p:pRg st="7" end="7"/>
                                            </p:txEl>
                                          </p:spTgt>
                                        </p:tgtEl>
                                        <p:attrNameLst>
                                          <p:attrName>style.visibility</p:attrName>
                                        </p:attrNameLst>
                                      </p:cBhvr>
                                      <p:to>
                                        <p:strVal val="visible"/>
                                      </p:to>
                                    </p:set>
                                    <p:animEffect transition="in" filter="checkerboard(across)">
                                      <p:cBhvr>
                                        <p:cTn id="22" dur="500"/>
                                        <p:tgtEl>
                                          <p:spTgt spid="245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Text Box 13"/>
          <p:cNvSpPr>
            <a:spLocks noGrp="1" noChangeArrowheads="1"/>
          </p:cNvSpPr>
          <p:nvPr>
            <p:ph type="title"/>
          </p:nvPr>
        </p:nvSpPr>
        <p:spPr>
          <a:xfrm>
            <a:off x="214282" y="1352540"/>
            <a:ext cx="3857652" cy="504824"/>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spcBef>
                <a:spcPct val="50000"/>
              </a:spcBef>
            </a:pPr>
            <a:r>
              <a:rPr lang="zh-CN" altLang="en-US" sz="2800" b="1" dirty="0" smtClean="0">
                <a:solidFill>
                  <a:schemeClr val="tx1"/>
                </a:solidFill>
                <a:latin typeface="黑体" panose="02010609060101010101" pitchFamily="49" charset="-122"/>
                <a:ea typeface="黑体" panose="02010609060101010101" pitchFamily="49" charset="-122"/>
              </a:rPr>
              <a:t>（一）战时共产主义</a:t>
            </a:r>
            <a:endParaRPr lang="zh-CN" altLang="en-US" sz="2800" b="1" i="0" dirty="0" smtClean="0">
              <a:solidFill>
                <a:schemeClr val="tx1"/>
              </a:solidFill>
              <a:latin typeface="黑体" panose="02010609060101010101" pitchFamily="49" charset="-122"/>
              <a:ea typeface="黑体" panose="02010609060101010101" pitchFamily="49" charset="-122"/>
            </a:endParaRPr>
          </a:p>
        </p:txBody>
      </p:sp>
      <p:sp>
        <p:nvSpPr>
          <p:cNvPr id="12296" name="Text Box 20"/>
          <p:cNvSpPr txBox="1">
            <a:spLocks noChangeArrowheads="1"/>
          </p:cNvSpPr>
          <p:nvPr/>
        </p:nvSpPr>
        <p:spPr bwMode="auto">
          <a:xfrm>
            <a:off x="1714514" y="4610419"/>
            <a:ext cx="4929188" cy="461665"/>
          </a:xfrm>
          <a:prstGeom prst="rect">
            <a:avLst/>
          </a:prstGeom>
          <a:noFill/>
          <a:ln w="12700">
            <a:noFill/>
            <a:miter lim="800000"/>
            <a:headEnd type="none" w="sm" len="sm"/>
            <a:tailEnd type="none" w="sm" len="sm"/>
          </a:ln>
        </p:spPr>
        <p:txBody>
          <a:bodyPr>
            <a:spAutoFit/>
          </a:bodyPr>
          <a:lstStyle/>
          <a:p>
            <a:r>
              <a:rPr lang="zh-CN" altLang="en-US" sz="2400" b="1" dirty="0">
                <a:solidFill>
                  <a:srgbClr val="3333FF"/>
                </a:solidFill>
                <a:latin typeface="华文楷体" panose="02010600040101010101" charset="-122"/>
                <a:ea typeface="华文楷体" panose="02010600040101010101" charset="-122"/>
              </a:rPr>
              <a:t>内忧：</a:t>
            </a:r>
            <a:r>
              <a:rPr lang="en-US" altLang="zh-CN" sz="2400" b="1" dirty="0">
                <a:solidFill>
                  <a:srgbClr val="3333FF"/>
                </a:solidFill>
                <a:latin typeface="华文楷体" panose="02010600040101010101" charset="-122"/>
                <a:ea typeface="华文楷体" panose="02010600040101010101" charset="-122"/>
              </a:rPr>
              <a:t>1</a:t>
            </a:r>
            <a:r>
              <a:rPr lang="zh-CN" altLang="en-US" sz="2400" b="1" dirty="0">
                <a:solidFill>
                  <a:srgbClr val="3333FF"/>
                </a:solidFill>
                <a:latin typeface="华文楷体" panose="02010600040101010101" charset="-122"/>
                <a:ea typeface="华文楷体" panose="02010600040101010101" charset="-122"/>
              </a:rPr>
              <a:t>）经济极端困难</a:t>
            </a:r>
          </a:p>
        </p:txBody>
      </p:sp>
      <p:sp>
        <p:nvSpPr>
          <p:cNvPr id="10" name="矩形 9"/>
          <p:cNvSpPr>
            <a:spLocks noChangeArrowheads="1"/>
          </p:cNvSpPr>
          <p:nvPr/>
        </p:nvSpPr>
        <p:spPr bwMode="auto">
          <a:xfrm>
            <a:off x="2286000" y="5181919"/>
            <a:ext cx="4214813" cy="461665"/>
          </a:xfrm>
          <a:prstGeom prst="rect">
            <a:avLst/>
          </a:prstGeom>
          <a:noFill/>
          <a:ln w="9525">
            <a:noFill/>
            <a:miter lim="800000"/>
          </a:ln>
        </p:spPr>
        <p:txBody>
          <a:bodyPr>
            <a:spAutoFit/>
          </a:bodyPr>
          <a:lstStyle/>
          <a:p>
            <a:pPr algn="ctr"/>
            <a:r>
              <a:rPr lang="en-US" altLang="zh-CN" sz="2400" b="1">
                <a:solidFill>
                  <a:srgbClr val="CC6600"/>
                </a:solidFill>
                <a:latin typeface="华文楷体" panose="02010600040101010101" charset="-122"/>
                <a:ea typeface="华文楷体" panose="02010600040101010101" charset="-122"/>
              </a:rPr>
              <a:t>2</a:t>
            </a:r>
            <a:r>
              <a:rPr lang="zh-CN" altLang="en-US" sz="2400" b="1">
                <a:solidFill>
                  <a:srgbClr val="CC6600"/>
                </a:solidFill>
                <a:latin typeface="华文楷体" panose="02010600040101010101" charset="-122"/>
                <a:ea typeface="华文楷体" panose="02010600040101010101" charset="-122"/>
              </a:rPr>
              <a:t>）国内反动势力的反扑</a:t>
            </a:r>
          </a:p>
        </p:txBody>
      </p:sp>
      <p:sp>
        <p:nvSpPr>
          <p:cNvPr id="11" name="矩形 10"/>
          <p:cNvSpPr>
            <a:spLocks noChangeArrowheads="1"/>
          </p:cNvSpPr>
          <p:nvPr/>
        </p:nvSpPr>
        <p:spPr bwMode="auto">
          <a:xfrm>
            <a:off x="1714480" y="5786454"/>
            <a:ext cx="6357937" cy="461665"/>
          </a:xfrm>
          <a:prstGeom prst="rect">
            <a:avLst/>
          </a:prstGeom>
          <a:noFill/>
          <a:ln w="9525">
            <a:noFill/>
            <a:miter lim="800000"/>
          </a:ln>
        </p:spPr>
        <p:txBody>
          <a:bodyPr>
            <a:spAutoFit/>
          </a:bodyPr>
          <a:lstStyle/>
          <a:p>
            <a:r>
              <a:rPr lang="zh-CN" altLang="en-US" sz="2400" b="1" dirty="0">
                <a:solidFill>
                  <a:srgbClr val="F21076"/>
                </a:solidFill>
                <a:latin typeface="华文楷体" panose="02010600040101010101" charset="-122"/>
                <a:ea typeface="华文楷体" panose="02010600040101010101" charset="-122"/>
              </a:rPr>
              <a:t>外患：</a:t>
            </a:r>
            <a:r>
              <a:rPr lang="en-US" altLang="zh-CN" sz="2400" b="1" dirty="0">
                <a:solidFill>
                  <a:srgbClr val="F21076"/>
                </a:solidFill>
                <a:latin typeface="华文楷体" panose="02010600040101010101" charset="-122"/>
                <a:ea typeface="华文楷体" panose="02010600040101010101" charset="-122"/>
              </a:rPr>
              <a:t>3</a:t>
            </a:r>
            <a:r>
              <a:rPr lang="zh-CN" altLang="en-US" sz="2400" b="1" dirty="0">
                <a:solidFill>
                  <a:srgbClr val="F21076"/>
                </a:solidFill>
                <a:latin typeface="华文楷体" panose="02010600040101010101" charset="-122"/>
                <a:ea typeface="华文楷体" panose="02010600040101010101" charset="-122"/>
              </a:rPr>
              <a:t>）帝国主义的武装干涉</a:t>
            </a:r>
          </a:p>
        </p:txBody>
      </p:sp>
      <p:sp>
        <p:nvSpPr>
          <p:cNvPr id="12" name="TextBox 11"/>
          <p:cNvSpPr txBox="1">
            <a:spLocks noChangeArrowheads="1"/>
          </p:cNvSpPr>
          <p:nvPr/>
        </p:nvSpPr>
        <p:spPr bwMode="auto">
          <a:xfrm>
            <a:off x="642938" y="2895919"/>
            <a:ext cx="8215312" cy="830997"/>
          </a:xfrm>
          <a:prstGeom prst="rect">
            <a:avLst/>
          </a:prstGeom>
          <a:noFill/>
          <a:ln w="9525">
            <a:noFill/>
            <a:miter lim="800000"/>
          </a:ln>
        </p:spPr>
        <p:txBody>
          <a:bodyPr>
            <a:spAutoFit/>
          </a:bodyPr>
          <a:lstStyle/>
          <a:p>
            <a:r>
              <a:rPr lang="zh-CN" altLang="en-US" sz="2400" b="1" dirty="0" smtClean="0">
                <a:latin typeface="华文楷体" panose="02010600040101010101" charset="-122"/>
                <a:ea typeface="华文楷体" panose="02010600040101010101" charset="-122"/>
              </a:rPr>
              <a:t>（</a:t>
            </a:r>
            <a:r>
              <a:rPr lang="en-US" altLang="zh-CN" sz="2400" b="1" dirty="0" smtClean="0">
                <a:latin typeface="华文楷体" panose="02010600040101010101" charset="-122"/>
                <a:ea typeface="华文楷体" panose="02010600040101010101" charset="-122"/>
              </a:rPr>
              <a:t>1</a:t>
            </a:r>
            <a:r>
              <a:rPr lang="zh-CN" altLang="en-US" sz="2400" b="1" dirty="0" smtClean="0">
                <a:latin typeface="华文楷体" panose="02010600040101010101" charset="-122"/>
                <a:ea typeface="华文楷体" panose="02010600040101010101" charset="-122"/>
              </a:rPr>
              <a:t>）俄国</a:t>
            </a:r>
            <a:r>
              <a:rPr lang="zh-CN" altLang="en-US" sz="2400" b="1" dirty="0">
                <a:latin typeface="华文楷体" panose="02010600040101010101" charset="-122"/>
                <a:ea typeface="华文楷体" panose="02010600040101010101" charset="-122"/>
              </a:rPr>
              <a:t>十月革命的胜利，使世界诞生了第一个社会主义国家，以列宁为首的布尔什维克接管国家政权。</a:t>
            </a:r>
          </a:p>
        </p:txBody>
      </p:sp>
      <p:sp>
        <p:nvSpPr>
          <p:cNvPr id="13" name="TextBox 12"/>
          <p:cNvSpPr txBox="1">
            <a:spLocks noChangeArrowheads="1"/>
          </p:cNvSpPr>
          <p:nvPr/>
        </p:nvSpPr>
        <p:spPr bwMode="auto">
          <a:xfrm>
            <a:off x="642938" y="3857628"/>
            <a:ext cx="4214812" cy="461665"/>
          </a:xfrm>
          <a:prstGeom prst="rect">
            <a:avLst/>
          </a:prstGeom>
          <a:noFill/>
          <a:ln w="9525">
            <a:noFill/>
            <a:miter lim="800000"/>
          </a:ln>
        </p:spPr>
        <p:txBody>
          <a:bodyPr>
            <a:spAutoFit/>
          </a:bodyPr>
          <a:lstStyle/>
          <a:p>
            <a:r>
              <a:rPr lang="zh-CN" altLang="en-US" sz="2400" b="1" dirty="0" smtClean="0">
                <a:latin typeface="华文楷体" panose="02010600040101010101" charset="-122"/>
                <a:ea typeface="华文楷体" panose="02010600040101010101" charset="-122"/>
              </a:rPr>
              <a:t>（</a:t>
            </a:r>
            <a:r>
              <a:rPr lang="en-US" altLang="zh-CN" sz="2400" b="1" dirty="0" smtClean="0">
                <a:latin typeface="华文楷体" panose="02010600040101010101" charset="-122"/>
                <a:ea typeface="华文楷体" panose="02010600040101010101" charset="-122"/>
              </a:rPr>
              <a:t>2</a:t>
            </a:r>
            <a:r>
              <a:rPr lang="zh-CN" altLang="en-US" sz="2400" b="1" dirty="0" smtClean="0">
                <a:latin typeface="华文楷体" panose="02010600040101010101" charset="-122"/>
                <a:ea typeface="华文楷体" panose="02010600040101010101" charset="-122"/>
              </a:rPr>
              <a:t>）苏维埃</a:t>
            </a:r>
            <a:r>
              <a:rPr lang="zh-CN" altLang="en-US" sz="2400" b="1" dirty="0">
                <a:latin typeface="华文楷体" panose="02010600040101010101" charset="-122"/>
                <a:ea typeface="华文楷体" panose="02010600040101010101" charset="-122"/>
              </a:rPr>
              <a:t>政权面临危机：</a:t>
            </a:r>
            <a:endParaRPr lang="en-US" altLang="zh-CN" sz="2400" b="1" dirty="0">
              <a:latin typeface="华文楷体" panose="02010600040101010101" charset="-122"/>
              <a:ea typeface="华文楷体" panose="02010600040101010101" charset="-122"/>
            </a:endParaRPr>
          </a:p>
        </p:txBody>
      </p:sp>
      <p:sp>
        <p:nvSpPr>
          <p:cNvPr id="8" name="TextBox 7"/>
          <p:cNvSpPr txBox="1"/>
          <p:nvPr/>
        </p:nvSpPr>
        <p:spPr>
          <a:xfrm>
            <a:off x="214282" y="357166"/>
            <a:ext cx="8286808" cy="954107"/>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zh-CN" altLang="en-US" sz="2800" b="1" dirty="0" smtClean="0">
                <a:latin typeface="黑体" panose="02010609060101010101" pitchFamily="49" charset="-122"/>
                <a:ea typeface="黑体" panose="02010609060101010101" pitchFamily="49" charset="-122"/>
              </a:rPr>
              <a:t>二、社会主义建设道路的初期探索</a:t>
            </a:r>
            <a:endParaRPr lang="en-US" altLang="zh-CN" sz="2800" b="1" dirty="0" smtClean="0">
              <a:latin typeface="黑体" panose="02010609060101010101" pitchFamily="49" charset="-122"/>
              <a:ea typeface="黑体" panose="02010609060101010101" pitchFamily="49" charset="-122"/>
            </a:endParaRPr>
          </a:p>
          <a:p>
            <a:r>
              <a:rPr lang="en-US" altLang="zh-CN" sz="2800" b="1" dirty="0" smtClean="0">
                <a:latin typeface="华文隶书" panose="02010800040101010101" pitchFamily="2" charset="-122"/>
                <a:ea typeface="华文隶书" panose="02010800040101010101" pitchFamily="2" charset="-122"/>
              </a:rPr>
              <a:t>                                               </a:t>
            </a:r>
            <a:r>
              <a:rPr lang="zh-CN" altLang="en-US" sz="2800" b="1" dirty="0" smtClean="0">
                <a:latin typeface="华文隶书" panose="02010800040101010101" pitchFamily="2" charset="-122"/>
                <a:ea typeface="华文隶书" panose="02010800040101010101" pitchFamily="2" charset="-122"/>
              </a:rPr>
              <a:t>（</a:t>
            </a:r>
            <a:r>
              <a:rPr lang="en-US" altLang="zh-CN" sz="2800" b="1" dirty="0" smtClean="0">
                <a:latin typeface="华文隶书" panose="02010800040101010101" pitchFamily="2" charset="-122"/>
                <a:ea typeface="华文隶书" panose="02010800040101010101" pitchFamily="2" charset="-122"/>
              </a:rPr>
              <a:t>1917——1928</a:t>
            </a:r>
            <a:r>
              <a:rPr lang="zh-CN" altLang="en-US" sz="2800" b="1" dirty="0" smtClean="0">
                <a:latin typeface="华文隶书" panose="02010800040101010101" pitchFamily="2" charset="-122"/>
                <a:ea typeface="华文隶书" panose="02010800040101010101" pitchFamily="2" charset="-122"/>
              </a:rPr>
              <a:t>年）</a:t>
            </a:r>
            <a:endParaRPr lang="zh-CN" altLang="en-US" sz="2800" b="1" dirty="0">
              <a:latin typeface="华文隶书" panose="02010800040101010101" pitchFamily="2" charset="-122"/>
              <a:ea typeface="华文隶书" panose="02010800040101010101" pitchFamily="2" charset="-122"/>
            </a:endParaRPr>
          </a:p>
        </p:txBody>
      </p:sp>
      <p:sp>
        <p:nvSpPr>
          <p:cNvPr id="9" name="Text Box 13"/>
          <p:cNvSpPr txBox="1">
            <a:spLocks noChangeArrowheads="1"/>
          </p:cNvSpPr>
          <p:nvPr/>
        </p:nvSpPr>
        <p:spPr>
          <a:xfrm>
            <a:off x="571472" y="2138358"/>
            <a:ext cx="4714908" cy="504824"/>
          </a:xfrm>
          <a:prstGeom prst="rect">
            <a:avLst/>
          </a:prstGeom>
          <a:noFill/>
        </p:spPr>
        <p:style>
          <a:lnRef idx="3">
            <a:schemeClr val="lt1"/>
          </a:lnRef>
          <a:fillRef idx="1">
            <a:schemeClr val="accent1"/>
          </a:fillRef>
          <a:effectRef idx="1">
            <a:schemeClr val="accent1"/>
          </a:effectRef>
          <a:fontRef idx="minor">
            <a:schemeClr val="lt1"/>
          </a:fontRef>
        </p:style>
        <p:txBody>
          <a:bodyPr vert="horz" anchor="b">
            <a:noAutofit/>
          </a:body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2800" b="1" i="0" u="none" strike="noStrike" kern="1200" cap="small"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rPr>
              <a:t>1</a:t>
            </a:r>
            <a:r>
              <a:rPr kumimoji="0" lang="zh-CN" altLang="en-US" sz="2800" b="1" i="0" u="none" strike="noStrike" kern="1200" cap="small"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rPr>
              <a:t>、战时共产主义实施背景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2">
                                            <p:txEl>
                                              <p:pRg st="0" end="0"/>
                                            </p:txEl>
                                          </p:spTgt>
                                        </p:tgtEl>
                                        <p:attrNameLst>
                                          <p:attrName>style.visibility</p:attrName>
                                        </p:attrNameLst>
                                      </p:cBhvr>
                                      <p:to>
                                        <p:strVal val="visible"/>
                                      </p:to>
                                    </p:set>
                                    <p:anim calcmode="discrete" valueType="clr">
                                      <p:cBhvr override="childStyle">
                                        <p:cTn id="7" dur="80"/>
                                        <p:tgtEl>
                                          <p:spTgt spid="1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2">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2">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3">
                                            <p:txEl>
                                              <p:pRg st="0" end="0"/>
                                            </p:txEl>
                                          </p:spTgt>
                                        </p:tgtEl>
                                        <p:attrNameLst>
                                          <p:attrName>style.visibility</p:attrName>
                                        </p:attrNameLst>
                                      </p:cBhvr>
                                      <p:to>
                                        <p:strVal val="visible"/>
                                      </p:to>
                                    </p:set>
                                    <p:anim calcmode="discrete" valueType="clr">
                                      <p:cBhvr override="childStyle">
                                        <p:cTn id="14" dur="80"/>
                                        <p:tgtEl>
                                          <p:spTgt spid="1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3">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13">
                                            <p:txEl>
                                              <p:pRg st="0" end="0"/>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iterate type="lt">
                                    <p:tmPct val="5000"/>
                                  </p:iterate>
                                  <p:childTnLst>
                                    <p:set>
                                      <p:cBhvr>
                                        <p:cTn id="20" dur="1" fill="hold">
                                          <p:stCondLst>
                                            <p:cond delay="0"/>
                                          </p:stCondLst>
                                        </p:cTn>
                                        <p:tgtEl>
                                          <p:spTgt spid="12296"/>
                                        </p:tgtEl>
                                        <p:attrNameLst>
                                          <p:attrName>style.visibility</p:attrName>
                                        </p:attrNameLst>
                                      </p:cBhvr>
                                      <p:to>
                                        <p:strVal val="visible"/>
                                      </p:to>
                                    </p:set>
                                    <p:anim calcmode="lin" valueType="num">
                                      <p:cBhvr>
                                        <p:cTn id="21" dur="1000" fill="hold"/>
                                        <p:tgtEl>
                                          <p:spTgt spid="12296"/>
                                        </p:tgtEl>
                                        <p:attrNameLst>
                                          <p:attrName>ppt_w</p:attrName>
                                        </p:attrNameLst>
                                      </p:cBhvr>
                                      <p:tavLst>
                                        <p:tav tm="0">
                                          <p:val>
                                            <p:fltVal val="0"/>
                                          </p:val>
                                        </p:tav>
                                        <p:tav tm="100000">
                                          <p:val>
                                            <p:strVal val="#ppt_w"/>
                                          </p:val>
                                        </p:tav>
                                      </p:tavLst>
                                    </p:anim>
                                    <p:anim calcmode="lin" valueType="num">
                                      <p:cBhvr>
                                        <p:cTn id="22" dur="1000" fill="hold"/>
                                        <p:tgtEl>
                                          <p:spTgt spid="12296"/>
                                        </p:tgtEl>
                                        <p:attrNameLst>
                                          <p:attrName>ppt_h</p:attrName>
                                        </p:attrNameLst>
                                      </p:cBhvr>
                                      <p:tavLst>
                                        <p:tav tm="0">
                                          <p:val>
                                            <p:fltVal val="0"/>
                                          </p:val>
                                        </p:tav>
                                        <p:tav tm="100000">
                                          <p:val>
                                            <p:strVal val="#ppt_h"/>
                                          </p:val>
                                        </p:tav>
                                      </p:tavLst>
                                    </p:anim>
                                    <p:anim calcmode="lin" valueType="num">
                                      <p:cBhvr>
                                        <p:cTn id="23" dur="1000" fill="hold"/>
                                        <p:tgtEl>
                                          <p:spTgt spid="12296"/>
                                        </p:tgtEl>
                                        <p:attrNameLst>
                                          <p:attrName>style.rotation</p:attrName>
                                        </p:attrNameLst>
                                      </p:cBhvr>
                                      <p:tavLst>
                                        <p:tav tm="0">
                                          <p:val>
                                            <p:fltVal val="90"/>
                                          </p:val>
                                        </p:tav>
                                        <p:tav tm="100000">
                                          <p:val>
                                            <p:fltVal val="0"/>
                                          </p:val>
                                        </p:tav>
                                      </p:tavLst>
                                    </p:anim>
                                    <p:animEffect transition="in" filter="fade">
                                      <p:cBhvr>
                                        <p:cTn id="24" dur="1000"/>
                                        <p:tgtEl>
                                          <p:spTgt spid="12296"/>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iterate type="lt">
                                    <p:tmPct val="5000"/>
                                  </p:iterate>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ppt_w</p:attrName>
                                        </p:attrNameLst>
                                      </p:cBhvr>
                                      <p:tavLst>
                                        <p:tav tm="0">
                                          <p:val>
                                            <p:fltVal val="0"/>
                                          </p:val>
                                        </p:tav>
                                        <p:tav tm="100000">
                                          <p:val>
                                            <p:strVal val="#ppt_w"/>
                                          </p:val>
                                        </p:tav>
                                      </p:tavLst>
                                    </p:anim>
                                    <p:anim calcmode="lin" valueType="num">
                                      <p:cBhvr>
                                        <p:cTn id="30" dur="1000" fill="hold"/>
                                        <p:tgtEl>
                                          <p:spTgt spid="10"/>
                                        </p:tgtEl>
                                        <p:attrNameLst>
                                          <p:attrName>ppt_h</p:attrName>
                                        </p:attrNameLst>
                                      </p:cBhvr>
                                      <p:tavLst>
                                        <p:tav tm="0">
                                          <p:val>
                                            <p:fltVal val="0"/>
                                          </p:val>
                                        </p:tav>
                                        <p:tav tm="100000">
                                          <p:val>
                                            <p:strVal val="#ppt_h"/>
                                          </p:val>
                                        </p:tav>
                                      </p:tavLst>
                                    </p:anim>
                                    <p:anim calcmode="lin" valueType="num">
                                      <p:cBhvr>
                                        <p:cTn id="31" dur="1000" fill="hold"/>
                                        <p:tgtEl>
                                          <p:spTgt spid="10"/>
                                        </p:tgtEl>
                                        <p:attrNameLst>
                                          <p:attrName>style.rotation</p:attrName>
                                        </p:attrNameLst>
                                      </p:cBhvr>
                                      <p:tavLst>
                                        <p:tav tm="0">
                                          <p:val>
                                            <p:fltVal val="90"/>
                                          </p:val>
                                        </p:tav>
                                        <p:tav tm="100000">
                                          <p:val>
                                            <p:fltVal val="0"/>
                                          </p:val>
                                        </p:tav>
                                      </p:tavLst>
                                    </p:anim>
                                    <p:animEffect transition="in" filter="fade">
                                      <p:cBhvr>
                                        <p:cTn id="32" dur="10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iterate type="lt">
                                    <p:tmPct val="5000"/>
                                  </p:iterate>
                                  <p:childTnLst>
                                    <p:set>
                                      <p:cBhvr>
                                        <p:cTn id="36" dur="1" fill="hold">
                                          <p:stCondLst>
                                            <p:cond delay="0"/>
                                          </p:stCondLst>
                                        </p:cTn>
                                        <p:tgtEl>
                                          <p:spTgt spid="11"/>
                                        </p:tgtEl>
                                        <p:attrNameLst>
                                          <p:attrName>style.visibility</p:attrName>
                                        </p:attrNameLst>
                                      </p:cBhvr>
                                      <p:to>
                                        <p:strVal val="visible"/>
                                      </p:to>
                                    </p:set>
                                    <p:anim calcmode="lin" valueType="num">
                                      <p:cBhvr>
                                        <p:cTn id="37" dur="1000" fill="hold"/>
                                        <p:tgtEl>
                                          <p:spTgt spid="11"/>
                                        </p:tgtEl>
                                        <p:attrNameLst>
                                          <p:attrName>ppt_w</p:attrName>
                                        </p:attrNameLst>
                                      </p:cBhvr>
                                      <p:tavLst>
                                        <p:tav tm="0">
                                          <p:val>
                                            <p:fltVal val="0"/>
                                          </p:val>
                                        </p:tav>
                                        <p:tav tm="100000">
                                          <p:val>
                                            <p:strVal val="#ppt_w"/>
                                          </p:val>
                                        </p:tav>
                                      </p:tavLst>
                                    </p:anim>
                                    <p:anim calcmode="lin" valueType="num">
                                      <p:cBhvr>
                                        <p:cTn id="38" dur="1000" fill="hold"/>
                                        <p:tgtEl>
                                          <p:spTgt spid="11"/>
                                        </p:tgtEl>
                                        <p:attrNameLst>
                                          <p:attrName>ppt_h</p:attrName>
                                        </p:attrNameLst>
                                      </p:cBhvr>
                                      <p:tavLst>
                                        <p:tav tm="0">
                                          <p:val>
                                            <p:fltVal val="0"/>
                                          </p:val>
                                        </p:tav>
                                        <p:tav tm="100000">
                                          <p:val>
                                            <p:strVal val="#ppt_h"/>
                                          </p:val>
                                        </p:tav>
                                      </p:tavLst>
                                    </p:anim>
                                    <p:anim calcmode="lin" valueType="num">
                                      <p:cBhvr>
                                        <p:cTn id="39" dur="1000" fill="hold"/>
                                        <p:tgtEl>
                                          <p:spTgt spid="11"/>
                                        </p:tgtEl>
                                        <p:attrNameLst>
                                          <p:attrName>style.rotation</p:attrName>
                                        </p:attrNameLst>
                                      </p:cBhvr>
                                      <p:tavLst>
                                        <p:tav tm="0">
                                          <p:val>
                                            <p:fltVal val="90"/>
                                          </p:val>
                                        </p:tav>
                                        <p:tav tm="100000">
                                          <p:val>
                                            <p:fltVal val="0"/>
                                          </p:val>
                                        </p:tav>
                                      </p:tavLst>
                                    </p:anim>
                                    <p:animEffect transition="in" filter="fade">
                                      <p:cBhvr>
                                        <p:cTn id="4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6"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357159" y="214290"/>
            <a:ext cx="5072098" cy="584775"/>
          </a:xfrm>
          <a:prstGeom prst="rect">
            <a:avLst/>
          </a:prstGeom>
          <a:ln>
            <a:headEnd type="none" w="sm" len="sm"/>
            <a:tailEnd type="none" w="sm" len="sm"/>
          </a:ln>
        </p:spPr>
        <p:style>
          <a:lnRef idx="2">
            <a:schemeClr val="accent3"/>
          </a:lnRef>
          <a:fillRef idx="1">
            <a:schemeClr val="lt1"/>
          </a:fillRef>
          <a:effectRef idx="0">
            <a:schemeClr val="accent3"/>
          </a:effectRef>
          <a:fontRef idx="minor">
            <a:schemeClr val="dk1"/>
          </a:fontRef>
        </p:style>
        <p:txBody>
          <a:bodyPr wrap="square">
            <a:spAutoFit/>
          </a:bodyPr>
          <a:lstStyle/>
          <a:p>
            <a:pPr>
              <a:spcBef>
                <a:spcPct val="50000"/>
              </a:spcBef>
            </a:pPr>
            <a:r>
              <a:rPr lang="en-US" altLang="zh-CN" sz="3200" b="1" dirty="0" smtClean="0">
                <a:solidFill>
                  <a:schemeClr val="tx1"/>
                </a:solidFill>
                <a:latin typeface="黑体" panose="02010609060101010101" pitchFamily="49" charset="-122"/>
                <a:ea typeface="黑体" panose="02010609060101010101" pitchFamily="49" charset="-122"/>
              </a:rPr>
              <a:t>2</a:t>
            </a:r>
            <a:r>
              <a:rPr lang="zh-CN" altLang="en-US" sz="3200" b="1" dirty="0" smtClean="0">
                <a:solidFill>
                  <a:schemeClr val="tx1"/>
                </a:solidFill>
                <a:latin typeface="黑体" panose="02010609060101010101" pitchFamily="49" charset="-122"/>
                <a:ea typeface="黑体" panose="02010609060101010101" pitchFamily="49" charset="-122"/>
              </a:rPr>
              <a:t>、战时</a:t>
            </a:r>
            <a:r>
              <a:rPr lang="zh-CN" altLang="en-US" sz="3200" b="1" dirty="0">
                <a:solidFill>
                  <a:schemeClr val="tx1"/>
                </a:solidFill>
                <a:latin typeface="黑体" panose="02010609060101010101" pitchFamily="49" charset="-122"/>
                <a:ea typeface="黑体" panose="02010609060101010101" pitchFamily="49" charset="-122"/>
              </a:rPr>
              <a:t>共产主义政策内容 </a:t>
            </a:r>
          </a:p>
        </p:txBody>
      </p:sp>
      <p:sp>
        <p:nvSpPr>
          <p:cNvPr id="88069" name="Text Box 5"/>
          <p:cNvSpPr txBox="1">
            <a:spLocks noChangeArrowheads="1"/>
          </p:cNvSpPr>
          <p:nvPr/>
        </p:nvSpPr>
        <p:spPr bwMode="auto">
          <a:xfrm>
            <a:off x="500034" y="1268413"/>
            <a:ext cx="4876800" cy="461665"/>
          </a:xfrm>
          <a:prstGeom prst="rect">
            <a:avLst/>
          </a:prstGeom>
          <a:noFill/>
          <a:ln w="12700">
            <a:noFill/>
            <a:miter lim="800000"/>
            <a:headEnd type="none" w="sm" len="sm"/>
            <a:tailEnd type="none" w="sm" len="sm"/>
          </a:ln>
        </p:spPr>
        <p:txBody>
          <a:bodyPr>
            <a:spAutoFit/>
          </a:bodyPr>
          <a:lstStyle/>
          <a:p>
            <a:pPr>
              <a:spcBef>
                <a:spcPct val="50000"/>
              </a:spcBef>
            </a:pPr>
            <a:r>
              <a:rPr lang="zh-CN" altLang="en-US" sz="2400" b="1" dirty="0">
                <a:latin typeface="黑体" panose="02010609060101010101" pitchFamily="49" charset="-122"/>
                <a:ea typeface="黑体" panose="02010609060101010101" pitchFamily="49" charset="-122"/>
              </a:rPr>
              <a:t>（</a:t>
            </a:r>
            <a:r>
              <a:rPr lang="en-US" altLang="zh-CN" sz="2400" b="1" dirty="0">
                <a:latin typeface="黑体" panose="02010609060101010101" pitchFamily="49" charset="-122"/>
                <a:ea typeface="黑体" panose="02010609060101010101" pitchFamily="49" charset="-122"/>
              </a:rPr>
              <a:t>1</a:t>
            </a:r>
            <a:r>
              <a:rPr lang="zh-CN" altLang="en-US" sz="2400" b="1" dirty="0">
                <a:latin typeface="黑体" panose="02010609060101010101" pitchFamily="49" charset="-122"/>
                <a:ea typeface="黑体" panose="02010609060101010101" pitchFamily="49" charset="-122"/>
              </a:rPr>
              <a:t>）</a:t>
            </a:r>
            <a:r>
              <a:rPr lang="zh-CN" altLang="en-US" sz="2400" b="1" dirty="0" smtClean="0">
                <a:latin typeface="黑体" panose="02010609060101010101" pitchFamily="49" charset="-122"/>
                <a:ea typeface="黑体" panose="02010609060101010101" pitchFamily="49" charset="-122"/>
              </a:rPr>
              <a:t>农    业</a:t>
            </a:r>
            <a:r>
              <a:rPr lang="zh-CN" altLang="en-US" sz="2400" b="1" dirty="0">
                <a:latin typeface="黑体" panose="02010609060101010101" pitchFamily="49" charset="-122"/>
                <a:ea typeface="黑体" panose="02010609060101010101" pitchFamily="49" charset="-122"/>
              </a:rPr>
              <a:t>：</a:t>
            </a:r>
          </a:p>
        </p:txBody>
      </p:sp>
      <p:sp>
        <p:nvSpPr>
          <p:cNvPr id="88070" name="Text Box 6"/>
          <p:cNvSpPr txBox="1">
            <a:spLocks noChangeArrowheads="1"/>
          </p:cNvSpPr>
          <p:nvPr/>
        </p:nvSpPr>
        <p:spPr bwMode="auto">
          <a:xfrm>
            <a:off x="500034" y="2133600"/>
            <a:ext cx="2293938" cy="461665"/>
          </a:xfrm>
          <a:prstGeom prst="rect">
            <a:avLst/>
          </a:prstGeom>
          <a:noFill/>
          <a:ln w="12700">
            <a:noFill/>
            <a:miter lim="800000"/>
            <a:headEnd type="none" w="sm" len="sm"/>
            <a:tailEnd type="none" w="sm" len="sm"/>
          </a:ln>
        </p:spPr>
        <p:txBody>
          <a:bodyPr>
            <a:spAutoFit/>
          </a:bodyPr>
          <a:lstStyle/>
          <a:p>
            <a:pPr>
              <a:spcBef>
                <a:spcPct val="50000"/>
              </a:spcBef>
            </a:pPr>
            <a:r>
              <a:rPr lang="zh-CN" altLang="en-US" sz="2400" b="1" dirty="0">
                <a:latin typeface="黑体" panose="02010609060101010101" pitchFamily="49" charset="-122"/>
                <a:ea typeface="黑体" panose="02010609060101010101" pitchFamily="49" charset="-122"/>
              </a:rPr>
              <a:t>（</a:t>
            </a:r>
            <a:r>
              <a:rPr lang="en-US" altLang="zh-CN" sz="2400" b="1" dirty="0">
                <a:latin typeface="黑体" panose="02010609060101010101" pitchFamily="49" charset="-122"/>
                <a:ea typeface="黑体" panose="02010609060101010101" pitchFamily="49" charset="-122"/>
              </a:rPr>
              <a:t>2</a:t>
            </a:r>
            <a:r>
              <a:rPr lang="zh-CN" altLang="en-US" sz="2400" b="1" dirty="0">
                <a:latin typeface="黑体" panose="02010609060101010101" pitchFamily="49" charset="-122"/>
                <a:ea typeface="黑体" panose="02010609060101010101" pitchFamily="49" charset="-122"/>
              </a:rPr>
              <a:t>）</a:t>
            </a:r>
            <a:r>
              <a:rPr lang="zh-CN" altLang="en-US" sz="2400" b="1" dirty="0" smtClean="0">
                <a:latin typeface="黑体" panose="02010609060101010101" pitchFamily="49" charset="-122"/>
                <a:ea typeface="黑体" panose="02010609060101010101" pitchFamily="49" charset="-122"/>
              </a:rPr>
              <a:t>工    业</a:t>
            </a:r>
            <a:r>
              <a:rPr lang="zh-CN" altLang="en-US" sz="2400" b="1" dirty="0">
                <a:latin typeface="黑体" panose="02010609060101010101" pitchFamily="49" charset="-122"/>
                <a:ea typeface="黑体" panose="02010609060101010101" pitchFamily="49" charset="-122"/>
              </a:rPr>
              <a:t>：</a:t>
            </a:r>
          </a:p>
        </p:txBody>
      </p:sp>
      <p:sp>
        <p:nvSpPr>
          <p:cNvPr id="88071" name="Text Box 7"/>
          <p:cNvSpPr txBox="1">
            <a:spLocks noChangeArrowheads="1"/>
          </p:cNvSpPr>
          <p:nvPr/>
        </p:nvSpPr>
        <p:spPr bwMode="auto">
          <a:xfrm>
            <a:off x="500034" y="3338513"/>
            <a:ext cx="4876800" cy="461665"/>
          </a:xfrm>
          <a:prstGeom prst="rect">
            <a:avLst/>
          </a:prstGeom>
          <a:noFill/>
          <a:ln w="12700">
            <a:noFill/>
            <a:miter lim="800000"/>
            <a:headEnd type="none" w="sm" len="sm"/>
            <a:tailEnd type="none" w="sm" len="sm"/>
          </a:ln>
        </p:spPr>
        <p:txBody>
          <a:bodyPr>
            <a:spAutoFit/>
          </a:bodyPr>
          <a:lstStyle/>
          <a:p>
            <a:pPr>
              <a:spcBef>
                <a:spcPct val="50000"/>
              </a:spcBef>
            </a:pPr>
            <a:r>
              <a:rPr lang="zh-CN" altLang="en-US" sz="2400" b="1" dirty="0">
                <a:latin typeface="黑体" panose="02010609060101010101" pitchFamily="49" charset="-122"/>
                <a:ea typeface="黑体" panose="02010609060101010101" pitchFamily="49" charset="-122"/>
              </a:rPr>
              <a:t>（</a:t>
            </a:r>
            <a:r>
              <a:rPr lang="en-US" altLang="zh-CN" sz="2400" b="1" dirty="0">
                <a:latin typeface="黑体" panose="02010609060101010101" pitchFamily="49" charset="-122"/>
                <a:ea typeface="黑体" panose="02010609060101010101" pitchFamily="49" charset="-122"/>
              </a:rPr>
              <a:t>3</a:t>
            </a:r>
            <a:r>
              <a:rPr lang="zh-CN" altLang="en-US" sz="2400" b="1" dirty="0" smtClean="0">
                <a:latin typeface="黑体" panose="02010609060101010101" pitchFamily="49" charset="-122"/>
                <a:ea typeface="黑体" panose="02010609060101010101" pitchFamily="49" charset="-122"/>
              </a:rPr>
              <a:t>）贸    易：</a:t>
            </a:r>
            <a:endParaRPr lang="zh-CN" altLang="en-US" sz="2400" b="1" dirty="0">
              <a:latin typeface="黑体" panose="02010609060101010101" pitchFamily="49" charset="-122"/>
              <a:ea typeface="黑体" panose="02010609060101010101" pitchFamily="49" charset="-122"/>
            </a:endParaRPr>
          </a:p>
        </p:txBody>
      </p:sp>
      <p:sp>
        <p:nvSpPr>
          <p:cNvPr id="88072" name="Text Box 8"/>
          <p:cNvSpPr txBox="1">
            <a:spLocks noChangeArrowheads="1"/>
          </p:cNvSpPr>
          <p:nvPr/>
        </p:nvSpPr>
        <p:spPr bwMode="auto">
          <a:xfrm>
            <a:off x="500034" y="4308475"/>
            <a:ext cx="2921000" cy="461665"/>
          </a:xfrm>
          <a:prstGeom prst="rect">
            <a:avLst/>
          </a:prstGeom>
          <a:noFill/>
          <a:ln w="12700">
            <a:noFill/>
            <a:miter lim="800000"/>
            <a:headEnd type="none" w="sm" len="sm"/>
            <a:tailEnd type="none" w="sm" len="sm"/>
          </a:ln>
        </p:spPr>
        <p:txBody>
          <a:bodyPr>
            <a:spAutoFit/>
          </a:bodyPr>
          <a:lstStyle/>
          <a:p>
            <a:pPr>
              <a:spcBef>
                <a:spcPct val="50000"/>
              </a:spcBef>
            </a:pPr>
            <a:r>
              <a:rPr lang="zh-CN" altLang="en-US" sz="2400" b="1" dirty="0">
                <a:latin typeface="黑体" panose="02010609060101010101" pitchFamily="49" charset="-122"/>
                <a:ea typeface="黑体" panose="02010609060101010101" pitchFamily="49" charset="-122"/>
              </a:rPr>
              <a:t>（</a:t>
            </a:r>
            <a:r>
              <a:rPr lang="en-US" altLang="zh-CN" sz="2400" b="1" dirty="0">
                <a:latin typeface="黑体" panose="02010609060101010101" pitchFamily="49" charset="-122"/>
                <a:ea typeface="黑体" panose="02010609060101010101" pitchFamily="49" charset="-122"/>
              </a:rPr>
              <a:t>4</a:t>
            </a:r>
            <a:r>
              <a:rPr lang="zh-CN" altLang="en-US" sz="2400" b="1" dirty="0">
                <a:latin typeface="黑体" panose="02010609060101010101" pitchFamily="49" charset="-122"/>
                <a:ea typeface="黑体" panose="02010609060101010101" pitchFamily="49" charset="-122"/>
              </a:rPr>
              <a:t>）产品分配：</a:t>
            </a:r>
          </a:p>
        </p:txBody>
      </p:sp>
      <p:sp>
        <p:nvSpPr>
          <p:cNvPr id="88073" name="Text Box 9"/>
          <p:cNvSpPr txBox="1">
            <a:spLocks noChangeArrowheads="1"/>
          </p:cNvSpPr>
          <p:nvPr/>
        </p:nvSpPr>
        <p:spPr bwMode="auto">
          <a:xfrm>
            <a:off x="2773389" y="1268413"/>
            <a:ext cx="5513387" cy="461665"/>
          </a:xfrm>
          <a:prstGeom prst="rect">
            <a:avLst/>
          </a:prstGeom>
          <a:noFill/>
          <a:ln w="12700">
            <a:noFill/>
            <a:miter lim="800000"/>
            <a:headEnd type="none" w="sm" len="sm"/>
            <a:tailEnd type="none" w="sm" len="sm"/>
          </a:ln>
        </p:spPr>
        <p:txBody>
          <a:bodyPr>
            <a:spAutoFit/>
          </a:bodyPr>
          <a:lstStyle/>
          <a:p>
            <a:pPr>
              <a:spcBef>
                <a:spcPct val="50000"/>
              </a:spcBef>
            </a:pPr>
            <a:r>
              <a:rPr lang="zh-CN" altLang="en-US" sz="2400" b="1" dirty="0">
                <a:latin typeface="黑体" panose="02010609060101010101" pitchFamily="49" charset="-122"/>
                <a:ea typeface="黑体" panose="02010609060101010101" pitchFamily="49" charset="-122"/>
              </a:rPr>
              <a:t>余粮收集制</a:t>
            </a:r>
            <a:r>
              <a:rPr lang="en-US" altLang="zh-CN" sz="2400" b="1" dirty="0">
                <a:latin typeface="黑体" panose="02010609060101010101" pitchFamily="49" charset="-122"/>
                <a:ea typeface="黑体" panose="02010609060101010101" pitchFamily="49" charset="-122"/>
              </a:rPr>
              <a:t>—</a:t>
            </a:r>
            <a:r>
              <a:rPr lang="zh-CN" altLang="en-US" sz="2400" b="1" dirty="0">
                <a:solidFill>
                  <a:srgbClr val="009900"/>
                </a:solidFill>
                <a:latin typeface="黑体" panose="02010609060101010101" pitchFamily="49" charset="-122"/>
                <a:ea typeface="黑体" panose="02010609060101010101" pitchFamily="49" charset="-122"/>
              </a:rPr>
              <a:t>无偿征收农民余粮</a:t>
            </a:r>
            <a:r>
              <a:rPr lang="zh-CN" altLang="en-US" sz="2400" b="1" dirty="0">
                <a:latin typeface="黑体" panose="02010609060101010101" pitchFamily="49" charset="-122"/>
                <a:ea typeface="黑体" panose="02010609060101010101" pitchFamily="49" charset="-122"/>
              </a:rPr>
              <a:t>   </a:t>
            </a:r>
          </a:p>
        </p:txBody>
      </p:sp>
      <p:sp>
        <p:nvSpPr>
          <p:cNvPr id="88074" name="Text Box 10"/>
          <p:cNvSpPr txBox="1">
            <a:spLocks noChangeArrowheads="1"/>
          </p:cNvSpPr>
          <p:nvPr/>
        </p:nvSpPr>
        <p:spPr bwMode="auto">
          <a:xfrm>
            <a:off x="2770221" y="2133600"/>
            <a:ext cx="6088059" cy="1015663"/>
          </a:xfrm>
          <a:prstGeom prst="rect">
            <a:avLst/>
          </a:prstGeom>
          <a:noFill/>
          <a:ln w="12700">
            <a:noFill/>
            <a:miter lim="800000"/>
            <a:headEnd type="none" w="sm" len="sm"/>
            <a:tailEnd type="none" w="sm" len="sm"/>
          </a:ln>
        </p:spPr>
        <p:txBody>
          <a:bodyPr wrap="square">
            <a:spAutoFit/>
          </a:bodyPr>
          <a:lstStyle/>
          <a:p>
            <a:pPr>
              <a:spcBef>
                <a:spcPct val="50000"/>
              </a:spcBef>
            </a:pPr>
            <a:r>
              <a:rPr lang="zh-CN" altLang="en-US" sz="2400" b="1" dirty="0">
                <a:latin typeface="黑体" panose="02010609060101010101" pitchFamily="49" charset="-122"/>
                <a:ea typeface="黑体" panose="02010609060101010101" pitchFamily="49" charset="-122"/>
              </a:rPr>
              <a:t>推行工业国有化</a:t>
            </a:r>
            <a:r>
              <a:rPr lang="en-US" altLang="zh-CN" sz="2400" b="1" dirty="0">
                <a:latin typeface="黑体" panose="02010609060101010101" pitchFamily="49" charset="-122"/>
                <a:ea typeface="黑体" panose="02010609060101010101" pitchFamily="49" charset="-122"/>
              </a:rPr>
              <a:t>—</a:t>
            </a:r>
            <a:r>
              <a:rPr lang="zh-CN" altLang="en-US" sz="2400" b="1" dirty="0">
                <a:solidFill>
                  <a:srgbClr val="009900"/>
                </a:solidFill>
                <a:latin typeface="黑体" panose="02010609060101010101" pitchFamily="49" charset="-122"/>
                <a:ea typeface="黑体" panose="02010609060101010101" pitchFamily="49" charset="-122"/>
              </a:rPr>
              <a:t>大中小企业全部收归国有</a:t>
            </a:r>
          </a:p>
          <a:p>
            <a:pPr>
              <a:spcBef>
                <a:spcPct val="50000"/>
              </a:spcBef>
            </a:pPr>
            <a:r>
              <a:rPr kumimoji="0" lang="zh-CN" altLang="en-US" sz="2400" b="1" dirty="0">
                <a:solidFill>
                  <a:srgbClr val="CC0000"/>
                </a:solidFill>
                <a:latin typeface="黑体" panose="02010609060101010101" pitchFamily="49" charset="-122"/>
                <a:ea typeface="黑体" panose="02010609060101010101" pitchFamily="49" charset="-122"/>
              </a:rPr>
              <a:t>建立高度集中的经济管理体制</a:t>
            </a:r>
          </a:p>
        </p:txBody>
      </p:sp>
      <p:sp>
        <p:nvSpPr>
          <p:cNvPr id="88075" name="Text Box 11"/>
          <p:cNvSpPr txBox="1">
            <a:spLocks noChangeArrowheads="1"/>
          </p:cNvSpPr>
          <p:nvPr/>
        </p:nvSpPr>
        <p:spPr bwMode="auto">
          <a:xfrm>
            <a:off x="2806700" y="3368675"/>
            <a:ext cx="2895600" cy="1015663"/>
          </a:xfrm>
          <a:prstGeom prst="rect">
            <a:avLst/>
          </a:prstGeom>
          <a:noFill/>
          <a:ln w="12700">
            <a:noFill/>
            <a:miter lim="800000"/>
            <a:headEnd type="none" w="sm" len="sm"/>
            <a:tailEnd type="none" w="sm" len="sm"/>
          </a:ln>
        </p:spPr>
        <p:txBody>
          <a:bodyPr>
            <a:spAutoFit/>
          </a:bodyPr>
          <a:lstStyle/>
          <a:p>
            <a:pPr>
              <a:spcBef>
                <a:spcPct val="50000"/>
              </a:spcBef>
            </a:pPr>
            <a:r>
              <a:rPr lang="zh-CN" altLang="en-US" sz="2400" b="1" dirty="0">
                <a:latin typeface="黑体" panose="02010609060101010101" pitchFamily="49" charset="-122"/>
                <a:ea typeface="黑体" panose="02010609060101010101" pitchFamily="49" charset="-122"/>
              </a:rPr>
              <a:t>取消自由贸易</a:t>
            </a:r>
          </a:p>
          <a:p>
            <a:pPr>
              <a:spcBef>
                <a:spcPct val="50000"/>
              </a:spcBef>
            </a:pPr>
            <a:r>
              <a:rPr lang="zh-CN" altLang="en-US" sz="2400" b="1" dirty="0" smtClean="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物物交换）</a:t>
            </a:r>
          </a:p>
        </p:txBody>
      </p:sp>
      <p:sp>
        <p:nvSpPr>
          <p:cNvPr id="88077" name="Text Box 13"/>
          <p:cNvSpPr txBox="1">
            <a:spLocks noChangeArrowheads="1"/>
          </p:cNvSpPr>
          <p:nvPr/>
        </p:nvSpPr>
        <p:spPr bwMode="auto">
          <a:xfrm>
            <a:off x="3163888" y="4365625"/>
            <a:ext cx="2308225" cy="461665"/>
          </a:xfrm>
          <a:prstGeom prst="rect">
            <a:avLst/>
          </a:prstGeom>
          <a:noFill/>
          <a:ln w="12700">
            <a:noFill/>
            <a:miter lim="800000"/>
            <a:headEnd type="none" w="sm" len="sm"/>
            <a:tailEnd type="none" w="sm" len="sm"/>
          </a:ln>
        </p:spPr>
        <p:txBody>
          <a:bodyPr>
            <a:spAutoFit/>
          </a:bodyPr>
          <a:lstStyle/>
          <a:p>
            <a:pPr>
              <a:spcBef>
                <a:spcPct val="50000"/>
              </a:spcBef>
            </a:pPr>
            <a:r>
              <a:rPr lang="zh-CN" altLang="en-US" sz="2400" b="1" dirty="0">
                <a:latin typeface="黑体" panose="02010609060101010101" pitchFamily="49" charset="-122"/>
                <a:ea typeface="黑体" panose="02010609060101010101" pitchFamily="49" charset="-122"/>
              </a:rPr>
              <a:t>实物配给制</a:t>
            </a:r>
          </a:p>
        </p:txBody>
      </p:sp>
      <p:sp>
        <p:nvSpPr>
          <p:cNvPr id="88078" name="Text Box 14"/>
          <p:cNvSpPr txBox="1">
            <a:spLocks noChangeArrowheads="1"/>
          </p:cNvSpPr>
          <p:nvPr/>
        </p:nvSpPr>
        <p:spPr bwMode="auto">
          <a:xfrm>
            <a:off x="3235325" y="5013325"/>
            <a:ext cx="4876800" cy="461665"/>
          </a:xfrm>
          <a:prstGeom prst="rect">
            <a:avLst/>
          </a:prstGeom>
          <a:noFill/>
          <a:ln w="12700">
            <a:noFill/>
            <a:miter lim="800000"/>
            <a:headEnd type="none" w="sm" len="sm"/>
            <a:tailEnd type="none" w="sm" len="sm"/>
          </a:ln>
        </p:spPr>
        <p:txBody>
          <a:bodyPr>
            <a:spAutoFit/>
          </a:bodyPr>
          <a:lstStyle/>
          <a:p>
            <a:pPr>
              <a:spcBef>
                <a:spcPct val="50000"/>
              </a:spcBef>
            </a:pPr>
            <a:r>
              <a:rPr lang="zh-CN" altLang="en-US" sz="2400" b="1">
                <a:latin typeface="黑体" panose="02010609060101010101" pitchFamily="49" charset="-122"/>
                <a:ea typeface="黑体" panose="02010609060101010101" pitchFamily="49" charset="-122"/>
              </a:rPr>
              <a:t>实行普遍劳动义务制</a:t>
            </a:r>
          </a:p>
        </p:txBody>
      </p:sp>
      <p:sp>
        <p:nvSpPr>
          <p:cNvPr id="88082" name="AutoShape 18"/>
          <p:cNvSpPr>
            <a:spLocks noChangeArrowheads="1"/>
          </p:cNvSpPr>
          <p:nvPr/>
        </p:nvSpPr>
        <p:spPr bwMode="auto">
          <a:xfrm>
            <a:off x="5324475" y="3573463"/>
            <a:ext cx="914400" cy="1150937"/>
          </a:xfrm>
          <a:prstGeom prst="rightArrowCallout">
            <a:avLst>
              <a:gd name="adj1" fmla="val 31467"/>
              <a:gd name="adj2" fmla="val 31467"/>
              <a:gd name="adj3" fmla="val 16667"/>
              <a:gd name="adj4" fmla="val 66667"/>
            </a:avLst>
          </a:prstGeom>
          <a:solidFill>
            <a:schemeClr val="accent1"/>
          </a:solidFill>
          <a:ln w="12700">
            <a:solidFill>
              <a:schemeClr val="tx1"/>
            </a:solidFill>
            <a:miter lim="800000"/>
            <a:headEnd type="none" w="sm" len="sm"/>
            <a:tailEnd type="none" w="sm" len="sm"/>
          </a:ln>
        </p:spPr>
        <p:txBody>
          <a:bodyPr wrap="none" anchor="ctr"/>
          <a:lstStyle/>
          <a:p>
            <a:endParaRPr lang="zh-CN" altLang="en-US" sz="2400" b="1">
              <a:latin typeface="黑体" panose="02010609060101010101" pitchFamily="49" charset="-122"/>
              <a:ea typeface="黑体" panose="02010609060101010101" pitchFamily="49" charset="-122"/>
            </a:endParaRPr>
          </a:p>
        </p:txBody>
      </p:sp>
      <p:sp>
        <p:nvSpPr>
          <p:cNvPr id="88083" name="Text Box 19"/>
          <p:cNvSpPr txBox="1">
            <a:spLocks noChangeArrowheads="1"/>
          </p:cNvSpPr>
          <p:nvPr/>
        </p:nvSpPr>
        <p:spPr bwMode="auto">
          <a:xfrm>
            <a:off x="6188075" y="3716338"/>
            <a:ext cx="1981200" cy="830997"/>
          </a:xfrm>
          <a:prstGeom prst="rect">
            <a:avLst/>
          </a:prstGeom>
          <a:noFill/>
          <a:ln w="12700">
            <a:noFill/>
            <a:miter lim="800000"/>
            <a:headEnd type="none" w="sm" len="sm"/>
            <a:tailEnd type="none" w="sm" len="sm"/>
          </a:ln>
        </p:spPr>
        <p:txBody>
          <a:bodyPr>
            <a:spAutoFit/>
          </a:bodyPr>
          <a:lstStyle/>
          <a:p>
            <a:pPr>
              <a:spcBef>
                <a:spcPct val="50000"/>
              </a:spcBef>
            </a:pPr>
            <a:r>
              <a:rPr lang="zh-CN" altLang="en-US" sz="2400" b="1">
                <a:latin typeface="黑体" panose="02010609060101010101" pitchFamily="49" charset="-122"/>
                <a:ea typeface="黑体" panose="02010609060101010101" pitchFamily="49" charset="-122"/>
              </a:rPr>
              <a:t>否定商品货币关系</a:t>
            </a:r>
          </a:p>
        </p:txBody>
      </p:sp>
      <p:sp>
        <p:nvSpPr>
          <p:cNvPr id="88085" name="Text Box 21"/>
          <p:cNvSpPr txBox="1">
            <a:spLocks noChangeArrowheads="1"/>
          </p:cNvSpPr>
          <p:nvPr/>
        </p:nvSpPr>
        <p:spPr bwMode="auto">
          <a:xfrm>
            <a:off x="571472" y="5013325"/>
            <a:ext cx="2505814" cy="461665"/>
          </a:xfrm>
          <a:prstGeom prst="rect">
            <a:avLst/>
          </a:prstGeom>
          <a:noFill/>
          <a:ln w="12700">
            <a:noFill/>
            <a:miter lim="800000"/>
            <a:headEnd type="none" w="sm" len="sm"/>
            <a:tailEnd type="none" w="sm" len="sm"/>
          </a:ln>
        </p:spPr>
        <p:txBody>
          <a:bodyPr wrap="none">
            <a:spAutoFit/>
          </a:bodyPr>
          <a:lstStyle/>
          <a:p>
            <a:r>
              <a:rPr lang="zh-CN" altLang="en-US" sz="2400" b="1" dirty="0">
                <a:latin typeface="黑体" panose="02010609060101010101" pitchFamily="49" charset="-122"/>
                <a:ea typeface="黑体" panose="02010609060101010101" pitchFamily="49" charset="-122"/>
              </a:rPr>
              <a:t>（</a:t>
            </a:r>
            <a:r>
              <a:rPr lang="en-US" altLang="zh-CN" sz="2400" b="1" dirty="0">
                <a:latin typeface="黑体" panose="02010609060101010101" pitchFamily="49" charset="-122"/>
                <a:ea typeface="黑体" panose="02010609060101010101" pitchFamily="49" charset="-122"/>
              </a:rPr>
              <a:t>5</a:t>
            </a:r>
            <a:r>
              <a:rPr lang="zh-CN" altLang="en-US" sz="2400" b="1" dirty="0">
                <a:latin typeface="黑体" panose="02010609060101010101" pitchFamily="49" charset="-122"/>
                <a:ea typeface="黑体" panose="02010609060101010101" pitchFamily="49" charset="-122"/>
              </a:rPr>
              <a:t>）劳动方面：</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8069"/>
                                        </p:tgtEl>
                                        <p:attrNameLst>
                                          <p:attrName>style.visibility</p:attrName>
                                        </p:attrNameLst>
                                      </p:cBhvr>
                                      <p:to>
                                        <p:strVal val="visible"/>
                                      </p:to>
                                    </p:set>
                                    <p:animEffect transition="in" filter="blinds(horizontal)">
                                      <p:cBhvr>
                                        <p:cTn id="7" dur="500"/>
                                        <p:tgtEl>
                                          <p:spTgt spid="8806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8070"/>
                                        </p:tgtEl>
                                        <p:attrNameLst>
                                          <p:attrName>style.visibility</p:attrName>
                                        </p:attrNameLst>
                                      </p:cBhvr>
                                      <p:to>
                                        <p:strVal val="visible"/>
                                      </p:to>
                                    </p:set>
                                    <p:anim calcmode="lin" valueType="num">
                                      <p:cBhvr additive="base">
                                        <p:cTn id="12" dur="500" fill="hold"/>
                                        <p:tgtEl>
                                          <p:spTgt spid="88070"/>
                                        </p:tgtEl>
                                        <p:attrNameLst>
                                          <p:attrName>ppt_x</p:attrName>
                                        </p:attrNameLst>
                                      </p:cBhvr>
                                      <p:tavLst>
                                        <p:tav tm="0">
                                          <p:val>
                                            <p:strVal val="#ppt_x"/>
                                          </p:val>
                                        </p:tav>
                                        <p:tav tm="100000">
                                          <p:val>
                                            <p:strVal val="#ppt_x"/>
                                          </p:val>
                                        </p:tav>
                                      </p:tavLst>
                                    </p:anim>
                                    <p:anim calcmode="lin" valueType="num">
                                      <p:cBhvr additive="base">
                                        <p:cTn id="13" dur="500" fill="hold"/>
                                        <p:tgtEl>
                                          <p:spTgt spid="8807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8071"/>
                                        </p:tgtEl>
                                        <p:attrNameLst>
                                          <p:attrName>style.visibility</p:attrName>
                                        </p:attrNameLst>
                                      </p:cBhvr>
                                      <p:to>
                                        <p:strVal val="visible"/>
                                      </p:to>
                                    </p:set>
                                    <p:anim calcmode="lin" valueType="num">
                                      <p:cBhvr additive="base">
                                        <p:cTn id="18" dur="500" fill="hold"/>
                                        <p:tgtEl>
                                          <p:spTgt spid="88071"/>
                                        </p:tgtEl>
                                        <p:attrNameLst>
                                          <p:attrName>ppt_x</p:attrName>
                                        </p:attrNameLst>
                                      </p:cBhvr>
                                      <p:tavLst>
                                        <p:tav tm="0">
                                          <p:val>
                                            <p:strVal val="#ppt_x"/>
                                          </p:val>
                                        </p:tav>
                                        <p:tav tm="100000">
                                          <p:val>
                                            <p:strVal val="#ppt_x"/>
                                          </p:val>
                                        </p:tav>
                                      </p:tavLst>
                                    </p:anim>
                                    <p:anim calcmode="lin" valueType="num">
                                      <p:cBhvr additive="base">
                                        <p:cTn id="19" dur="500" fill="hold"/>
                                        <p:tgtEl>
                                          <p:spTgt spid="8807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88072"/>
                                        </p:tgtEl>
                                        <p:attrNameLst>
                                          <p:attrName>style.visibility</p:attrName>
                                        </p:attrNameLst>
                                      </p:cBhvr>
                                      <p:to>
                                        <p:strVal val="visible"/>
                                      </p:to>
                                    </p:set>
                                    <p:animEffect transition="in" filter="box(in)">
                                      <p:cBhvr>
                                        <p:cTn id="24" dur="500"/>
                                        <p:tgtEl>
                                          <p:spTgt spid="88072"/>
                                        </p:tgtEl>
                                      </p:cBhvr>
                                    </p:animEffect>
                                  </p:childTnLst>
                                </p:cTn>
                              </p:par>
                            </p:childTnLst>
                          </p:cTn>
                        </p:par>
                      </p:childTnLst>
                    </p:cTn>
                  </p:par>
                  <p:par>
                    <p:cTn id="25" fill="hold">
                      <p:stCondLst>
                        <p:cond delay="indefinite"/>
                      </p:stCondLst>
                      <p:childTnLst>
                        <p:par>
                          <p:cTn id="26" fill="hold">
                            <p:stCondLst>
                              <p:cond delay="0"/>
                            </p:stCondLst>
                            <p:childTnLst>
                              <p:par>
                                <p:cTn id="27" presetID="13" presetClass="entr" presetSubtype="16" fill="hold" grpId="0" nodeType="clickEffect">
                                  <p:stCondLst>
                                    <p:cond delay="0"/>
                                  </p:stCondLst>
                                  <p:childTnLst>
                                    <p:set>
                                      <p:cBhvr>
                                        <p:cTn id="28" dur="1" fill="hold">
                                          <p:stCondLst>
                                            <p:cond delay="0"/>
                                          </p:stCondLst>
                                        </p:cTn>
                                        <p:tgtEl>
                                          <p:spTgt spid="88085"/>
                                        </p:tgtEl>
                                        <p:attrNameLst>
                                          <p:attrName>style.visibility</p:attrName>
                                        </p:attrNameLst>
                                      </p:cBhvr>
                                      <p:to>
                                        <p:strVal val="visible"/>
                                      </p:to>
                                    </p:set>
                                    <p:animEffect transition="in" filter="plus(in)">
                                      <p:cBhvr>
                                        <p:cTn id="29" dur="2000"/>
                                        <p:tgtEl>
                                          <p:spTgt spid="8808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16" fill="hold" grpId="0" nodeType="clickEffect">
                                  <p:stCondLst>
                                    <p:cond delay="0"/>
                                  </p:stCondLst>
                                  <p:childTnLst>
                                    <p:set>
                                      <p:cBhvr>
                                        <p:cTn id="33" dur="1" fill="hold">
                                          <p:stCondLst>
                                            <p:cond delay="0"/>
                                          </p:stCondLst>
                                        </p:cTn>
                                        <p:tgtEl>
                                          <p:spTgt spid="88073"/>
                                        </p:tgtEl>
                                        <p:attrNameLst>
                                          <p:attrName>style.visibility</p:attrName>
                                        </p:attrNameLst>
                                      </p:cBhvr>
                                      <p:to>
                                        <p:strVal val="visible"/>
                                      </p:to>
                                    </p:set>
                                    <p:animEffect transition="in" filter="diamond(in)">
                                      <p:cBhvr>
                                        <p:cTn id="34" dur="2000"/>
                                        <p:tgtEl>
                                          <p:spTgt spid="88073"/>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88074"/>
                                        </p:tgtEl>
                                        <p:attrNameLst>
                                          <p:attrName>style.visibility</p:attrName>
                                        </p:attrNameLst>
                                      </p:cBhvr>
                                      <p:to>
                                        <p:strVal val="visible"/>
                                      </p:to>
                                    </p:set>
                                    <p:animEffect transition="in" filter="box(in)">
                                      <p:cBhvr>
                                        <p:cTn id="39" dur="500"/>
                                        <p:tgtEl>
                                          <p:spTgt spid="88074"/>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16" fill="hold" grpId="0" nodeType="clickEffect">
                                  <p:stCondLst>
                                    <p:cond delay="0"/>
                                  </p:stCondLst>
                                  <p:childTnLst>
                                    <p:set>
                                      <p:cBhvr>
                                        <p:cTn id="43" dur="1" fill="hold">
                                          <p:stCondLst>
                                            <p:cond delay="0"/>
                                          </p:stCondLst>
                                        </p:cTn>
                                        <p:tgtEl>
                                          <p:spTgt spid="88075"/>
                                        </p:tgtEl>
                                        <p:attrNameLst>
                                          <p:attrName>style.visibility</p:attrName>
                                        </p:attrNameLst>
                                      </p:cBhvr>
                                      <p:to>
                                        <p:strVal val="visible"/>
                                      </p:to>
                                    </p:set>
                                    <p:animEffect transition="in" filter="box(in)">
                                      <p:cBhvr>
                                        <p:cTn id="44" dur="500"/>
                                        <p:tgtEl>
                                          <p:spTgt spid="88075"/>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8077"/>
                                        </p:tgtEl>
                                        <p:attrNameLst>
                                          <p:attrName>style.visibility</p:attrName>
                                        </p:attrNameLst>
                                      </p:cBhvr>
                                      <p:to>
                                        <p:strVal val="visible"/>
                                      </p:to>
                                    </p:set>
                                    <p:anim calcmode="lin" valueType="num">
                                      <p:cBhvr additive="base">
                                        <p:cTn id="49" dur="500" fill="hold"/>
                                        <p:tgtEl>
                                          <p:spTgt spid="88077"/>
                                        </p:tgtEl>
                                        <p:attrNameLst>
                                          <p:attrName>ppt_x</p:attrName>
                                        </p:attrNameLst>
                                      </p:cBhvr>
                                      <p:tavLst>
                                        <p:tav tm="0">
                                          <p:val>
                                            <p:strVal val="#ppt_x"/>
                                          </p:val>
                                        </p:tav>
                                        <p:tav tm="100000">
                                          <p:val>
                                            <p:strVal val="#ppt_x"/>
                                          </p:val>
                                        </p:tav>
                                      </p:tavLst>
                                    </p:anim>
                                    <p:anim calcmode="lin" valueType="num">
                                      <p:cBhvr additive="base">
                                        <p:cTn id="50" dur="500" fill="hold"/>
                                        <p:tgtEl>
                                          <p:spTgt spid="8807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 presetClass="entr" presetSubtype="16" fill="hold" grpId="0" nodeType="clickEffect">
                                  <p:stCondLst>
                                    <p:cond delay="0"/>
                                  </p:stCondLst>
                                  <p:childTnLst>
                                    <p:set>
                                      <p:cBhvr>
                                        <p:cTn id="54" dur="1" fill="hold">
                                          <p:stCondLst>
                                            <p:cond delay="0"/>
                                          </p:stCondLst>
                                        </p:cTn>
                                        <p:tgtEl>
                                          <p:spTgt spid="88082"/>
                                        </p:tgtEl>
                                        <p:attrNameLst>
                                          <p:attrName>style.visibility</p:attrName>
                                        </p:attrNameLst>
                                      </p:cBhvr>
                                      <p:to>
                                        <p:strVal val="visible"/>
                                      </p:to>
                                    </p:set>
                                    <p:animEffect transition="in" filter="box(in)">
                                      <p:cBhvr>
                                        <p:cTn id="55" dur="500"/>
                                        <p:tgtEl>
                                          <p:spTgt spid="88082"/>
                                        </p:tgtEl>
                                      </p:cBhvr>
                                    </p:animEffect>
                                  </p:childTnLst>
                                </p:cTn>
                              </p:par>
                            </p:childTnLst>
                          </p:cTn>
                        </p:par>
                      </p:childTnLst>
                    </p:cTn>
                  </p:par>
                  <p:par>
                    <p:cTn id="56" fill="hold">
                      <p:stCondLst>
                        <p:cond delay="indefinite"/>
                      </p:stCondLst>
                      <p:childTnLst>
                        <p:par>
                          <p:cTn id="57" fill="hold">
                            <p:stCondLst>
                              <p:cond delay="0"/>
                            </p:stCondLst>
                            <p:childTnLst>
                              <p:par>
                                <p:cTn id="58" presetID="4" presetClass="entr" presetSubtype="16" fill="hold" grpId="0" nodeType="clickEffect">
                                  <p:stCondLst>
                                    <p:cond delay="0"/>
                                  </p:stCondLst>
                                  <p:childTnLst>
                                    <p:set>
                                      <p:cBhvr>
                                        <p:cTn id="59" dur="1" fill="hold">
                                          <p:stCondLst>
                                            <p:cond delay="0"/>
                                          </p:stCondLst>
                                        </p:cTn>
                                        <p:tgtEl>
                                          <p:spTgt spid="88083"/>
                                        </p:tgtEl>
                                        <p:attrNameLst>
                                          <p:attrName>style.visibility</p:attrName>
                                        </p:attrNameLst>
                                      </p:cBhvr>
                                      <p:to>
                                        <p:strVal val="visible"/>
                                      </p:to>
                                    </p:set>
                                    <p:animEffect transition="in" filter="box(in)">
                                      <p:cBhvr>
                                        <p:cTn id="60" dur="500"/>
                                        <p:tgtEl>
                                          <p:spTgt spid="88083"/>
                                        </p:tgtEl>
                                      </p:cBhvr>
                                    </p:animEffect>
                                  </p:childTnLst>
                                </p:cTn>
                              </p:par>
                            </p:childTnLst>
                          </p:cTn>
                        </p:par>
                      </p:childTnLst>
                    </p:cTn>
                  </p:par>
                  <p:par>
                    <p:cTn id="61" fill="hold">
                      <p:stCondLst>
                        <p:cond delay="indefinite"/>
                      </p:stCondLst>
                      <p:childTnLst>
                        <p:par>
                          <p:cTn id="62" fill="hold">
                            <p:stCondLst>
                              <p:cond delay="0"/>
                            </p:stCondLst>
                            <p:childTnLst>
                              <p:par>
                                <p:cTn id="63" presetID="4" presetClass="entr" presetSubtype="16" fill="hold" nodeType="clickEffect">
                                  <p:stCondLst>
                                    <p:cond delay="0"/>
                                  </p:stCondLst>
                                  <p:childTnLst>
                                    <p:set>
                                      <p:cBhvr>
                                        <p:cTn id="64" dur="1" fill="hold">
                                          <p:stCondLst>
                                            <p:cond delay="0"/>
                                          </p:stCondLst>
                                        </p:cTn>
                                        <p:tgtEl>
                                          <p:spTgt spid="88078"/>
                                        </p:tgtEl>
                                        <p:attrNameLst>
                                          <p:attrName>style.visibility</p:attrName>
                                        </p:attrNameLst>
                                      </p:cBhvr>
                                      <p:to>
                                        <p:strVal val="visible"/>
                                      </p:to>
                                    </p:set>
                                    <p:animEffect transition="in" filter="box(in)">
                                      <p:cBhvr>
                                        <p:cTn id="65" dur="500"/>
                                        <p:tgtEl>
                                          <p:spTgt spid="88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9" grpId="0"/>
      <p:bldP spid="88070" grpId="0"/>
      <p:bldP spid="88071" grpId="0"/>
      <p:bldP spid="88072" grpId="0"/>
      <p:bldP spid="88073" grpId="0"/>
      <p:bldP spid="88074" grpId="0"/>
      <p:bldP spid="88075" grpId="0"/>
      <p:bldP spid="88077" grpId="0"/>
      <p:bldP spid="88082" grpId="0" animBg="1"/>
      <p:bldP spid="88083" grpId="0"/>
      <p:bldP spid="8808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srcRect/>
          <a:stretch>
            <a:fillRect/>
          </a:stretch>
        </p:blipFill>
        <p:spPr bwMode="auto">
          <a:xfrm>
            <a:off x="0" y="0"/>
            <a:ext cx="2700338" cy="2546350"/>
          </a:xfrm>
          <a:prstGeom prst="rect">
            <a:avLst/>
          </a:prstGeom>
          <a:noFill/>
          <a:ln w="9525">
            <a:noFill/>
            <a:miter lim="800000"/>
            <a:headEnd/>
            <a:tailEnd/>
          </a:ln>
        </p:spPr>
      </p:pic>
      <p:sp>
        <p:nvSpPr>
          <p:cNvPr id="10250" name="Text Box 11"/>
          <p:cNvSpPr txBox="1">
            <a:spLocks noChangeArrowheads="1"/>
          </p:cNvSpPr>
          <p:nvPr/>
        </p:nvSpPr>
        <p:spPr bwMode="auto">
          <a:xfrm>
            <a:off x="2911505" y="2252955"/>
            <a:ext cx="5589585" cy="461665"/>
          </a:xfrm>
          <a:prstGeom prst="rect">
            <a:avLst/>
          </a:prstGeom>
          <a:solidFill>
            <a:srgbClr val="000000"/>
          </a:solidFill>
          <a:ln w="9525">
            <a:noFill/>
            <a:miter lim="800000"/>
          </a:ln>
        </p:spPr>
        <p:txBody>
          <a:bodyPr wrap="square">
            <a:spAutoFit/>
          </a:bodyPr>
          <a:lstStyle/>
          <a:p>
            <a:r>
              <a:rPr lang="zh-CN" altLang="en-US" sz="2400" b="1" dirty="0">
                <a:solidFill>
                  <a:schemeClr val="bg1"/>
                </a:solidFill>
                <a:latin typeface="黑体" panose="02010609060101010101" pitchFamily="49" charset="-122"/>
                <a:ea typeface="黑体" panose="02010609060101010101" pitchFamily="49" charset="-122"/>
              </a:rPr>
              <a:t>结论：不是向社会主义过渡的正确途径</a:t>
            </a:r>
            <a:r>
              <a:rPr lang="zh-CN" altLang="en-US" sz="2400" b="1" dirty="0">
                <a:latin typeface="黑体" panose="02010609060101010101" pitchFamily="49" charset="-122"/>
                <a:ea typeface="黑体" panose="02010609060101010101" pitchFamily="49" charset="-122"/>
              </a:rPr>
              <a:t>　　　　　　　　　</a:t>
            </a:r>
          </a:p>
        </p:txBody>
      </p:sp>
      <p:sp>
        <p:nvSpPr>
          <p:cNvPr id="18436" name="Rectangle 4"/>
          <p:cNvSpPr>
            <a:spLocks noChangeArrowheads="1"/>
          </p:cNvSpPr>
          <p:nvPr/>
        </p:nvSpPr>
        <p:spPr bwMode="auto">
          <a:xfrm>
            <a:off x="2786096" y="255578"/>
            <a:ext cx="6000746" cy="1569660"/>
          </a:xfrm>
          <a:prstGeom prst="rect">
            <a:avLst/>
          </a:prstGeom>
          <a:noFill/>
          <a:ln w="9525" algn="ctr">
            <a:noFill/>
            <a:miter lim="800000"/>
          </a:ln>
        </p:spPr>
        <p:txBody>
          <a:bodyPr wrap="square">
            <a:spAutoFit/>
          </a:bodyPr>
          <a:lstStyle/>
          <a:p>
            <a:r>
              <a:rPr lang="zh-CN" altLang="en-US" sz="2400" b="1" dirty="0">
                <a:solidFill>
                  <a:schemeClr val="tx2"/>
                </a:solidFill>
                <a:latin typeface="黑体" panose="02010609060101010101" pitchFamily="49" charset="-122"/>
                <a:ea typeface="黑体" panose="02010609060101010101" pitchFamily="49" charset="-122"/>
              </a:rPr>
              <a:t>用无产阶级国家直接下命令的办法</a:t>
            </a:r>
            <a:r>
              <a:rPr lang="zh-CN" altLang="en-US" sz="2400" b="1" dirty="0">
                <a:latin typeface="黑体" panose="02010609060101010101" pitchFamily="49" charset="-122"/>
                <a:ea typeface="黑体" panose="02010609060101010101" pitchFamily="49" charset="-122"/>
              </a:rPr>
              <a:t>在一个小农国家里</a:t>
            </a:r>
            <a:r>
              <a:rPr lang="zh-CN" altLang="en-US" sz="2400" b="1" dirty="0">
                <a:solidFill>
                  <a:schemeClr val="tx2"/>
                </a:solidFill>
                <a:latin typeface="黑体" panose="02010609060101010101" pitchFamily="49" charset="-122"/>
                <a:ea typeface="黑体" panose="02010609060101010101" pitchFamily="49" charset="-122"/>
              </a:rPr>
              <a:t>按共产主义原则来调整国家产品生产和分配的做法脱离了实际，“</a:t>
            </a:r>
            <a:r>
              <a:rPr lang="zh-CN" altLang="en-US" sz="2400" b="1" dirty="0">
                <a:solidFill>
                  <a:srgbClr val="FF0000"/>
                </a:solidFill>
                <a:latin typeface="黑体" panose="02010609060101010101" pitchFamily="49" charset="-122"/>
                <a:ea typeface="黑体" panose="02010609060101010101" pitchFamily="49" charset="-122"/>
              </a:rPr>
              <a:t>现实生活说明我们错了</a:t>
            </a:r>
            <a:r>
              <a:rPr lang="zh-CN" altLang="en-US" sz="2400" b="1" dirty="0">
                <a:solidFill>
                  <a:schemeClr val="tx2"/>
                </a:solidFill>
                <a:latin typeface="黑体" panose="02010609060101010101" pitchFamily="49" charset="-122"/>
                <a:ea typeface="黑体" panose="02010609060101010101" pitchFamily="49" charset="-122"/>
              </a:rPr>
              <a:t>”。  </a:t>
            </a:r>
            <a:r>
              <a:rPr lang="en-US" altLang="zh-CN" sz="2400" b="1" dirty="0">
                <a:solidFill>
                  <a:schemeClr val="tx2"/>
                </a:solidFill>
                <a:latin typeface="黑体" panose="02010609060101010101" pitchFamily="49" charset="-122"/>
                <a:ea typeface="黑体" panose="02010609060101010101" pitchFamily="49" charset="-122"/>
              </a:rPr>
              <a:t>——</a:t>
            </a:r>
            <a:r>
              <a:rPr lang="zh-CN" altLang="en-US" sz="2400" b="1" dirty="0">
                <a:solidFill>
                  <a:schemeClr val="tx2"/>
                </a:solidFill>
                <a:latin typeface="黑体" panose="02010609060101010101" pitchFamily="49" charset="-122"/>
                <a:ea typeface="黑体" panose="02010609060101010101" pitchFamily="49" charset="-122"/>
              </a:rPr>
              <a:t>列宁</a:t>
            </a:r>
            <a:endParaRPr lang="zh-CN" altLang="en-US" sz="2400" dirty="0">
              <a:latin typeface="黑体" panose="02010609060101010101" pitchFamily="49" charset="-122"/>
              <a:ea typeface="黑体" panose="02010609060101010101" pitchFamily="49" charset="-122"/>
            </a:endParaRPr>
          </a:p>
        </p:txBody>
      </p:sp>
      <p:sp>
        <p:nvSpPr>
          <p:cNvPr id="270348" name="Text Box 12"/>
          <p:cNvSpPr txBox="1">
            <a:spLocks noChangeArrowheads="1"/>
          </p:cNvSpPr>
          <p:nvPr/>
        </p:nvSpPr>
        <p:spPr bwMode="auto">
          <a:xfrm>
            <a:off x="357159" y="3214688"/>
            <a:ext cx="8143932" cy="2862322"/>
          </a:xfrm>
          <a:prstGeom prst="rect">
            <a:avLst/>
          </a:prstGeom>
          <a:solidFill>
            <a:schemeClr val="tx2"/>
          </a:solidFill>
          <a:ln w="9525">
            <a:noFill/>
            <a:miter lim="800000"/>
          </a:ln>
        </p:spPr>
        <p:txBody>
          <a:bodyPr wrap="square">
            <a:spAutoFit/>
          </a:bodyPr>
          <a:lstStyle/>
          <a:p>
            <a:pPr>
              <a:spcBef>
                <a:spcPct val="50000"/>
              </a:spcBef>
            </a:pPr>
            <a:r>
              <a:rPr lang="zh-CN" altLang="en-US" sz="2400" b="1" dirty="0">
                <a:solidFill>
                  <a:schemeClr val="bg1"/>
                </a:solidFill>
                <a:latin typeface="黑体" panose="02010609060101010101" pitchFamily="49" charset="-122"/>
                <a:ea typeface="黑体" panose="02010609060101010101" pitchFamily="49" charset="-122"/>
              </a:rPr>
              <a:t>评价：</a:t>
            </a:r>
          </a:p>
          <a:p>
            <a:pPr>
              <a:spcBef>
                <a:spcPct val="50000"/>
              </a:spcBef>
            </a:pPr>
            <a:r>
              <a:rPr lang="zh-CN" altLang="en-US" sz="2400" b="1" dirty="0">
                <a:solidFill>
                  <a:schemeClr val="bg1"/>
                </a:solidFill>
                <a:latin typeface="黑体" panose="02010609060101010101" pitchFamily="49" charset="-122"/>
                <a:ea typeface="黑体" panose="02010609060101010101" pitchFamily="49" charset="-122"/>
              </a:rPr>
              <a:t>积极方面：①最大限度地集中了全国财力、物力，保障事上的胜利，巩固了苏维埃政权</a:t>
            </a:r>
          </a:p>
          <a:p>
            <a:pPr>
              <a:spcBef>
                <a:spcPct val="50000"/>
              </a:spcBef>
            </a:pPr>
            <a:r>
              <a:rPr lang="zh-CN" altLang="en-US" sz="2400" b="1" dirty="0">
                <a:solidFill>
                  <a:schemeClr val="bg1"/>
                </a:solidFill>
                <a:latin typeface="黑体" panose="02010609060101010101" pitchFamily="49" charset="-122"/>
                <a:ea typeface="黑体" panose="02010609060101010101" pitchFamily="49" charset="-122"/>
              </a:rPr>
              <a:t>消极方面：②损害农民的利益，挫伤了农民的生产积极性，导致了严重的政治经济危机。</a:t>
            </a:r>
          </a:p>
          <a:p>
            <a:pPr>
              <a:spcBef>
                <a:spcPct val="50000"/>
              </a:spcBef>
            </a:pPr>
            <a:r>
              <a:rPr lang="zh-CN" altLang="en-US" sz="2400" b="1" dirty="0">
                <a:solidFill>
                  <a:schemeClr val="bg1"/>
                </a:solidFill>
                <a:latin typeface="黑体" panose="02010609060101010101" pitchFamily="49" charset="-122"/>
                <a:ea typeface="黑体" panose="02010609060101010101" pitchFamily="49" charset="-122"/>
              </a:rPr>
              <a:t>③不是向社会主义过渡的正确途径</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250"/>
                                        </p:tgtEl>
                                        <p:attrNameLst>
                                          <p:attrName>style.visibility</p:attrName>
                                        </p:attrNameLst>
                                      </p:cBhvr>
                                      <p:to>
                                        <p:strVal val="visible"/>
                                      </p:to>
                                    </p:set>
                                    <p:animEffect transition="in" filter="slide(fromBottom)">
                                      <p:cBhvr>
                                        <p:cTn id="7" dur="500"/>
                                        <p:tgtEl>
                                          <p:spTgt spid="1025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70348"/>
                                        </p:tgtEl>
                                        <p:attrNameLst>
                                          <p:attrName>style.visibility</p:attrName>
                                        </p:attrNameLst>
                                      </p:cBhvr>
                                      <p:to>
                                        <p:strVal val="visible"/>
                                      </p:to>
                                    </p:set>
                                    <p:anim calcmode="lin" valueType="num">
                                      <p:cBhvr additive="base">
                                        <p:cTn id="12" dur="500" fill="hold"/>
                                        <p:tgtEl>
                                          <p:spTgt spid="270348"/>
                                        </p:tgtEl>
                                        <p:attrNameLst>
                                          <p:attrName>ppt_x</p:attrName>
                                        </p:attrNameLst>
                                      </p:cBhvr>
                                      <p:tavLst>
                                        <p:tav tm="0">
                                          <p:val>
                                            <p:strVal val="#ppt_x"/>
                                          </p:val>
                                        </p:tav>
                                        <p:tav tm="100000">
                                          <p:val>
                                            <p:strVal val="#ppt_x"/>
                                          </p:val>
                                        </p:tav>
                                      </p:tavLst>
                                    </p:anim>
                                    <p:anim calcmode="lin" valueType="num">
                                      <p:cBhvr additive="base">
                                        <p:cTn id="13" dur="500" fill="hold"/>
                                        <p:tgtEl>
                                          <p:spTgt spid="2703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0" grpId="0" animBg="1"/>
      <p:bldP spid="270348"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357158" y="1285860"/>
            <a:ext cx="2447925" cy="504825"/>
          </a:xfrm>
        </p:spPr>
        <p:txBody>
          <a:bodyPr>
            <a:normAutofit/>
          </a:bodyPr>
          <a:lstStyle/>
          <a:p>
            <a:pPr eaLnBrk="1" hangingPunct="1">
              <a:lnSpc>
                <a:spcPct val="90000"/>
              </a:lnSpc>
              <a:buFontTx/>
              <a:buNone/>
            </a:pPr>
            <a:r>
              <a:rPr lang="en-US" altLang="zh-CN" sz="2800" b="1" dirty="0" smtClean="0">
                <a:solidFill>
                  <a:srgbClr val="009900"/>
                </a:solidFill>
                <a:latin typeface="黑体" panose="02010609060101010101" pitchFamily="49" charset="-122"/>
                <a:ea typeface="黑体" panose="02010609060101010101" pitchFamily="49" charset="-122"/>
              </a:rPr>
              <a:t>1</a:t>
            </a:r>
            <a:r>
              <a:rPr lang="zh-CN" altLang="en-US" sz="2800" b="1" dirty="0" smtClean="0">
                <a:solidFill>
                  <a:srgbClr val="009900"/>
                </a:solidFill>
                <a:latin typeface="黑体" panose="02010609060101010101" pitchFamily="49" charset="-122"/>
                <a:ea typeface="黑体" panose="02010609060101010101" pitchFamily="49" charset="-122"/>
              </a:rPr>
              <a:t>、背景</a:t>
            </a:r>
          </a:p>
        </p:txBody>
      </p:sp>
      <p:sp>
        <p:nvSpPr>
          <p:cNvPr id="23555" name="Text Box 13"/>
          <p:cNvSpPr>
            <a:spLocks noGrp="1" noChangeArrowheads="1"/>
          </p:cNvSpPr>
          <p:nvPr>
            <p:ph type="title"/>
          </p:nvPr>
        </p:nvSpPr>
        <p:spPr>
          <a:xfrm>
            <a:off x="214282" y="214290"/>
            <a:ext cx="7772400" cy="957262"/>
          </a:xfrm>
          <a:noFill/>
        </p:spPr>
        <p:txBody>
          <a:bodyPr>
            <a:normAutofit/>
          </a:bodyPr>
          <a:lstStyle/>
          <a:p>
            <a:pPr eaLnBrk="1" hangingPunct="1">
              <a:spcBef>
                <a:spcPct val="50000"/>
              </a:spcBef>
            </a:pPr>
            <a:r>
              <a:rPr lang="zh-CN" altLang="en-US" sz="3600" b="1" i="0" dirty="0" smtClean="0">
                <a:solidFill>
                  <a:srgbClr val="0000FF"/>
                </a:solidFill>
                <a:latin typeface="黑体" panose="02010609060101010101" pitchFamily="49" charset="-122"/>
                <a:ea typeface="黑体" panose="02010609060101010101" pitchFamily="49" charset="-122"/>
              </a:rPr>
              <a:t>（二）新经济政策</a:t>
            </a:r>
          </a:p>
        </p:txBody>
      </p:sp>
      <p:sp>
        <p:nvSpPr>
          <p:cNvPr id="11" name="Rectangle 6"/>
          <p:cNvSpPr>
            <a:spLocks noChangeArrowheads="1"/>
          </p:cNvSpPr>
          <p:nvPr/>
        </p:nvSpPr>
        <p:spPr bwMode="auto">
          <a:xfrm>
            <a:off x="457200" y="1884363"/>
            <a:ext cx="8424863" cy="3637919"/>
          </a:xfrm>
          <a:prstGeom prst="rect">
            <a:avLst/>
          </a:prstGeom>
          <a:noFill/>
          <a:ln w="9525">
            <a:noFill/>
            <a:miter lim="800000"/>
          </a:ln>
        </p:spPr>
        <p:txBody>
          <a:bodyPr>
            <a:spAutoFit/>
          </a:bodyPr>
          <a:lstStyle/>
          <a:p>
            <a:pPr indent="457200">
              <a:lnSpc>
                <a:spcPct val="120000"/>
              </a:lnSpc>
            </a:pPr>
            <a:r>
              <a:rPr lang="zh-CN" altLang="en-US" sz="2400" b="1" dirty="0">
                <a:solidFill>
                  <a:srgbClr val="FF0000"/>
                </a:solidFill>
                <a:latin typeface="黑体" panose="02010609060101010101" pitchFamily="49" charset="-122"/>
                <a:ea typeface="黑体" panose="02010609060101010101" pitchFamily="49" charset="-122"/>
              </a:rPr>
              <a:t>客观原因：</a:t>
            </a:r>
            <a:endParaRPr lang="en-US" altLang="zh-CN" sz="2400" b="1" dirty="0">
              <a:solidFill>
                <a:srgbClr val="FF0000"/>
              </a:solidFill>
              <a:latin typeface="黑体" panose="02010609060101010101" pitchFamily="49" charset="-122"/>
              <a:ea typeface="黑体" panose="02010609060101010101" pitchFamily="49" charset="-122"/>
            </a:endParaRPr>
          </a:p>
          <a:p>
            <a:pPr indent="457200">
              <a:lnSpc>
                <a:spcPct val="120000"/>
              </a:lnSpc>
            </a:pPr>
            <a:r>
              <a:rPr lang="zh-CN" altLang="en-US" sz="2400" b="1" dirty="0" smtClean="0">
                <a:solidFill>
                  <a:srgbClr val="000000"/>
                </a:solidFill>
                <a:latin typeface="黑体" panose="02010609060101010101" pitchFamily="49" charset="-122"/>
                <a:ea typeface="黑体" panose="02010609060101010101" pitchFamily="49" charset="-122"/>
              </a:rPr>
              <a:t>（</a:t>
            </a:r>
            <a:r>
              <a:rPr lang="en-US" altLang="zh-CN" sz="2400" b="1" dirty="0" smtClean="0">
                <a:solidFill>
                  <a:srgbClr val="000000"/>
                </a:solidFill>
                <a:latin typeface="黑体" panose="02010609060101010101" pitchFamily="49" charset="-122"/>
                <a:ea typeface="黑体" panose="02010609060101010101" pitchFamily="49" charset="-122"/>
              </a:rPr>
              <a:t>1</a:t>
            </a:r>
            <a:r>
              <a:rPr lang="zh-CN" altLang="en-US" sz="2400" b="1" dirty="0" smtClean="0">
                <a:solidFill>
                  <a:srgbClr val="000000"/>
                </a:solidFill>
                <a:latin typeface="黑体" panose="02010609060101010101" pitchFamily="49" charset="-122"/>
                <a:ea typeface="黑体" panose="02010609060101010101" pitchFamily="49" charset="-122"/>
              </a:rPr>
              <a:t>）四年</a:t>
            </a:r>
            <a:r>
              <a:rPr lang="zh-CN" altLang="en-US" sz="2400" b="1" dirty="0">
                <a:solidFill>
                  <a:srgbClr val="000000"/>
                </a:solidFill>
                <a:latin typeface="黑体" panose="02010609060101010101" pitchFamily="49" charset="-122"/>
                <a:ea typeface="黑体" panose="02010609060101010101" pitchFamily="49" charset="-122"/>
              </a:rPr>
              <a:t>世界大战和三年国内战争，加上自然灾害，经济遭到了严重的破坏，濒临崩溃。</a:t>
            </a:r>
          </a:p>
          <a:p>
            <a:pPr indent="457200">
              <a:lnSpc>
                <a:spcPct val="120000"/>
              </a:lnSpc>
            </a:pPr>
            <a:r>
              <a:rPr lang="zh-CN" altLang="en-US" sz="2400" b="1" dirty="0" smtClean="0">
                <a:solidFill>
                  <a:srgbClr val="000000"/>
                </a:solidFill>
                <a:latin typeface="黑体" panose="02010609060101010101" pitchFamily="49" charset="-122"/>
                <a:ea typeface="黑体" panose="02010609060101010101" pitchFamily="49" charset="-122"/>
              </a:rPr>
              <a:t>（</a:t>
            </a:r>
            <a:r>
              <a:rPr lang="en-US" altLang="zh-CN" sz="2400" b="1" dirty="0" smtClean="0">
                <a:solidFill>
                  <a:srgbClr val="000000"/>
                </a:solidFill>
                <a:latin typeface="黑体" panose="02010609060101010101" pitchFamily="49" charset="-122"/>
                <a:ea typeface="黑体" panose="02010609060101010101" pitchFamily="49" charset="-122"/>
              </a:rPr>
              <a:t>2</a:t>
            </a:r>
            <a:r>
              <a:rPr lang="zh-CN" altLang="en-US" sz="2400" b="1" dirty="0" smtClean="0">
                <a:solidFill>
                  <a:srgbClr val="000000"/>
                </a:solidFill>
                <a:latin typeface="黑体" panose="02010609060101010101" pitchFamily="49" charset="-122"/>
                <a:ea typeface="黑体" panose="02010609060101010101" pitchFamily="49" charset="-122"/>
              </a:rPr>
              <a:t>）战时</a:t>
            </a:r>
            <a:r>
              <a:rPr lang="zh-CN" altLang="en-US" sz="2400" b="1" dirty="0">
                <a:solidFill>
                  <a:srgbClr val="000000"/>
                </a:solidFill>
                <a:latin typeface="黑体" panose="02010609060101010101" pitchFamily="49" charset="-122"/>
                <a:ea typeface="黑体" panose="02010609060101010101" pitchFamily="49" charset="-122"/>
              </a:rPr>
              <a:t>共产主义政策的弊端日益严重，引发了严重的经济困难和政治危机。</a:t>
            </a:r>
            <a:endParaRPr lang="en-US" altLang="zh-CN" sz="2400" b="1" dirty="0">
              <a:solidFill>
                <a:srgbClr val="000000"/>
              </a:solidFill>
              <a:latin typeface="黑体" panose="02010609060101010101" pitchFamily="49" charset="-122"/>
              <a:ea typeface="黑体" panose="02010609060101010101" pitchFamily="49" charset="-122"/>
            </a:endParaRPr>
          </a:p>
          <a:p>
            <a:pPr indent="457200">
              <a:lnSpc>
                <a:spcPct val="120000"/>
              </a:lnSpc>
            </a:pPr>
            <a:r>
              <a:rPr lang="zh-CN" altLang="en-US" sz="2400" b="1" dirty="0">
                <a:solidFill>
                  <a:srgbClr val="FF0000"/>
                </a:solidFill>
                <a:latin typeface="黑体" panose="02010609060101010101" pitchFamily="49" charset="-122"/>
                <a:ea typeface="黑体" panose="02010609060101010101" pitchFamily="49" charset="-122"/>
              </a:rPr>
              <a:t>主观原因：</a:t>
            </a:r>
          </a:p>
          <a:p>
            <a:pPr indent="457200">
              <a:lnSpc>
                <a:spcPct val="120000"/>
              </a:lnSpc>
            </a:pPr>
            <a:r>
              <a:rPr lang="zh-CN" altLang="en-US" sz="2400" b="1" dirty="0" smtClean="0">
                <a:solidFill>
                  <a:srgbClr val="000000"/>
                </a:solidFill>
                <a:latin typeface="黑体" panose="02010609060101010101" pitchFamily="49" charset="-122"/>
                <a:ea typeface="黑体" panose="02010609060101010101" pitchFamily="49" charset="-122"/>
              </a:rPr>
              <a:t>（</a:t>
            </a:r>
            <a:r>
              <a:rPr lang="en-US" altLang="zh-CN" sz="2400" b="1" dirty="0" smtClean="0">
                <a:solidFill>
                  <a:srgbClr val="000000"/>
                </a:solidFill>
                <a:latin typeface="黑体" panose="02010609060101010101" pitchFamily="49" charset="-122"/>
                <a:ea typeface="黑体" panose="02010609060101010101" pitchFamily="49" charset="-122"/>
              </a:rPr>
              <a:t>3</a:t>
            </a:r>
            <a:r>
              <a:rPr lang="zh-CN" altLang="en-US" sz="2400" b="1" dirty="0" smtClean="0">
                <a:solidFill>
                  <a:srgbClr val="000000"/>
                </a:solidFill>
                <a:latin typeface="黑体" panose="02010609060101010101" pitchFamily="49" charset="-122"/>
                <a:ea typeface="黑体" panose="02010609060101010101" pitchFamily="49" charset="-122"/>
              </a:rPr>
              <a:t>）战时</a:t>
            </a:r>
            <a:r>
              <a:rPr lang="zh-CN" altLang="en-US" sz="2400" b="1" dirty="0">
                <a:solidFill>
                  <a:srgbClr val="000000"/>
                </a:solidFill>
                <a:latin typeface="黑体" panose="02010609060101010101" pitchFamily="49" charset="-122"/>
                <a:ea typeface="黑体" panose="02010609060101010101" pitchFamily="49" charset="-122"/>
              </a:rPr>
              <a:t>共产主义政策作为向社会主义过渡的一种模式在实践中遭到失败，俄共（布）需要寻求新的模式。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slide(fromBottom)">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slide(fromBottom)">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slide(fromBottom)">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slide(fromBottom)">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slide(fromBottom)">
                                      <p:cBhvr>
                                        <p:cTn id="27"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ChangeArrowheads="1"/>
          </p:cNvSpPr>
          <p:nvPr/>
        </p:nvSpPr>
        <p:spPr bwMode="auto">
          <a:xfrm>
            <a:off x="428596" y="1285860"/>
            <a:ext cx="3313113" cy="504825"/>
          </a:xfrm>
          <a:prstGeom prst="rect">
            <a:avLst/>
          </a:prstGeom>
          <a:noFill/>
          <a:ln w="9525">
            <a:noFill/>
            <a:miter lim="800000"/>
          </a:ln>
        </p:spPr>
        <p:txBody>
          <a:bodyPr/>
          <a:lstStyle/>
          <a:p>
            <a:pPr marL="342900" indent="-342900">
              <a:lnSpc>
                <a:spcPct val="90000"/>
              </a:lnSpc>
              <a:spcBef>
                <a:spcPct val="20000"/>
              </a:spcBef>
            </a:pPr>
            <a:r>
              <a:rPr lang="en-US" altLang="zh-CN" sz="3200" b="1" dirty="0" smtClean="0">
                <a:latin typeface="黑体" panose="02010609060101010101" pitchFamily="49" charset="-122"/>
                <a:ea typeface="黑体" panose="02010609060101010101" pitchFamily="49" charset="-122"/>
              </a:rPr>
              <a:t>2</a:t>
            </a:r>
            <a:r>
              <a:rPr lang="zh-CN" altLang="en-US" sz="3200" b="1" dirty="0" smtClean="0">
                <a:latin typeface="黑体" panose="02010609060101010101" pitchFamily="49" charset="-122"/>
                <a:ea typeface="黑体" panose="02010609060101010101" pitchFamily="49" charset="-122"/>
              </a:rPr>
              <a:t>、实施</a:t>
            </a:r>
            <a:r>
              <a:rPr lang="zh-CN" altLang="en-US" sz="3200" b="1" dirty="0">
                <a:latin typeface="黑体" panose="02010609060101010101" pitchFamily="49" charset="-122"/>
                <a:ea typeface="黑体" panose="02010609060101010101" pitchFamily="49" charset="-122"/>
              </a:rPr>
              <a:t>标志</a:t>
            </a:r>
          </a:p>
        </p:txBody>
      </p:sp>
      <p:sp>
        <p:nvSpPr>
          <p:cNvPr id="190472" name="Rectangle 8"/>
          <p:cNvSpPr>
            <a:spLocks noChangeArrowheads="1"/>
          </p:cNvSpPr>
          <p:nvPr/>
        </p:nvSpPr>
        <p:spPr bwMode="auto">
          <a:xfrm>
            <a:off x="642910" y="2285992"/>
            <a:ext cx="7599391" cy="1219200"/>
          </a:xfrm>
          <a:prstGeom prst="rect">
            <a:avLst/>
          </a:prstGeom>
        </p:spPr>
        <p:style>
          <a:lnRef idx="2">
            <a:schemeClr val="accent4"/>
          </a:lnRef>
          <a:fillRef idx="1">
            <a:schemeClr val="lt1"/>
          </a:fillRef>
          <a:effectRef idx="0">
            <a:schemeClr val="accent4"/>
          </a:effectRef>
          <a:fontRef idx="minor">
            <a:schemeClr val="dk1"/>
          </a:fontRef>
        </p:style>
        <p:txBody>
          <a:bodyPr wrap="none" anchor="ctr"/>
          <a:lstStyle/>
          <a:p>
            <a:pPr algn="ctr"/>
            <a:r>
              <a:rPr lang="zh-CN" altLang="en-US" sz="2800">
                <a:latin typeface="黑体" panose="02010609060101010101" pitchFamily="49" charset="-122"/>
                <a:ea typeface="黑体" panose="02010609060101010101" pitchFamily="49" charset="-122"/>
              </a:rPr>
              <a:t>列宁在</a:t>
            </a:r>
            <a:r>
              <a:rPr lang="en-US" altLang="zh-CN" sz="2800">
                <a:latin typeface="黑体" panose="02010609060101010101" pitchFamily="49" charset="-122"/>
                <a:ea typeface="黑体" panose="02010609060101010101" pitchFamily="49" charset="-122"/>
              </a:rPr>
              <a:t>1921</a:t>
            </a:r>
            <a:r>
              <a:rPr lang="zh-CN" altLang="en-US" sz="2800">
                <a:latin typeface="黑体" panose="02010609060101010101" pitchFamily="49" charset="-122"/>
                <a:ea typeface="黑体" panose="02010609060101010101" pitchFamily="49" charset="-122"/>
              </a:rPr>
              <a:t>年俄共</a:t>
            </a:r>
            <a:r>
              <a:rPr lang="en-US" altLang="zh-CN" sz="2800">
                <a:latin typeface="黑体" panose="02010609060101010101" pitchFamily="49" charset="-122"/>
                <a:ea typeface="黑体" panose="02010609060101010101" pitchFamily="49" charset="-122"/>
              </a:rPr>
              <a:t>(</a:t>
            </a:r>
            <a:r>
              <a:rPr lang="zh-CN" altLang="en-US" sz="2800">
                <a:latin typeface="黑体" panose="02010609060101010101" pitchFamily="49" charset="-122"/>
                <a:ea typeface="黑体" panose="02010609060101010101" pitchFamily="49" charset="-122"/>
              </a:rPr>
              <a:t>布</a:t>
            </a:r>
            <a:r>
              <a:rPr lang="en-US" altLang="zh-CN" sz="2800">
                <a:latin typeface="黑体" panose="02010609060101010101" pitchFamily="49" charset="-122"/>
                <a:ea typeface="黑体" panose="02010609060101010101" pitchFamily="49" charset="-122"/>
              </a:rPr>
              <a:t>)</a:t>
            </a:r>
            <a:r>
              <a:rPr lang="zh-CN" altLang="en-US" sz="2800">
                <a:latin typeface="黑体" panose="02010609060101010101" pitchFamily="49" charset="-122"/>
                <a:ea typeface="黑体" panose="02010609060101010101" pitchFamily="49" charset="-122"/>
              </a:rPr>
              <a:t>第十次代表大会上作</a:t>
            </a:r>
          </a:p>
          <a:p>
            <a:pPr algn="ctr"/>
            <a:r>
              <a:rPr lang="zh-CN" altLang="en-US" sz="2800">
                <a:latin typeface="黑体" panose="02010609060101010101" pitchFamily="49" charset="-122"/>
                <a:ea typeface="黑体" panose="02010609060101010101" pitchFamily="49" charset="-122"/>
              </a:rPr>
              <a:t>了</a:t>
            </a:r>
            <a:r>
              <a:rPr lang="en-US" altLang="zh-CN" sz="2800">
                <a:latin typeface="黑体" panose="02010609060101010101" pitchFamily="49" charset="-122"/>
                <a:ea typeface="黑体" panose="02010609060101010101" pitchFamily="49" charset="-122"/>
              </a:rPr>
              <a:t>《</a:t>
            </a:r>
            <a:r>
              <a:rPr lang="zh-CN" altLang="en-US" sz="2800">
                <a:latin typeface="黑体" panose="02010609060101010101" pitchFamily="49" charset="-122"/>
                <a:ea typeface="黑体" panose="02010609060101010101" pitchFamily="49" charset="-122"/>
              </a:rPr>
              <a:t>关于以实物税代替余粮收集制的报告</a:t>
            </a:r>
            <a:r>
              <a:rPr lang="en-US" altLang="zh-CN" sz="2800">
                <a:latin typeface="黑体" panose="02010609060101010101" pitchFamily="49" charset="-122"/>
                <a:ea typeface="黑体" panose="02010609060101010101" pitchFamily="49" charset="-122"/>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90472"/>
                                        </p:tgtEl>
                                        <p:attrNameLst>
                                          <p:attrName>style.visibility</p:attrName>
                                        </p:attrNameLst>
                                      </p:cBhvr>
                                      <p:to>
                                        <p:strVal val="visible"/>
                                      </p:to>
                                    </p:set>
                                    <p:anim calcmode="lin" valueType="num">
                                      <p:cBhvr>
                                        <p:cTn id="7" dur="1000" fill="hold"/>
                                        <p:tgtEl>
                                          <p:spTgt spid="190472"/>
                                        </p:tgtEl>
                                        <p:attrNameLst>
                                          <p:attrName>ppt_w</p:attrName>
                                        </p:attrNameLst>
                                      </p:cBhvr>
                                      <p:tavLst>
                                        <p:tav tm="0">
                                          <p:val>
                                            <p:strVal val="#ppt_w*0.70"/>
                                          </p:val>
                                        </p:tav>
                                        <p:tav tm="100000">
                                          <p:val>
                                            <p:strVal val="#ppt_w"/>
                                          </p:val>
                                        </p:tav>
                                      </p:tavLst>
                                    </p:anim>
                                    <p:anim calcmode="lin" valueType="num">
                                      <p:cBhvr>
                                        <p:cTn id="8" dur="1000" fill="hold"/>
                                        <p:tgtEl>
                                          <p:spTgt spid="190472"/>
                                        </p:tgtEl>
                                        <p:attrNameLst>
                                          <p:attrName>ppt_h</p:attrName>
                                        </p:attrNameLst>
                                      </p:cBhvr>
                                      <p:tavLst>
                                        <p:tav tm="0">
                                          <p:val>
                                            <p:strVal val="#ppt_h"/>
                                          </p:val>
                                        </p:tav>
                                        <p:tav tm="100000">
                                          <p:val>
                                            <p:strVal val="#ppt_h"/>
                                          </p:val>
                                        </p:tav>
                                      </p:tavLst>
                                    </p:anim>
                                    <p:animEffect transition="in" filter="fade">
                                      <p:cBhvr>
                                        <p:cTn id="9" dur="1000"/>
                                        <p:tgtEl>
                                          <p:spTgt spid="190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7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609" name="Group 49"/>
          <p:cNvGraphicFramePr>
            <a:graphicFrameLocks noGrp="1"/>
          </p:cNvGraphicFramePr>
          <p:nvPr/>
        </p:nvGraphicFramePr>
        <p:xfrm>
          <a:off x="0" y="908050"/>
          <a:ext cx="9144000" cy="6010277"/>
        </p:xfrm>
        <a:graphic>
          <a:graphicData uri="http://schemas.openxmlformats.org/drawingml/2006/table">
            <a:tbl>
              <a:tblPr/>
              <a:tblGrid>
                <a:gridCol w="1116013"/>
                <a:gridCol w="3743325"/>
                <a:gridCol w="4284662"/>
              </a:tblGrid>
              <a:tr h="722313">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1" lang="zh-CN" altLang="zh-CN" sz="2400" b="0" i="0" u="none" strike="noStrike" cap="none" normalizeH="0" baseline="0" dirty="0" smtClean="0">
                        <a:ln>
                          <a:noFill/>
                        </a:ln>
                        <a:solidFill>
                          <a:schemeClr val="tx1"/>
                        </a:solidFill>
                        <a:effectLst/>
                        <a:latin typeface="Tahoma" panose="020B0604030504040204" pitchFamily="34" charset="0"/>
                        <a:ea typeface="黑体" panose="02010609060101010101" pitchFamily="49" charset="-122"/>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1" lang="zh-CN" altLang="en-US" sz="2400" b="0" i="0" u="none" strike="noStrike" cap="none" normalizeH="0" baseline="0" dirty="0" smtClean="0">
                          <a:ln>
                            <a:noFill/>
                          </a:ln>
                          <a:solidFill>
                            <a:schemeClr val="tx1"/>
                          </a:solidFill>
                          <a:effectLst/>
                          <a:latin typeface="Tahoma" panose="020B0604030504040204" pitchFamily="34" charset="0"/>
                          <a:ea typeface="黑体" panose="02010609060101010101" pitchFamily="49" charset="-122"/>
                        </a:rPr>
                        <a:t>战时共产主义政策</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1" lang="zh-CN" altLang="en-US" sz="2400" b="1" i="0" u="none" strike="noStrike" cap="none" normalizeH="0" baseline="0" dirty="0" smtClean="0">
                          <a:ln>
                            <a:noFill/>
                          </a:ln>
                          <a:solidFill>
                            <a:schemeClr val="tx1"/>
                          </a:solidFill>
                          <a:effectLst/>
                          <a:latin typeface="Tahoma" panose="020B0604030504040204" pitchFamily="34" charset="0"/>
                          <a:ea typeface="黑体" panose="02010609060101010101" pitchFamily="49" charset="-122"/>
                        </a:rPr>
                        <a:t>新经济政策</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1198563">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2400" b="1" i="0" u="none" strike="noStrike" cap="none" normalizeH="0" baseline="0" smtClean="0">
                          <a:ln>
                            <a:noFill/>
                          </a:ln>
                          <a:solidFill>
                            <a:schemeClr val="tx1"/>
                          </a:solidFill>
                          <a:effectLst/>
                          <a:latin typeface="Tahoma" panose="020B0604030504040204" pitchFamily="34" charset="0"/>
                          <a:ea typeface="黑体" panose="02010609060101010101" pitchFamily="49" charset="-122"/>
                        </a:rPr>
                        <a:t>农业</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2300" b="1" i="0" u="none" strike="noStrike" cap="none" normalizeH="0" baseline="0" dirty="0" smtClean="0">
                          <a:ln>
                            <a:noFill/>
                          </a:ln>
                          <a:solidFill>
                            <a:schemeClr val="tx1"/>
                          </a:solidFill>
                          <a:effectLst/>
                          <a:latin typeface="楷体_GB2312" pitchFamily="49" charset="-122"/>
                          <a:ea typeface="黑体" panose="02010609060101010101" pitchFamily="49" charset="-122"/>
                        </a:rPr>
                        <a:t>余粮收集制</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1" lang="zh-CN" altLang="zh-CN" sz="23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1771650">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2400" b="1" i="0" u="none" strike="noStrike" cap="none" normalizeH="0" baseline="0" smtClean="0">
                          <a:ln>
                            <a:noFill/>
                          </a:ln>
                          <a:solidFill>
                            <a:schemeClr val="tx1"/>
                          </a:solidFill>
                          <a:effectLst/>
                          <a:latin typeface="Tahoma" panose="020B0604030504040204" pitchFamily="34" charset="0"/>
                          <a:ea typeface="黑体" panose="02010609060101010101" pitchFamily="49" charset="-122"/>
                        </a:rPr>
                        <a:t>工业</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pPr>
                      <a:r>
                        <a:rPr kumimoji="1" lang="zh-CN" altLang="en-US" sz="23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rPr>
                        <a:t>全面推行工业国有化。建立高度集中的经济管理体制</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1" lang="zh-CN" altLang="zh-CN" sz="23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1185863">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2400" b="1" i="0" u="none" strike="noStrike" cap="none" normalizeH="0" baseline="0" smtClean="0">
                          <a:ln>
                            <a:noFill/>
                          </a:ln>
                          <a:solidFill>
                            <a:schemeClr val="tx1"/>
                          </a:solidFill>
                          <a:effectLst/>
                          <a:latin typeface="Tahoma" panose="020B0604030504040204" pitchFamily="34" charset="0"/>
                          <a:ea typeface="黑体" panose="02010609060101010101" pitchFamily="49" charset="-122"/>
                        </a:rPr>
                        <a:t>贸易</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2300" b="1" i="0" u="none" strike="noStrike" cap="none" normalizeH="0" baseline="0" dirty="0" smtClean="0">
                          <a:ln>
                            <a:noFill/>
                          </a:ln>
                          <a:solidFill>
                            <a:schemeClr val="tx1"/>
                          </a:solidFill>
                          <a:effectLst/>
                          <a:latin typeface="楷体_GB2312" pitchFamily="49" charset="-122"/>
                          <a:ea typeface="黑体" panose="02010609060101010101" pitchFamily="49" charset="-122"/>
                        </a:rPr>
                        <a:t>取消自由贸易</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1" lang="zh-CN" altLang="zh-CN" sz="23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1131888">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2400" b="1" i="0" u="none" strike="noStrike" cap="none" normalizeH="0" baseline="0" smtClean="0">
                          <a:ln>
                            <a:noFill/>
                          </a:ln>
                          <a:solidFill>
                            <a:schemeClr val="tx1"/>
                          </a:solidFill>
                          <a:effectLst/>
                          <a:latin typeface="Tahoma" panose="020B0604030504040204" pitchFamily="34" charset="0"/>
                          <a:ea typeface="黑体" panose="02010609060101010101" pitchFamily="49" charset="-122"/>
                        </a:rPr>
                        <a:t>分配</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2300" b="1" i="0" u="none" strike="noStrike" cap="none" normalizeH="0" baseline="0" dirty="0" smtClean="0">
                          <a:ln>
                            <a:noFill/>
                          </a:ln>
                          <a:solidFill>
                            <a:schemeClr val="tx1"/>
                          </a:solidFill>
                          <a:effectLst/>
                          <a:latin typeface="楷体_GB2312" pitchFamily="49" charset="-122"/>
                          <a:ea typeface="黑体" panose="02010609060101010101" pitchFamily="49" charset="-122"/>
                        </a:rPr>
                        <a:t>实行实物配给制，</a:t>
                      </a:r>
                      <a:r>
                        <a:rPr kumimoji="1" lang="zh-CN" altLang="en-US" sz="23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rPr>
                        <a:t>普遍义务劳动制</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1" lang="zh-CN" altLang="zh-CN" sz="23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25628" name="Line 28"/>
          <p:cNvSpPr>
            <a:spLocks noChangeShapeType="1"/>
          </p:cNvSpPr>
          <p:nvPr/>
        </p:nvSpPr>
        <p:spPr bwMode="auto">
          <a:xfrm>
            <a:off x="0" y="908050"/>
            <a:ext cx="1116013" cy="720725"/>
          </a:xfrm>
          <a:prstGeom prst="line">
            <a:avLst/>
          </a:prstGeom>
          <a:noFill/>
          <a:ln w="9525">
            <a:solidFill>
              <a:schemeClr val="bg2"/>
            </a:solidFill>
            <a:round/>
          </a:ln>
        </p:spPr>
        <p:txBody>
          <a:bodyPr wrap="none"/>
          <a:lstStyle/>
          <a:p>
            <a:endParaRPr lang="zh-CN" altLang="en-US">
              <a:latin typeface="黑体" panose="02010609060101010101" pitchFamily="49" charset="-122"/>
              <a:ea typeface="黑体" panose="02010609060101010101" pitchFamily="49" charset="-122"/>
            </a:endParaRPr>
          </a:p>
        </p:txBody>
      </p:sp>
      <p:sp>
        <p:nvSpPr>
          <p:cNvPr id="25629" name="Rectangle 29"/>
          <p:cNvSpPr>
            <a:spLocks noChangeArrowheads="1"/>
          </p:cNvSpPr>
          <p:nvPr/>
        </p:nvSpPr>
        <p:spPr bwMode="auto">
          <a:xfrm>
            <a:off x="0" y="1125538"/>
            <a:ext cx="793750" cy="369332"/>
          </a:xfrm>
          <a:prstGeom prst="rect">
            <a:avLst/>
          </a:prstGeom>
          <a:noFill/>
          <a:ln w="9525">
            <a:noFill/>
            <a:miter lim="800000"/>
          </a:ln>
        </p:spPr>
        <p:txBody>
          <a:bodyPr>
            <a:spAutoFit/>
          </a:bodyPr>
          <a:lstStyle/>
          <a:p>
            <a:r>
              <a:rPr kumimoji="0" lang="zh-CN">
                <a:solidFill>
                  <a:schemeClr val="tx1"/>
                </a:solidFill>
                <a:latin typeface="黑体" panose="02010609060101010101" pitchFamily="49" charset="-122"/>
                <a:ea typeface="黑体" panose="02010609060101010101" pitchFamily="49" charset="-122"/>
              </a:rPr>
              <a:t>内容</a:t>
            </a:r>
          </a:p>
        </p:txBody>
      </p:sp>
      <p:sp>
        <p:nvSpPr>
          <p:cNvPr id="25630" name="Text Box 30"/>
          <p:cNvSpPr txBox="1">
            <a:spLocks noChangeArrowheads="1"/>
          </p:cNvSpPr>
          <p:nvPr/>
        </p:nvSpPr>
        <p:spPr bwMode="auto">
          <a:xfrm>
            <a:off x="468313" y="836613"/>
            <a:ext cx="863600" cy="369332"/>
          </a:xfrm>
          <a:prstGeom prst="rect">
            <a:avLst/>
          </a:prstGeom>
          <a:noFill/>
          <a:ln w="9525">
            <a:noFill/>
            <a:miter lim="800000"/>
          </a:ln>
        </p:spPr>
        <p:txBody>
          <a:bodyPr>
            <a:spAutoFit/>
          </a:bodyPr>
          <a:lstStyle/>
          <a:p>
            <a:r>
              <a:rPr kumimoji="0" lang="zh-CN">
                <a:solidFill>
                  <a:schemeClr val="tx1"/>
                </a:solidFill>
                <a:latin typeface="黑体" panose="02010609060101010101" pitchFamily="49" charset="-122"/>
                <a:ea typeface="黑体" panose="02010609060101010101" pitchFamily="49" charset="-122"/>
              </a:rPr>
              <a:t>政策</a:t>
            </a:r>
          </a:p>
        </p:txBody>
      </p:sp>
      <p:sp>
        <p:nvSpPr>
          <p:cNvPr id="194591" name="Text Box 31"/>
          <p:cNvSpPr txBox="1">
            <a:spLocks noChangeArrowheads="1"/>
          </p:cNvSpPr>
          <p:nvPr/>
        </p:nvSpPr>
        <p:spPr bwMode="auto">
          <a:xfrm>
            <a:off x="1214414" y="5094288"/>
            <a:ext cx="2509020" cy="369332"/>
          </a:xfrm>
          <a:prstGeom prst="rect">
            <a:avLst/>
          </a:prstGeom>
          <a:noFill/>
          <a:ln w="9525">
            <a:noFill/>
            <a:miter lim="800000"/>
          </a:ln>
        </p:spPr>
        <p:txBody>
          <a:bodyPr wrap="none">
            <a:spAutoFit/>
          </a:bodyPr>
          <a:lstStyle/>
          <a:p>
            <a:pPr>
              <a:spcBef>
                <a:spcPct val="20000"/>
              </a:spcBef>
              <a:buClr>
                <a:schemeClr val="accent2"/>
              </a:buClr>
              <a:buSzPct val="80000"/>
              <a:buFont typeface="Wingdings" panose="05000000000000000000" pitchFamily="2" charset="2"/>
              <a:buNone/>
            </a:pPr>
            <a:r>
              <a:rPr kumimoji="0" lang="zh-CN" b="1" dirty="0">
                <a:solidFill>
                  <a:srgbClr val="FF0000"/>
                </a:solidFill>
                <a:latin typeface="黑体" panose="02010609060101010101" pitchFamily="49" charset="-122"/>
                <a:ea typeface="黑体" panose="02010609060101010101" pitchFamily="49" charset="-122"/>
              </a:rPr>
              <a:t>（否决商品货币关系）</a:t>
            </a:r>
          </a:p>
        </p:txBody>
      </p:sp>
      <p:sp>
        <p:nvSpPr>
          <p:cNvPr id="194592" name="Text Box 32"/>
          <p:cNvSpPr txBox="1">
            <a:spLocks noChangeArrowheads="1"/>
          </p:cNvSpPr>
          <p:nvPr/>
        </p:nvSpPr>
        <p:spPr bwMode="auto">
          <a:xfrm>
            <a:off x="5000628" y="5138738"/>
            <a:ext cx="2509020" cy="369332"/>
          </a:xfrm>
          <a:prstGeom prst="rect">
            <a:avLst/>
          </a:prstGeom>
          <a:noFill/>
          <a:ln w="9525">
            <a:noFill/>
            <a:miter lim="800000"/>
          </a:ln>
        </p:spPr>
        <p:txBody>
          <a:bodyPr wrap="none">
            <a:spAutoFit/>
          </a:bodyPr>
          <a:lstStyle/>
          <a:p>
            <a:pPr>
              <a:spcBef>
                <a:spcPct val="20000"/>
              </a:spcBef>
              <a:buClr>
                <a:schemeClr val="accent2"/>
              </a:buClr>
              <a:buSzPct val="80000"/>
              <a:buFont typeface="Wingdings" panose="05000000000000000000" pitchFamily="2" charset="2"/>
              <a:buNone/>
            </a:pPr>
            <a:r>
              <a:rPr kumimoji="0" lang="zh-CN" b="1" dirty="0">
                <a:solidFill>
                  <a:srgbClr val="FF0000"/>
                </a:solidFill>
                <a:latin typeface="黑体" panose="02010609060101010101" pitchFamily="49" charset="-122"/>
                <a:ea typeface="黑体" panose="02010609060101010101" pitchFamily="49" charset="-122"/>
              </a:rPr>
              <a:t>（利用商品货币关系）</a:t>
            </a:r>
            <a:endParaRPr kumimoji="0" lang="zh-CN" dirty="0">
              <a:solidFill>
                <a:srgbClr val="FF0000"/>
              </a:solidFill>
              <a:latin typeface="黑体" panose="02010609060101010101" pitchFamily="49" charset="-122"/>
              <a:ea typeface="黑体" panose="02010609060101010101" pitchFamily="49" charset="-122"/>
            </a:endParaRPr>
          </a:p>
        </p:txBody>
      </p:sp>
      <p:sp>
        <p:nvSpPr>
          <p:cNvPr id="194593" name="Text Box 33"/>
          <p:cNvSpPr txBox="1">
            <a:spLocks noChangeArrowheads="1"/>
          </p:cNvSpPr>
          <p:nvPr/>
        </p:nvSpPr>
        <p:spPr bwMode="auto">
          <a:xfrm>
            <a:off x="4929190" y="4000504"/>
            <a:ext cx="3962400" cy="646331"/>
          </a:xfrm>
          <a:prstGeom prst="rect">
            <a:avLst/>
          </a:prstGeom>
          <a:noFill/>
          <a:ln w="9525">
            <a:noFill/>
            <a:miter lim="800000"/>
          </a:ln>
        </p:spPr>
        <p:txBody>
          <a:bodyPr>
            <a:spAutoFit/>
          </a:bodyPr>
          <a:lstStyle/>
          <a:p>
            <a:r>
              <a:rPr kumimoji="0" lang="zh-CN" b="1" dirty="0">
                <a:solidFill>
                  <a:srgbClr val="FF0000"/>
                </a:solidFill>
                <a:latin typeface="黑体" panose="02010609060101010101" pitchFamily="49" charset="-122"/>
                <a:ea typeface="黑体" panose="02010609060101010101" pitchFamily="49" charset="-122"/>
              </a:rPr>
              <a:t>（实行公有制为主体，多种所有制经济并存）</a:t>
            </a:r>
          </a:p>
        </p:txBody>
      </p:sp>
      <p:sp>
        <p:nvSpPr>
          <p:cNvPr id="194594" name="Text Box 34"/>
          <p:cNvSpPr txBox="1">
            <a:spLocks noChangeArrowheads="1"/>
          </p:cNvSpPr>
          <p:nvPr/>
        </p:nvSpPr>
        <p:spPr bwMode="auto">
          <a:xfrm>
            <a:off x="971550" y="2035175"/>
            <a:ext cx="3870325" cy="646331"/>
          </a:xfrm>
          <a:prstGeom prst="rect">
            <a:avLst/>
          </a:prstGeom>
          <a:noFill/>
          <a:ln w="9525">
            <a:noFill/>
            <a:miter lim="800000"/>
          </a:ln>
        </p:spPr>
        <p:txBody>
          <a:bodyPr>
            <a:spAutoFit/>
          </a:bodyPr>
          <a:lstStyle/>
          <a:p>
            <a:r>
              <a:rPr kumimoji="0" lang="zh-CN" b="1">
                <a:solidFill>
                  <a:srgbClr val="FF0000"/>
                </a:solidFill>
                <a:latin typeface="黑体" panose="02010609060101010101" pitchFamily="49" charset="-122"/>
                <a:ea typeface="黑体" panose="02010609060101010101" pitchFamily="49" charset="-122"/>
              </a:rPr>
              <a:t>（农民除口粮、种子粮以外的一切余粮收归国有）</a:t>
            </a:r>
          </a:p>
        </p:txBody>
      </p:sp>
      <p:sp>
        <p:nvSpPr>
          <p:cNvPr id="194595" name="Text Box 35"/>
          <p:cNvSpPr txBox="1">
            <a:spLocks noChangeArrowheads="1"/>
          </p:cNvSpPr>
          <p:nvPr/>
        </p:nvSpPr>
        <p:spPr bwMode="auto">
          <a:xfrm>
            <a:off x="1071538" y="3789363"/>
            <a:ext cx="3779837" cy="369332"/>
          </a:xfrm>
          <a:prstGeom prst="rect">
            <a:avLst/>
          </a:prstGeom>
          <a:noFill/>
          <a:ln w="9525">
            <a:noFill/>
            <a:miter lim="800000"/>
          </a:ln>
        </p:spPr>
        <p:txBody>
          <a:bodyPr>
            <a:spAutoFit/>
          </a:bodyPr>
          <a:lstStyle/>
          <a:p>
            <a:pPr>
              <a:spcBef>
                <a:spcPct val="50000"/>
              </a:spcBef>
            </a:pPr>
            <a:r>
              <a:rPr kumimoji="0" lang="zh-CN" b="1" dirty="0">
                <a:solidFill>
                  <a:srgbClr val="FF0000"/>
                </a:solidFill>
                <a:latin typeface="黑体" panose="02010609060101010101" pitchFamily="49" charset="-122"/>
                <a:ea typeface="黑体" panose="02010609060101010101" pitchFamily="49" charset="-122"/>
              </a:rPr>
              <a:t>（单一的公有制，高度集中管理）</a:t>
            </a:r>
            <a:endParaRPr kumimoji="0" lang="zh-CN" dirty="0">
              <a:solidFill>
                <a:srgbClr val="FF0000"/>
              </a:solidFill>
              <a:latin typeface="黑体" panose="02010609060101010101" pitchFamily="49" charset="-122"/>
              <a:ea typeface="黑体" panose="02010609060101010101" pitchFamily="49" charset="-122"/>
            </a:endParaRPr>
          </a:p>
        </p:txBody>
      </p:sp>
      <p:sp>
        <p:nvSpPr>
          <p:cNvPr id="194596" name="Text Box 36"/>
          <p:cNvSpPr txBox="1">
            <a:spLocks noChangeArrowheads="1"/>
          </p:cNvSpPr>
          <p:nvPr/>
        </p:nvSpPr>
        <p:spPr bwMode="auto">
          <a:xfrm>
            <a:off x="2592388" y="6173788"/>
            <a:ext cx="2022475" cy="369332"/>
          </a:xfrm>
          <a:prstGeom prst="rect">
            <a:avLst/>
          </a:prstGeom>
          <a:noFill/>
          <a:ln w="9525">
            <a:noFill/>
            <a:miter lim="800000"/>
          </a:ln>
        </p:spPr>
        <p:txBody>
          <a:bodyPr>
            <a:spAutoFit/>
          </a:bodyPr>
          <a:lstStyle/>
          <a:p>
            <a:r>
              <a:rPr kumimoji="0" lang="zh-CN" b="1">
                <a:solidFill>
                  <a:srgbClr val="FF0000"/>
                </a:solidFill>
                <a:latin typeface="黑体" panose="02010609060101010101" pitchFamily="49" charset="-122"/>
                <a:ea typeface="黑体" panose="02010609060101010101" pitchFamily="49" charset="-122"/>
              </a:rPr>
              <a:t>（平均主义）</a:t>
            </a:r>
          </a:p>
        </p:txBody>
      </p:sp>
      <p:sp>
        <p:nvSpPr>
          <p:cNvPr id="194597" name="Text Box 37"/>
          <p:cNvSpPr txBox="1">
            <a:spLocks noChangeArrowheads="1"/>
          </p:cNvSpPr>
          <p:nvPr/>
        </p:nvSpPr>
        <p:spPr bwMode="auto">
          <a:xfrm>
            <a:off x="5000628" y="6345816"/>
            <a:ext cx="1579278" cy="369332"/>
          </a:xfrm>
          <a:prstGeom prst="rect">
            <a:avLst/>
          </a:prstGeom>
          <a:noFill/>
          <a:ln w="9525">
            <a:noFill/>
            <a:miter lim="800000"/>
          </a:ln>
        </p:spPr>
        <p:txBody>
          <a:bodyPr wrap="none">
            <a:spAutoFit/>
          </a:bodyPr>
          <a:lstStyle/>
          <a:p>
            <a:pPr>
              <a:spcBef>
                <a:spcPct val="20000"/>
              </a:spcBef>
              <a:buClr>
                <a:schemeClr val="accent2"/>
              </a:buClr>
              <a:buSzPct val="80000"/>
              <a:buFont typeface="Wingdings" panose="05000000000000000000" pitchFamily="2" charset="2"/>
              <a:buNone/>
            </a:pPr>
            <a:r>
              <a:rPr kumimoji="0" lang="zh-CN" b="1" dirty="0">
                <a:solidFill>
                  <a:srgbClr val="FF0000"/>
                </a:solidFill>
                <a:latin typeface="黑体" panose="02010609060101010101" pitchFamily="49" charset="-122"/>
                <a:ea typeface="黑体" panose="02010609060101010101" pitchFamily="49" charset="-122"/>
              </a:rPr>
              <a:t>（按劳取酬）</a:t>
            </a:r>
          </a:p>
        </p:txBody>
      </p:sp>
      <p:sp>
        <p:nvSpPr>
          <p:cNvPr id="25638" name="Rectangle 38"/>
          <p:cNvSpPr>
            <a:spLocks noChangeArrowheads="1"/>
          </p:cNvSpPr>
          <p:nvPr/>
        </p:nvSpPr>
        <p:spPr bwMode="auto">
          <a:xfrm>
            <a:off x="214282" y="214290"/>
            <a:ext cx="2520950" cy="579437"/>
          </a:xfrm>
          <a:prstGeom prst="rect">
            <a:avLst/>
          </a:prstGeom>
          <a:noFill/>
          <a:ln w="9525">
            <a:noFill/>
            <a:miter lim="800000"/>
          </a:ln>
        </p:spPr>
        <p:txBody>
          <a:bodyPr>
            <a:spAutoFit/>
          </a:bodyPr>
          <a:lstStyle/>
          <a:p>
            <a:r>
              <a:rPr kumimoji="0" lang="en-US" altLang="zh-CN" sz="3200" b="1" dirty="0" smtClean="0">
                <a:solidFill>
                  <a:srgbClr val="FF0000"/>
                </a:solidFill>
                <a:latin typeface="黑体" panose="02010609060101010101" pitchFamily="49" charset="-122"/>
                <a:ea typeface="黑体" panose="02010609060101010101" pitchFamily="49" charset="-122"/>
              </a:rPr>
              <a:t>3</a:t>
            </a:r>
            <a:r>
              <a:rPr kumimoji="0" lang="zh-CN" altLang="en-US" sz="3200" b="1" dirty="0" smtClean="0">
                <a:solidFill>
                  <a:srgbClr val="FF0000"/>
                </a:solidFill>
                <a:latin typeface="黑体" panose="02010609060101010101" pitchFamily="49" charset="-122"/>
                <a:ea typeface="黑体" panose="02010609060101010101" pitchFamily="49" charset="-122"/>
              </a:rPr>
              <a:t>、内容</a:t>
            </a:r>
            <a:endParaRPr kumimoji="0" lang="zh-CN" sz="3200" b="1" dirty="0">
              <a:solidFill>
                <a:srgbClr val="FF0000"/>
              </a:solidFill>
              <a:latin typeface="黑体" panose="02010609060101010101" pitchFamily="49" charset="-122"/>
              <a:ea typeface="黑体" panose="02010609060101010101" pitchFamily="49" charset="-122"/>
            </a:endParaRPr>
          </a:p>
        </p:txBody>
      </p:sp>
      <p:sp>
        <p:nvSpPr>
          <p:cNvPr id="194599" name="Text Box 39"/>
          <p:cNvSpPr txBox="1">
            <a:spLocks noChangeArrowheads="1"/>
          </p:cNvSpPr>
          <p:nvPr/>
        </p:nvSpPr>
        <p:spPr bwMode="auto">
          <a:xfrm>
            <a:off x="4976813" y="2214554"/>
            <a:ext cx="3167087" cy="369332"/>
          </a:xfrm>
          <a:prstGeom prst="rect">
            <a:avLst/>
          </a:prstGeom>
          <a:noFill/>
          <a:ln w="9525">
            <a:noFill/>
            <a:miter lim="800000"/>
          </a:ln>
        </p:spPr>
        <p:txBody>
          <a:bodyPr wrap="square">
            <a:spAutoFit/>
          </a:bodyPr>
          <a:lstStyle/>
          <a:p>
            <a:r>
              <a:rPr kumimoji="0" lang="zh-CN" b="1" dirty="0">
                <a:solidFill>
                  <a:srgbClr val="FF0000"/>
                </a:solidFill>
                <a:latin typeface="黑体" panose="02010609060101010101" pitchFamily="49" charset="-122"/>
                <a:ea typeface="黑体" panose="02010609060101010101" pitchFamily="49" charset="-122"/>
              </a:rPr>
              <a:t>（</a:t>
            </a:r>
            <a:r>
              <a:rPr lang="zh-CN" altLang="en-US" b="1" dirty="0">
                <a:solidFill>
                  <a:srgbClr val="FF0000"/>
                </a:solidFill>
                <a:latin typeface="黑体" panose="02010609060101010101" pitchFamily="49" charset="-122"/>
                <a:ea typeface="黑体" panose="02010609060101010101" pitchFamily="49" charset="-122"/>
              </a:rPr>
              <a:t>纳税后的余粮归农民支配</a:t>
            </a:r>
            <a:r>
              <a:rPr kumimoji="0" lang="zh-CN" b="1" dirty="0">
                <a:solidFill>
                  <a:srgbClr val="FF0000"/>
                </a:solidFill>
                <a:latin typeface="黑体" panose="02010609060101010101" pitchFamily="49" charset="-122"/>
                <a:ea typeface="黑体" panose="02010609060101010101" pitchFamily="49" charset="-122"/>
              </a:rPr>
              <a:t>）</a:t>
            </a:r>
          </a:p>
        </p:txBody>
      </p:sp>
      <p:sp>
        <p:nvSpPr>
          <p:cNvPr id="194602" name="Text Box 42"/>
          <p:cNvSpPr txBox="1">
            <a:spLocks noChangeArrowheads="1"/>
          </p:cNvSpPr>
          <p:nvPr/>
        </p:nvSpPr>
        <p:spPr bwMode="auto">
          <a:xfrm>
            <a:off x="5000628" y="1714488"/>
            <a:ext cx="3635375" cy="446276"/>
          </a:xfrm>
          <a:prstGeom prst="rect">
            <a:avLst/>
          </a:prstGeom>
          <a:noFill/>
          <a:ln w="12700">
            <a:noFill/>
            <a:miter lim="800000"/>
            <a:headEnd type="none" w="sm" len="sm"/>
            <a:tailEnd type="none" w="sm" len="sm"/>
          </a:ln>
        </p:spPr>
        <p:txBody>
          <a:bodyPr>
            <a:spAutoFit/>
          </a:bodyPr>
          <a:lstStyle/>
          <a:p>
            <a:pPr>
              <a:spcBef>
                <a:spcPct val="20000"/>
              </a:spcBef>
            </a:pPr>
            <a:r>
              <a:rPr lang="zh-CN" altLang="en-US" sz="2300" b="1" dirty="0">
                <a:latin typeface="黑体" panose="02010609060101010101" pitchFamily="49" charset="-122"/>
                <a:ea typeface="黑体" panose="02010609060101010101" pitchFamily="49" charset="-122"/>
              </a:rPr>
              <a:t>固定粮食税</a:t>
            </a:r>
          </a:p>
        </p:txBody>
      </p:sp>
      <p:sp>
        <p:nvSpPr>
          <p:cNvPr id="194603" name="Text Box 43"/>
          <p:cNvSpPr txBox="1">
            <a:spLocks noChangeArrowheads="1"/>
          </p:cNvSpPr>
          <p:nvPr/>
        </p:nvSpPr>
        <p:spPr bwMode="auto">
          <a:xfrm>
            <a:off x="4929190" y="2928934"/>
            <a:ext cx="4214810" cy="1154162"/>
          </a:xfrm>
          <a:prstGeom prst="rect">
            <a:avLst/>
          </a:prstGeom>
          <a:noFill/>
          <a:ln w="12700">
            <a:noFill/>
            <a:miter lim="800000"/>
            <a:headEnd type="none" w="sm" len="sm"/>
            <a:tailEnd type="none" w="sm" len="sm"/>
          </a:ln>
        </p:spPr>
        <p:txBody>
          <a:bodyPr wrap="square">
            <a:spAutoFit/>
          </a:bodyPr>
          <a:lstStyle/>
          <a:p>
            <a:pPr>
              <a:spcBef>
                <a:spcPct val="20000"/>
              </a:spcBef>
            </a:pPr>
            <a:r>
              <a:rPr lang="zh-CN" altLang="en-US" sz="2300" b="1" dirty="0">
                <a:latin typeface="黑体" panose="02010609060101010101" pitchFamily="49" charset="-122"/>
                <a:ea typeface="黑体" panose="02010609060101010101" pitchFamily="49" charset="-122"/>
              </a:rPr>
              <a:t>政府对国企实行经济核算，在国家掌握经济命脉的前提下，实行国家资本主义</a:t>
            </a:r>
          </a:p>
        </p:txBody>
      </p:sp>
      <p:sp>
        <p:nvSpPr>
          <p:cNvPr id="194604" name="Text Box 44"/>
          <p:cNvSpPr txBox="1">
            <a:spLocks noChangeArrowheads="1"/>
          </p:cNvSpPr>
          <p:nvPr/>
        </p:nvSpPr>
        <p:spPr bwMode="auto">
          <a:xfrm>
            <a:off x="4929190" y="4652963"/>
            <a:ext cx="1963999" cy="446276"/>
          </a:xfrm>
          <a:prstGeom prst="rect">
            <a:avLst/>
          </a:prstGeom>
          <a:noFill/>
          <a:ln w="12700">
            <a:noFill/>
            <a:miter lim="800000"/>
            <a:headEnd type="none" w="sm" len="sm"/>
            <a:tailEnd type="none" w="sm" len="sm"/>
          </a:ln>
        </p:spPr>
        <p:txBody>
          <a:bodyPr wrap="none">
            <a:spAutoFit/>
          </a:bodyPr>
          <a:lstStyle/>
          <a:p>
            <a:pPr>
              <a:spcBef>
                <a:spcPct val="20000"/>
              </a:spcBef>
            </a:pPr>
            <a:r>
              <a:rPr lang="zh-CN" altLang="en-US" sz="2300" b="1" dirty="0">
                <a:solidFill>
                  <a:schemeClr val="tx1"/>
                </a:solidFill>
                <a:latin typeface="黑体" panose="02010609060101010101" pitchFamily="49" charset="-122"/>
                <a:ea typeface="黑体" panose="02010609060101010101" pitchFamily="49" charset="-122"/>
              </a:rPr>
              <a:t>实行自由贸易</a:t>
            </a:r>
            <a:endParaRPr lang="zh-CN" altLang="en-US" sz="2300" dirty="0">
              <a:latin typeface="黑体" panose="02010609060101010101" pitchFamily="49" charset="-122"/>
              <a:ea typeface="黑体" panose="02010609060101010101" pitchFamily="49" charset="-122"/>
            </a:endParaRPr>
          </a:p>
        </p:txBody>
      </p:sp>
      <p:sp>
        <p:nvSpPr>
          <p:cNvPr id="194605" name="Text Box 45"/>
          <p:cNvSpPr txBox="1">
            <a:spLocks noChangeArrowheads="1"/>
          </p:cNvSpPr>
          <p:nvPr/>
        </p:nvSpPr>
        <p:spPr bwMode="auto">
          <a:xfrm>
            <a:off x="5000628" y="5911682"/>
            <a:ext cx="1667444" cy="446276"/>
          </a:xfrm>
          <a:prstGeom prst="rect">
            <a:avLst/>
          </a:prstGeom>
          <a:noFill/>
          <a:ln w="12700">
            <a:noFill/>
            <a:miter lim="800000"/>
            <a:headEnd type="none" w="sm" len="sm"/>
            <a:tailEnd type="none" w="sm" len="sm"/>
          </a:ln>
        </p:spPr>
        <p:txBody>
          <a:bodyPr wrap="none">
            <a:spAutoFit/>
          </a:bodyPr>
          <a:lstStyle/>
          <a:p>
            <a:pPr>
              <a:spcBef>
                <a:spcPct val="20000"/>
              </a:spcBef>
            </a:pPr>
            <a:r>
              <a:rPr lang="zh-CN" altLang="en-US" sz="2300" b="1" dirty="0">
                <a:latin typeface="黑体" panose="02010609060101010101" pitchFamily="49" charset="-122"/>
                <a:ea typeface="黑体" panose="02010609060101010101" pitchFamily="49" charset="-122"/>
              </a:rPr>
              <a:t>实行工资制</a:t>
            </a:r>
          </a:p>
        </p:txBody>
      </p:sp>
      <p:sp>
        <p:nvSpPr>
          <p:cNvPr id="194611" name="Text Box 51"/>
          <p:cNvSpPr txBox="1">
            <a:spLocks noChangeArrowheads="1"/>
          </p:cNvSpPr>
          <p:nvPr/>
        </p:nvSpPr>
        <p:spPr bwMode="auto">
          <a:xfrm>
            <a:off x="4967288" y="1857364"/>
            <a:ext cx="3819554" cy="707886"/>
          </a:xfrm>
          <a:prstGeom prst="rect">
            <a:avLst/>
          </a:prstGeom>
          <a:solidFill>
            <a:srgbClr val="FFCC00"/>
          </a:solidFill>
          <a:ln w="63500">
            <a:solidFill>
              <a:srgbClr val="3366FF"/>
            </a:solidFill>
            <a:miter lim="800000"/>
          </a:ln>
        </p:spPr>
        <p:txBody>
          <a:bodyPr wrap="square">
            <a:spAutoFit/>
          </a:bodyPr>
          <a:lstStyle/>
          <a:p>
            <a:r>
              <a:rPr kumimoji="0" lang="zh-CN" altLang="en-US" sz="2000" b="1" dirty="0">
                <a:solidFill>
                  <a:srgbClr val="FF0000"/>
                </a:solidFill>
                <a:latin typeface="黑体" panose="02010609060101010101" pitchFamily="49" charset="-122"/>
                <a:ea typeface="黑体" panose="02010609060101010101" pitchFamily="49" charset="-122"/>
              </a:rPr>
              <a:t>减轻了农民负担，提高了农民的生产积极性</a:t>
            </a:r>
          </a:p>
        </p:txBody>
      </p:sp>
      <p:sp>
        <p:nvSpPr>
          <p:cNvPr id="194612" name="Text Box 52"/>
          <p:cNvSpPr txBox="1">
            <a:spLocks noChangeArrowheads="1"/>
          </p:cNvSpPr>
          <p:nvPr/>
        </p:nvSpPr>
        <p:spPr bwMode="auto">
          <a:xfrm>
            <a:off x="5000628" y="3143248"/>
            <a:ext cx="3492500" cy="707886"/>
          </a:xfrm>
          <a:prstGeom prst="rect">
            <a:avLst/>
          </a:prstGeom>
          <a:solidFill>
            <a:srgbClr val="FFFF00"/>
          </a:solidFill>
          <a:ln w="63500">
            <a:solidFill>
              <a:srgbClr val="00FF00"/>
            </a:solidFill>
            <a:miter lim="800000"/>
          </a:ln>
        </p:spPr>
        <p:txBody>
          <a:bodyPr>
            <a:spAutoFit/>
          </a:bodyPr>
          <a:lstStyle/>
          <a:p>
            <a:r>
              <a:rPr lang="zh-CN" altLang="en-US" sz="2000" b="1" dirty="0">
                <a:solidFill>
                  <a:srgbClr val="FF0000"/>
                </a:solidFill>
                <a:latin typeface="黑体" panose="02010609060101010101" pitchFamily="49" charset="-122"/>
                <a:ea typeface="黑体" panose="02010609060101010101" pitchFamily="49" charset="-122"/>
              </a:rPr>
              <a:t>提高了劳动生产率，取得较好的经济效益</a:t>
            </a:r>
          </a:p>
        </p:txBody>
      </p:sp>
      <p:sp>
        <p:nvSpPr>
          <p:cNvPr id="194613" name="Text Box 53"/>
          <p:cNvSpPr txBox="1">
            <a:spLocks noChangeArrowheads="1"/>
          </p:cNvSpPr>
          <p:nvPr/>
        </p:nvSpPr>
        <p:spPr bwMode="auto">
          <a:xfrm>
            <a:off x="5000628" y="4929198"/>
            <a:ext cx="3214710" cy="400110"/>
          </a:xfrm>
          <a:prstGeom prst="rect">
            <a:avLst/>
          </a:prstGeom>
          <a:solidFill>
            <a:srgbClr val="FFCC00"/>
          </a:solidFill>
          <a:ln w="50800">
            <a:solidFill>
              <a:srgbClr val="33CCCC"/>
            </a:solidFill>
            <a:miter lim="800000"/>
          </a:ln>
        </p:spPr>
        <p:txBody>
          <a:bodyPr wrap="square">
            <a:spAutoFit/>
          </a:bodyPr>
          <a:lstStyle/>
          <a:p>
            <a:r>
              <a:rPr lang="zh-CN" altLang="en-US" sz="2000" b="1" dirty="0">
                <a:solidFill>
                  <a:srgbClr val="FF0000"/>
                </a:solidFill>
                <a:latin typeface="黑体" panose="02010609060101010101" pitchFamily="49" charset="-122"/>
                <a:ea typeface="黑体" panose="02010609060101010101" pitchFamily="49" charset="-122"/>
              </a:rPr>
              <a:t>有利于市场经济的发展</a:t>
            </a:r>
          </a:p>
        </p:txBody>
      </p:sp>
      <p:sp>
        <p:nvSpPr>
          <p:cNvPr id="194614" name="Text Box 54"/>
          <p:cNvSpPr txBox="1">
            <a:spLocks noChangeArrowheads="1"/>
          </p:cNvSpPr>
          <p:nvPr/>
        </p:nvSpPr>
        <p:spPr bwMode="auto">
          <a:xfrm>
            <a:off x="5000628" y="6143644"/>
            <a:ext cx="3429024" cy="400110"/>
          </a:xfrm>
          <a:prstGeom prst="rect">
            <a:avLst/>
          </a:prstGeom>
          <a:solidFill>
            <a:srgbClr val="FFFF00"/>
          </a:solidFill>
          <a:ln w="50800">
            <a:solidFill>
              <a:srgbClr val="00FFFF"/>
            </a:solidFill>
            <a:miter lim="800000"/>
          </a:ln>
        </p:spPr>
        <p:txBody>
          <a:bodyPr wrap="square">
            <a:spAutoFit/>
          </a:bodyPr>
          <a:lstStyle/>
          <a:p>
            <a:r>
              <a:rPr lang="zh-CN" altLang="en-US" sz="2000" b="1" dirty="0">
                <a:solidFill>
                  <a:srgbClr val="FF0000"/>
                </a:solidFill>
                <a:latin typeface="黑体" panose="02010609060101010101" pitchFamily="49" charset="-122"/>
                <a:ea typeface="黑体" panose="02010609060101010101" pitchFamily="49" charset="-122"/>
              </a:rPr>
              <a:t>提高了劳动者的生产积极性</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94602"/>
                                        </p:tgtEl>
                                        <p:attrNameLst>
                                          <p:attrName>style.visibility</p:attrName>
                                        </p:attrNameLst>
                                      </p:cBhvr>
                                      <p:to>
                                        <p:strVal val="visible"/>
                                      </p:to>
                                    </p:set>
                                    <p:animEffect transition="in" filter="barn(inHorizontal)">
                                      <p:cBhvr>
                                        <p:cTn id="7" dur="500"/>
                                        <p:tgtEl>
                                          <p:spTgt spid="194602"/>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94603"/>
                                        </p:tgtEl>
                                        <p:attrNameLst>
                                          <p:attrName>style.visibility</p:attrName>
                                        </p:attrNameLst>
                                      </p:cBhvr>
                                      <p:to>
                                        <p:strVal val="visible"/>
                                      </p:to>
                                    </p:set>
                                    <p:anim to="" calcmode="lin" valueType="num">
                                      <p:cBhvr>
                                        <p:cTn id="12" dur="1" fill="hold"/>
                                        <p:tgtEl>
                                          <p:spTgt spid="194603"/>
                                        </p:tgtEl>
                                      </p:cBhvr>
                                    </p:anim>
                                  </p:childTnLst>
                                </p:cTn>
                              </p:par>
                            </p:childTnLst>
                          </p:cTn>
                        </p:par>
                      </p:childTnLst>
                    </p:cTn>
                  </p:par>
                  <p:par>
                    <p:cTn id="13" fill="hold">
                      <p:stCondLst>
                        <p:cond delay="indefinite"/>
                      </p:stCondLst>
                      <p:childTnLst>
                        <p:par>
                          <p:cTn id="14" fill="hold">
                            <p:stCondLst>
                              <p:cond delay="0"/>
                            </p:stCondLst>
                            <p:childTnLst>
                              <p:par>
                                <p:cTn id="15" presetID="50" presetClass="entr" presetSubtype="0" decel="100000" fill="hold" nodeType="clickEffect">
                                  <p:stCondLst>
                                    <p:cond delay="0"/>
                                  </p:stCondLst>
                                  <p:childTnLst>
                                    <p:set>
                                      <p:cBhvr>
                                        <p:cTn id="16" dur="1" fill="hold">
                                          <p:stCondLst>
                                            <p:cond delay="0"/>
                                          </p:stCondLst>
                                        </p:cTn>
                                        <p:tgtEl>
                                          <p:spTgt spid="194604">
                                            <p:txEl>
                                              <p:pRg st="0" end="0"/>
                                            </p:txEl>
                                          </p:spTgt>
                                        </p:tgtEl>
                                        <p:attrNameLst>
                                          <p:attrName>style.visibility</p:attrName>
                                        </p:attrNameLst>
                                      </p:cBhvr>
                                      <p:to>
                                        <p:strVal val="visible"/>
                                      </p:to>
                                    </p:set>
                                    <p:anim calcmode="lin" valueType="num">
                                      <p:cBhvr>
                                        <p:cTn id="17" dur="1000" fill="hold"/>
                                        <p:tgtEl>
                                          <p:spTgt spid="194604">
                                            <p:txEl>
                                              <p:pRg st="0" end="0"/>
                                            </p:txEl>
                                          </p:spTgt>
                                        </p:tgtEl>
                                        <p:attrNameLst>
                                          <p:attrName>ppt_w</p:attrName>
                                        </p:attrNameLst>
                                      </p:cBhvr>
                                      <p:tavLst>
                                        <p:tav tm="0">
                                          <p:val>
                                            <p:strVal val="#ppt_w+.3"/>
                                          </p:val>
                                        </p:tav>
                                        <p:tav tm="100000">
                                          <p:val>
                                            <p:strVal val="#ppt_w"/>
                                          </p:val>
                                        </p:tav>
                                      </p:tavLst>
                                    </p:anim>
                                    <p:anim calcmode="lin" valueType="num">
                                      <p:cBhvr>
                                        <p:cTn id="18" dur="1000" fill="hold"/>
                                        <p:tgtEl>
                                          <p:spTgt spid="194604">
                                            <p:txEl>
                                              <p:pRg st="0" end="0"/>
                                            </p:txEl>
                                          </p:spTgt>
                                        </p:tgtEl>
                                        <p:attrNameLst>
                                          <p:attrName>ppt_h</p:attrName>
                                        </p:attrNameLst>
                                      </p:cBhvr>
                                      <p:tavLst>
                                        <p:tav tm="0">
                                          <p:val>
                                            <p:strVal val="#ppt_h"/>
                                          </p:val>
                                        </p:tav>
                                        <p:tav tm="100000">
                                          <p:val>
                                            <p:strVal val="#ppt_h"/>
                                          </p:val>
                                        </p:tav>
                                      </p:tavLst>
                                    </p:anim>
                                    <p:animEffect transition="in" filter="fade">
                                      <p:cBhvr>
                                        <p:cTn id="19" dur="1000"/>
                                        <p:tgtEl>
                                          <p:spTgt spid="19460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194605"/>
                                        </p:tgtEl>
                                        <p:attrNameLst>
                                          <p:attrName>style.visibility</p:attrName>
                                        </p:attrNameLst>
                                      </p:cBhvr>
                                      <p:to>
                                        <p:strVal val="visible"/>
                                      </p:to>
                                    </p:set>
                                    <p:anim calcmode="discrete" valueType="clr">
                                      <p:cBhvr override="childStyle">
                                        <p:cTn id="24" dur="80"/>
                                        <p:tgtEl>
                                          <p:spTgt spid="194605"/>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194605"/>
                                        </p:tgtEl>
                                        <p:attrNameLst>
                                          <p:attrName>fillcolor</p:attrName>
                                        </p:attrNameLst>
                                      </p:cBhvr>
                                      <p:tavLst>
                                        <p:tav tm="0">
                                          <p:val>
                                            <p:clrVal>
                                              <a:schemeClr val="accent2"/>
                                            </p:clrVal>
                                          </p:val>
                                        </p:tav>
                                        <p:tav tm="50000">
                                          <p:val>
                                            <p:clrVal>
                                              <a:schemeClr val="hlink"/>
                                            </p:clrVal>
                                          </p:val>
                                        </p:tav>
                                      </p:tavLst>
                                    </p:anim>
                                    <p:set>
                                      <p:cBhvr>
                                        <p:cTn id="26" dur="80"/>
                                        <p:tgtEl>
                                          <p:spTgt spid="194605"/>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94594"/>
                                        </p:tgtEl>
                                        <p:attrNameLst>
                                          <p:attrName>style.visibility</p:attrName>
                                        </p:attrNameLst>
                                      </p:cBhvr>
                                      <p:to>
                                        <p:strVal val="visible"/>
                                      </p:to>
                                    </p:set>
                                    <p:anim calcmode="lin" valueType="num">
                                      <p:cBhvr additive="base">
                                        <p:cTn id="31" dur="500" fill="hold"/>
                                        <p:tgtEl>
                                          <p:spTgt spid="194594"/>
                                        </p:tgtEl>
                                        <p:attrNameLst>
                                          <p:attrName>ppt_x</p:attrName>
                                        </p:attrNameLst>
                                      </p:cBhvr>
                                      <p:tavLst>
                                        <p:tav tm="0">
                                          <p:val>
                                            <p:strVal val="0-#ppt_w/2"/>
                                          </p:val>
                                        </p:tav>
                                        <p:tav tm="100000">
                                          <p:val>
                                            <p:strVal val="#ppt_x"/>
                                          </p:val>
                                        </p:tav>
                                      </p:tavLst>
                                    </p:anim>
                                    <p:anim calcmode="lin" valueType="num">
                                      <p:cBhvr additive="base">
                                        <p:cTn id="32" dur="500" fill="hold"/>
                                        <p:tgtEl>
                                          <p:spTgt spid="19459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94599"/>
                                        </p:tgtEl>
                                        <p:attrNameLst>
                                          <p:attrName>style.visibility</p:attrName>
                                        </p:attrNameLst>
                                      </p:cBhvr>
                                      <p:to>
                                        <p:strVal val="visible"/>
                                      </p:to>
                                    </p:set>
                                    <p:animEffect transition="in" filter="dissolve">
                                      <p:cBhvr>
                                        <p:cTn id="37" dur="500"/>
                                        <p:tgtEl>
                                          <p:spTgt spid="194599"/>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94595"/>
                                        </p:tgtEl>
                                        <p:attrNameLst>
                                          <p:attrName>style.visibility</p:attrName>
                                        </p:attrNameLst>
                                      </p:cBhvr>
                                      <p:to>
                                        <p:strVal val="visible"/>
                                      </p:to>
                                    </p:set>
                                    <p:anim calcmode="lin" valueType="num">
                                      <p:cBhvr additive="base">
                                        <p:cTn id="42" dur="500" fill="hold"/>
                                        <p:tgtEl>
                                          <p:spTgt spid="194595"/>
                                        </p:tgtEl>
                                        <p:attrNameLst>
                                          <p:attrName>ppt_x</p:attrName>
                                        </p:attrNameLst>
                                      </p:cBhvr>
                                      <p:tavLst>
                                        <p:tav tm="0">
                                          <p:val>
                                            <p:strVal val="0-#ppt_w/2"/>
                                          </p:val>
                                        </p:tav>
                                        <p:tav tm="100000">
                                          <p:val>
                                            <p:strVal val="#ppt_x"/>
                                          </p:val>
                                        </p:tav>
                                      </p:tavLst>
                                    </p:anim>
                                    <p:anim calcmode="lin" valueType="num">
                                      <p:cBhvr additive="base">
                                        <p:cTn id="43" dur="500" fill="hold"/>
                                        <p:tgtEl>
                                          <p:spTgt spid="194595"/>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194593"/>
                                        </p:tgtEl>
                                        <p:attrNameLst>
                                          <p:attrName>style.visibility</p:attrName>
                                        </p:attrNameLst>
                                      </p:cBhvr>
                                      <p:to>
                                        <p:strVal val="visible"/>
                                      </p:to>
                                    </p:set>
                                    <p:anim calcmode="lin" valueType="num">
                                      <p:cBhvr additive="base">
                                        <p:cTn id="48" dur="500" fill="hold"/>
                                        <p:tgtEl>
                                          <p:spTgt spid="194593"/>
                                        </p:tgtEl>
                                        <p:attrNameLst>
                                          <p:attrName>ppt_x</p:attrName>
                                        </p:attrNameLst>
                                      </p:cBhvr>
                                      <p:tavLst>
                                        <p:tav tm="0">
                                          <p:val>
                                            <p:strVal val="0-#ppt_w/2"/>
                                          </p:val>
                                        </p:tav>
                                        <p:tav tm="100000">
                                          <p:val>
                                            <p:strVal val="#ppt_x"/>
                                          </p:val>
                                        </p:tav>
                                      </p:tavLst>
                                    </p:anim>
                                    <p:anim calcmode="lin" valueType="num">
                                      <p:cBhvr additive="base">
                                        <p:cTn id="49" dur="500" fill="hold"/>
                                        <p:tgtEl>
                                          <p:spTgt spid="194593"/>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94591"/>
                                        </p:tgtEl>
                                        <p:attrNameLst>
                                          <p:attrName>style.visibility</p:attrName>
                                        </p:attrNameLst>
                                      </p:cBhvr>
                                      <p:to>
                                        <p:strVal val="visible"/>
                                      </p:to>
                                    </p:set>
                                    <p:anim calcmode="lin" valueType="num">
                                      <p:cBhvr additive="base">
                                        <p:cTn id="54" dur="500" fill="hold"/>
                                        <p:tgtEl>
                                          <p:spTgt spid="194591"/>
                                        </p:tgtEl>
                                        <p:attrNameLst>
                                          <p:attrName>ppt_x</p:attrName>
                                        </p:attrNameLst>
                                      </p:cBhvr>
                                      <p:tavLst>
                                        <p:tav tm="0">
                                          <p:val>
                                            <p:strVal val="0-#ppt_w/2"/>
                                          </p:val>
                                        </p:tav>
                                        <p:tav tm="100000">
                                          <p:val>
                                            <p:strVal val="#ppt_x"/>
                                          </p:val>
                                        </p:tav>
                                      </p:tavLst>
                                    </p:anim>
                                    <p:anim calcmode="lin" valueType="num">
                                      <p:cBhvr additive="base">
                                        <p:cTn id="55" dur="500" fill="hold"/>
                                        <p:tgtEl>
                                          <p:spTgt spid="194591"/>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194592"/>
                                        </p:tgtEl>
                                        <p:attrNameLst>
                                          <p:attrName>style.visibility</p:attrName>
                                        </p:attrNameLst>
                                      </p:cBhvr>
                                      <p:to>
                                        <p:strVal val="visible"/>
                                      </p:to>
                                    </p:set>
                                    <p:anim calcmode="lin" valueType="num">
                                      <p:cBhvr additive="base">
                                        <p:cTn id="60" dur="500" fill="hold"/>
                                        <p:tgtEl>
                                          <p:spTgt spid="194592"/>
                                        </p:tgtEl>
                                        <p:attrNameLst>
                                          <p:attrName>ppt_x</p:attrName>
                                        </p:attrNameLst>
                                      </p:cBhvr>
                                      <p:tavLst>
                                        <p:tav tm="0">
                                          <p:val>
                                            <p:strVal val="0-#ppt_w/2"/>
                                          </p:val>
                                        </p:tav>
                                        <p:tav tm="100000">
                                          <p:val>
                                            <p:strVal val="#ppt_x"/>
                                          </p:val>
                                        </p:tav>
                                      </p:tavLst>
                                    </p:anim>
                                    <p:anim calcmode="lin" valueType="num">
                                      <p:cBhvr additive="base">
                                        <p:cTn id="61" dur="500" fill="hold"/>
                                        <p:tgtEl>
                                          <p:spTgt spid="194592"/>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194596"/>
                                        </p:tgtEl>
                                        <p:attrNameLst>
                                          <p:attrName>style.visibility</p:attrName>
                                        </p:attrNameLst>
                                      </p:cBhvr>
                                      <p:to>
                                        <p:strVal val="visible"/>
                                      </p:to>
                                    </p:set>
                                    <p:anim calcmode="lin" valueType="num">
                                      <p:cBhvr additive="base">
                                        <p:cTn id="66" dur="500" fill="hold"/>
                                        <p:tgtEl>
                                          <p:spTgt spid="194596"/>
                                        </p:tgtEl>
                                        <p:attrNameLst>
                                          <p:attrName>ppt_x</p:attrName>
                                        </p:attrNameLst>
                                      </p:cBhvr>
                                      <p:tavLst>
                                        <p:tav tm="0">
                                          <p:val>
                                            <p:strVal val="0-#ppt_w/2"/>
                                          </p:val>
                                        </p:tav>
                                        <p:tav tm="100000">
                                          <p:val>
                                            <p:strVal val="#ppt_x"/>
                                          </p:val>
                                        </p:tav>
                                      </p:tavLst>
                                    </p:anim>
                                    <p:anim calcmode="lin" valueType="num">
                                      <p:cBhvr additive="base">
                                        <p:cTn id="67" dur="500" fill="hold"/>
                                        <p:tgtEl>
                                          <p:spTgt spid="194596"/>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194597"/>
                                        </p:tgtEl>
                                        <p:attrNameLst>
                                          <p:attrName>style.visibility</p:attrName>
                                        </p:attrNameLst>
                                      </p:cBhvr>
                                      <p:to>
                                        <p:strVal val="visible"/>
                                      </p:to>
                                    </p:set>
                                    <p:anim calcmode="lin" valueType="num">
                                      <p:cBhvr additive="base">
                                        <p:cTn id="72" dur="500" fill="hold"/>
                                        <p:tgtEl>
                                          <p:spTgt spid="194597"/>
                                        </p:tgtEl>
                                        <p:attrNameLst>
                                          <p:attrName>ppt_x</p:attrName>
                                        </p:attrNameLst>
                                      </p:cBhvr>
                                      <p:tavLst>
                                        <p:tav tm="0">
                                          <p:val>
                                            <p:strVal val="0-#ppt_w/2"/>
                                          </p:val>
                                        </p:tav>
                                        <p:tav tm="100000">
                                          <p:val>
                                            <p:strVal val="#ppt_x"/>
                                          </p:val>
                                        </p:tav>
                                      </p:tavLst>
                                    </p:anim>
                                    <p:anim calcmode="lin" valueType="num">
                                      <p:cBhvr additive="base">
                                        <p:cTn id="73" dur="500" fill="hold"/>
                                        <p:tgtEl>
                                          <p:spTgt spid="194597"/>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1" presetClass="entr" presetSubtype="4" fill="hold" grpId="0" nodeType="clickEffect">
                                  <p:stCondLst>
                                    <p:cond delay="0"/>
                                  </p:stCondLst>
                                  <p:childTnLst>
                                    <p:set>
                                      <p:cBhvr>
                                        <p:cTn id="77" dur="1" fill="hold">
                                          <p:stCondLst>
                                            <p:cond delay="0"/>
                                          </p:stCondLst>
                                        </p:cTn>
                                        <p:tgtEl>
                                          <p:spTgt spid="194611"/>
                                        </p:tgtEl>
                                        <p:attrNameLst>
                                          <p:attrName>style.visibility</p:attrName>
                                        </p:attrNameLst>
                                      </p:cBhvr>
                                      <p:to>
                                        <p:strVal val="visible"/>
                                      </p:to>
                                    </p:set>
                                    <p:animEffect transition="in" filter="wheel(4)">
                                      <p:cBhvr>
                                        <p:cTn id="78" dur="2000"/>
                                        <p:tgtEl>
                                          <p:spTgt spid="194611"/>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194612"/>
                                        </p:tgtEl>
                                        <p:attrNameLst>
                                          <p:attrName>style.visibility</p:attrName>
                                        </p:attrNameLst>
                                      </p:cBhvr>
                                      <p:to>
                                        <p:strVal val="visible"/>
                                      </p:to>
                                    </p:set>
                                    <p:animEffect transition="in" filter="blinds(horizontal)">
                                      <p:cBhvr>
                                        <p:cTn id="83" dur="500"/>
                                        <p:tgtEl>
                                          <p:spTgt spid="194612"/>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194613"/>
                                        </p:tgtEl>
                                        <p:attrNameLst>
                                          <p:attrName>style.visibility</p:attrName>
                                        </p:attrNameLst>
                                      </p:cBhvr>
                                      <p:to>
                                        <p:strVal val="visible"/>
                                      </p:to>
                                    </p:set>
                                    <p:animEffect transition="in" filter="blinds(horizontal)">
                                      <p:cBhvr>
                                        <p:cTn id="88" dur="500"/>
                                        <p:tgtEl>
                                          <p:spTgt spid="194613"/>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194614"/>
                                        </p:tgtEl>
                                        <p:attrNameLst>
                                          <p:attrName>style.visibility</p:attrName>
                                        </p:attrNameLst>
                                      </p:cBhvr>
                                      <p:to>
                                        <p:strVal val="visible"/>
                                      </p:to>
                                    </p:set>
                                    <p:animEffect transition="in" filter="blinds(horizontal)">
                                      <p:cBhvr>
                                        <p:cTn id="93" dur="500"/>
                                        <p:tgtEl>
                                          <p:spTgt spid="194614"/>
                                        </p:tgtEl>
                                      </p:cBhvr>
                                    </p:animEffect>
                                  </p:childTnLst>
                                </p:cTn>
                              </p:par>
                            </p:childTnLst>
                          </p:cTn>
                        </p:par>
                      </p:childTnLst>
                    </p:cTn>
                  </p:par>
                  <p:par>
                    <p:cTn id="94" fill="hold">
                      <p:stCondLst>
                        <p:cond delay="indefinite"/>
                      </p:stCondLst>
                      <p:childTnLst>
                        <p:par>
                          <p:cTn id="95" fill="hold">
                            <p:stCondLst>
                              <p:cond delay="0"/>
                            </p:stCondLst>
                            <p:childTnLst>
                              <p:par>
                                <p:cTn id="96" presetID="2" presetClass="exit" presetSubtype="2" fill="hold" grpId="1" nodeType="clickEffect">
                                  <p:stCondLst>
                                    <p:cond delay="0"/>
                                  </p:stCondLst>
                                  <p:childTnLst>
                                    <p:anim calcmode="lin" valueType="num">
                                      <p:cBhvr additive="base">
                                        <p:cTn id="97" dur="500"/>
                                        <p:tgtEl>
                                          <p:spTgt spid="194611"/>
                                        </p:tgtEl>
                                        <p:attrNameLst>
                                          <p:attrName>ppt_x</p:attrName>
                                        </p:attrNameLst>
                                      </p:cBhvr>
                                      <p:tavLst>
                                        <p:tav tm="0">
                                          <p:val>
                                            <p:strVal val="ppt_x"/>
                                          </p:val>
                                        </p:tav>
                                        <p:tav tm="100000">
                                          <p:val>
                                            <p:strVal val="1+ppt_w/2"/>
                                          </p:val>
                                        </p:tav>
                                      </p:tavLst>
                                    </p:anim>
                                    <p:anim calcmode="lin" valueType="num">
                                      <p:cBhvr additive="base">
                                        <p:cTn id="98" dur="500"/>
                                        <p:tgtEl>
                                          <p:spTgt spid="194611"/>
                                        </p:tgtEl>
                                        <p:attrNameLst>
                                          <p:attrName>ppt_y</p:attrName>
                                        </p:attrNameLst>
                                      </p:cBhvr>
                                      <p:tavLst>
                                        <p:tav tm="0">
                                          <p:val>
                                            <p:strVal val="ppt_y"/>
                                          </p:val>
                                        </p:tav>
                                        <p:tav tm="100000">
                                          <p:val>
                                            <p:strVal val="ppt_y"/>
                                          </p:val>
                                        </p:tav>
                                      </p:tavLst>
                                    </p:anim>
                                    <p:set>
                                      <p:cBhvr>
                                        <p:cTn id="99" dur="1" fill="hold">
                                          <p:stCondLst>
                                            <p:cond delay="499"/>
                                          </p:stCondLst>
                                        </p:cTn>
                                        <p:tgtEl>
                                          <p:spTgt spid="194611"/>
                                        </p:tgtEl>
                                        <p:attrNameLst>
                                          <p:attrName>style.visibility</p:attrName>
                                        </p:attrNameLst>
                                      </p:cBhvr>
                                      <p:to>
                                        <p:strVal val="hidden"/>
                                      </p:to>
                                    </p:set>
                                  </p:childTnLst>
                                </p:cTn>
                              </p:par>
                              <p:par>
                                <p:cTn id="100" presetID="2" presetClass="exit" presetSubtype="2" fill="hold" grpId="1" nodeType="withEffect">
                                  <p:stCondLst>
                                    <p:cond delay="0"/>
                                  </p:stCondLst>
                                  <p:childTnLst>
                                    <p:anim calcmode="lin" valueType="num">
                                      <p:cBhvr additive="base">
                                        <p:cTn id="101" dur="500"/>
                                        <p:tgtEl>
                                          <p:spTgt spid="194612"/>
                                        </p:tgtEl>
                                        <p:attrNameLst>
                                          <p:attrName>ppt_x</p:attrName>
                                        </p:attrNameLst>
                                      </p:cBhvr>
                                      <p:tavLst>
                                        <p:tav tm="0">
                                          <p:val>
                                            <p:strVal val="ppt_x"/>
                                          </p:val>
                                        </p:tav>
                                        <p:tav tm="100000">
                                          <p:val>
                                            <p:strVal val="1+ppt_w/2"/>
                                          </p:val>
                                        </p:tav>
                                      </p:tavLst>
                                    </p:anim>
                                    <p:anim calcmode="lin" valueType="num">
                                      <p:cBhvr additive="base">
                                        <p:cTn id="102" dur="500"/>
                                        <p:tgtEl>
                                          <p:spTgt spid="194612"/>
                                        </p:tgtEl>
                                        <p:attrNameLst>
                                          <p:attrName>ppt_y</p:attrName>
                                        </p:attrNameLst>
                                      </p:cBhvr>
                                      <p:tavLst>
                                        <p:tav tm="0">
                                          <p:val>
                                            <p:strVal val="ppt_y"/>
                                          </p:val>
                                        </p:tav>
                                        <p:tav tm="100000">
                                          <p:val>
                                            <p:strVal val="ppt_y"/>
                                          </p:val>
                                        </p:tav>
                                      </p:tavLst>
                                    </p:anim>
                                    <p:set>
                                      <p:cBhvr>
                                        <p:cTn id="103" dur="1" fill="hold">
                                          <p:stCondLst>
                                            <p:cond delay="499"/>
                                          </p:stCondLst>
                                        </p:cTn>
                                        <p:tgtEl>
                                          <p:spTgt spid="194612"/>
                                        </p:tgtEl>
                                        <p:attrNameLst>
                                          <p:attrName>style.visibility</p:attrName>
                                        </p:attrNameLst>
                                      </p:cBhvr>
                                      <p:to>
                                        <p:strVal val="hidden"/>
                                      </p:to>
                                    </p:set>
                                  </p:childTnLst>
                                </p:cTn>
                              </p:par>
                              <p:par>
                                <p:cTn id="104" presetID="2" presetClass="exit" presetSubtype="2" fill="hold" grpId="1" nodeType="withEffect">
                                  <p:stCondLst>
                                    <p:cond delay="0"/>
                                  </p:stCondLst>
                                  <p:childTnLst>
                                    <p:anim calcmode="lin" valueType="num">
                                      <p:cBhvr additive="base">
                                        <p:cTn id="105" dur="500"/>
                                        <p:tgtEl>
                                          <p:spTgt spid="194613"/>
                                        </p:tgtEl>
                                        <p:attrNameLst>
                                          <p:attrName>ppt_x</p:attrName>
                                        </p:attrNameLst>
                                      </p:cBhvr>
                                      <p:tavLst>
                                        <p:tav tm="0">
                                          <p:val>
                                            <p:strVal val="ppt_x"/>
                                          </p:val>
                                        </p:tav>
                                        <p:tav tm="100000">
                                          <p:val>
                                            <p:strVal val="1+ppt_w/2"/>
                                          </p:val>
                                        </p:tav>
                                      </p:tavLst>
                                    </p:anim>
                                    <p:anim calcmode="lin" valueType="num">
                                      <p:cBhvr additive="base">
                                        <p:cTn id="106" dur="500"/>
                                        <p:tgtEl>
                                          <p:spTgt spid="194613"/>
                                        </p:tgtEl>
                                        <p:attrNameLst>
                                          <p:attrName>ppt_y</p:attrName>
                                        </p:attrNameLst>
                                      </p:cBhvr>
                                      <p:tavLst>
                                        <p:tav tm="0">
                                          <p:val>
                                            <p:strVal val="ppt_y"/>
                                          </p:val>
                                        </p:tav>
                                        <p:tav tm="100000">
                                          <p:val>
                                            <p:strVal val="ppt_y"/>
                                          </p:val>
                                        </p:tav>
                                      </p:tavLst>
                                    </p:anim>
                                    <p:set>
                                      <p:cBhvr>
                                        <p:cTn id="107" dur="1" fill="hold">
                                          <p:stCondLst>
                                            <p:cond delay="499"/>
                                          </p:stCondLst>
                                        </p:cTn>
                                        <p:tgtEl>
                                          <p:spTgt spid="194613"/>
                                        </p:tgtEl>
                                        <p:attrNameLst>
                                          <p:attrName>style.visibility</p:attrName>
                                        </p:attrNameLst>
                                      </p:cBhvr>
                                      <p:to>
                                        <p:strVal val="hidden"/>
                                      </p:to>
                                    </p:set>
                                  </p:childTnLst>
                                </p:cTn>
                              </p:par>
                              <p:par>
                                <p:cTn id="108" presetID="2" presetClass="exit" presetSubtype="2" fill="hold" grpId="1" nodeType="withEffect">
                                  <p:stCondLst>
                                    <p:cond delay="0"/>
                                  </p:stCondLst>
                                  <p:childTnLst>
                                    <p:anim calcmode="lin" valueType="num">
                                      <p:cBhvr additive="base">
                                        <p:cTn id="109" dur="500"/>
                                        <p:tgtEl>
                                          <p:spTgt spid="194614"/>
                                        </p:tgtEl>
                                        <p:attrNameLst>
                                          <p:attrName>ppt_x</p:attrName>
                                        </p:attrNameLst>
                                      </p:cBhvr>
                                      <p:tavLst>
                                        <p:tav tm="0">
                                          <p:val>
                                            <p:strVal val="ppt_x"/>
                                          </p:val>
                                        </p:tav>
                                        <p:tav tm="100000">
                                          <p:val>
                                            <p:strVal val="1+ppt_w/2"/>
                                          </p:val>
                                        </p:tav>
                                      </p:tavLst>
                                    </p:anim>
                                    <p:anim calcmode="lin" valueType="num">
                                      <p:cBhvr additive="base">
                                        <p:cTn id="110" dur="500"/>
                                        <p:tgtEl>
                                          <p:spTgt spid="194614"/>
                                        </p:tgtEl>
                                        <p:attrNameLst>
                                          <p:attrName>ppt_y</p:attrName>
                                        </p:attrNameLst>
                                      </p:cBhvr>
                                      <p:tavLst>
                                        <p:tav tm="0">
                                          <p:val>
                                            <p:strVal val="ppt_y"/>
                                          </p:val>
                                        </p:tav>
                                        <p:tav tm="100000">
                                          <p:val>
                                            <p:strVal val="ppt_y"/>
                                          </p:val>
                                        </p:tav>
                                      </p:tavLst>
                                    </p:anim>
                                    <p:set>
                                      <p:cBhvr>
                                        <p:cTn id="111" dur="1" fill="hold">
                                          <p:stCondLst>
                                            <p:cond delay="499"/>
                                          </p:stCondLst>
                                        </p:cTn>
                                        <p:tgtEl>
                                          <p:spTgt spid="1946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1" grpId="0" animBg="1" autoUpdateAnimBg="0"/>
      <p:bldP spid="194592" grpId="0" animBg="1" autoUpdateAnimBg="0"/>
      <p:bldP spid="194593" grpId="0" animBg="1" autoUpdateAnimBg="0"/>
      <p:bldP spid="194594" grpId="0" animBg="1" autoUpdateAnimBg="0"/>
      <p:bldP spid="194595" grpId="0" animBg="1" autoUpdateAnimBg="0"/>
      <p:bldP spid="194596" grpId="0" animBg="1" autoUpdateAnimBg="0"/>
      <p:bldP spid="194597" grpId="0" animBg="1" autoUpdateAnimBg="0"/>
      <p:bldP spid="194599" grpId="0" autoUpdateAnimBg="0"/>
      <p:bldP spid="194602" grpId="0"/>
      <p:bldP spid="194603" grpId="0"/>
      <p:bldP spid="194605" grpId="0"/>
      <p:bldP spid="194611" grpId="0" animBg="1"/>
      <p:bldP spid="194611" grpId="1" animBg="1"/>
      <p:bldP spid="194612" grpId="0" animBg="1"/>
      <p:bldP spid="194612" grpId="1" animBg="1"/>
      <p:bldP spid="194613" grpId="0" animBg="1"/>
      <p:bldP spid="194613" grpId="1" animBg="1"/>
      <p:bldP spid="194614" grpId="0" animBg="1"/>
      <p:bldP spid="194614"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WordArt 2"/>
          <p:cNvSpPr>
            <a:spLocks noChangeArrowheads="1" noChangeShapeType="1"/>
          </p:cNvSpPr>
          <p:nvPr/>
        </p:nvSpPr>
        <p:spPr bwMode="auto">
          <a:xfrm>
            <a:off x="3581400" y="304800"/>
            <a:ext cx="2971800" cy="1143000"/>
          </a:xfrm>
          <a:prstGeom prst="rect">
            <a:avLst/>
          </a:prstGeom>
        </p:spPr>
        <p:txBody>
          <a:bodyPr wrap="none" fromWordArt="1">
            <a:prstTxWarp prst="textPlain">
              <a:avLst>
                <a:gd name="adj" fmla="val 50000"/>
              </a:avLst>
            </a:prstTxWarp>
          </a:bodyPr>
          <a:lstStyle/>
          <a:p>
            <a:pPr algn="ctr"/>
            <a:r>
              <a:rPr lang="zh-CN" altLang="en-US" sz="9600" kern="10">
                <a:ln w="9525">
                  <a:noFill/>
                  <a:round/>
                </a:ln>
                <a:solidFill>
                  <a:srgbClr val="FF0000"/>
                </a:solidFill>
                <a:effectLst>
                  <a:outerShdw dist="45791" dir="2021404" algn="ctr" rotWithShape="0">
                    <a:srgbClr val="C0C0C0"/>
                  </a:outerShdw>
                </a:effectLst>
                <a:latin typeface="华文新魏" panose="02010800040101010101" charset="-122"/>
                <a:ea typeface="华文新魏" panose="02010800040101010101" charset="-122"/>
              </a:rPr>
              <a:t>“新”</a:t>
            </a:r>
          </a:p>
        </p:txBody>
      </p:sp>
      <p:sp>
        <p:nvSpPr>
          <p:cNvPr id="26628" name="Text Box 4"/>
          <p:cNvSpPr txBox="1">
            <a:spLocks noChangeArrowheads="1"/>
          </p:cNvSpPr>
          <p:nvPr/>
        </p:nvSpPr>
        <p:spPr bwMode="auto">
          <a:xfrm>
            <a:off x="0" y="188913"/>
            <a:ext cx="2286000" cy="679450"/>
          </a:xfrm>
          <a:prstGeom prst="rect">
            <a:avLst/>
          </a:prstGeom>
          <a:solidFill>
            <a:srgbClr val="00CC66"/>
          </a:solidFill>
          <a:ln w="9525">
            <a:noFill/>
            <a:miter lim="800000"/>
          </a:ln>
        </p:spPr>
        <p:txBody>
          <a:bodyPr>
            <a:spAutoFit/>
          </a:bodyPr>
          <a:lstStyle/>
          <a:p>
            <a:pPr algn="ctr"/>
            <a:r>
              <a:rPr kumimoji="0" lang="zh-CN" sz="3600" b="1">
                <a:solidFill>
                  <a:schemeClr val="bg2"/>
                </a:solidFill>
                <a:latin typeface="Arial" panose="020B0604020202020204" pitchFamily="34" charset="0"/>
                <a:ea typeface="楷体_GB2312" pitchFamily="49" charset="-122"/>
              </a:rPr>
              <a:t>理解历史</a:t>
            </a:r>
          </a:p>
        </p:txBody>
      </p:sp>
      <p:sp>
        <p:nvSpPr>
          <p:cNvPr id="26629" name="Text Box 5"/>
          <p:cNvSpPr txBox="1">
            <a:spLocks noChangeArrowheads="1"/>
          </p:cNvSpPr>
          <p:nvPr/>
        </p:nvSpPr>
        <p:spPr bwMode="auto">
          <a:xfrm>
            <a:off x="539750" y="836613"/>
            <a:ext cx="3196709" cy="646331"/>
          </a:xfrm>
          <a:prstGeom prst="rect">
            <a:avLst/>
          </a:prstGeom>
          <a:noFill/>
          <a:ln w="12700">
            <a:noFill/>
            <a:miter lim="800000"/>
            <a:headEnd type="none" w="sm" len="sm"/>
            <a:tailEnd type="none" w="sm" len="sm"/>
          </a:ln>
        </p:spPr>
        <p:txBody>
          <a:bodyPr wrap="none">
            <a:spAutoFit/>
          </a:bodyPr>
          <a:lstStyle/>
          <a:p>
            <a:r>
              <a:rPr lang="en-US" altLang="zh-CN" sz="3600" b="1" dirty="0" smtClean="0">
                <a:solidFill>
                  <a:srgbClr val="003399"/>
                </a:solidFill>
                <a:latin typeface="黑体" panose="02010609060101010101" pitchFamily="49" charset="-122"/>
                <a:ea typeface="黑体" panose="02010609060101010101" pitchFamily="49" charset="-122"/>
              </a:rPr>
              <a:t>4</a:t>
            </a:r>
            <a:r>
              <a:rPr lang="zh-CN" altLang="en-US" sz="3600" b="1" dirty="0" smtClean="0">
                <a:solidFill>
                  <a:srgbClr val="003399"/>
                </a:solidFill>
                <a:latin typeface="黑体" panose="02010609060101010101" pitchFamily="49" charset="-122"/>
                <a:ea typeface="黑体" panose="02010609060101010101" pitchFamily="49" charset="-122"/>
              </a:rPr>
              <a:t>、特点</a:t>
            </a:r>
            <a:r>
              <a:rPr lang="zh-CN" altLang="en-US" sz="3600" b="1" dirty="0">
                <a:solidFill>
                  <a:srgbClr val="003399"/>
                </a:solidFill>
                <a:latin typeface="黑体" panose="02010609060101010101" pitchFamily="49" charset="-122"/>
                <a:ea typeface="黑体" panose="02010609060101010101" pitchFamily="49" charset="-122"/>
              </a:rPr>
              <a:t>和实质</a:t>
            </a:r>
          </a:p>
        </p:txBody>
      </p:sp>
      <p:sp>
        <p:nvSpPr>
          <p:cNvPr id="196614" name="Text Box 6"/>
          <p:cNvSpPr txBox="1">
            <a:spLocks noChangeArrowheads="1"/>
          </p:cNvSpPr>
          <p:nvPr/>
        </p:nvSpPr>
        <p:spPr bwMode="auto">
          <a:xfrm>
            <a:off x="285720" y="1628775"/>
            <a:ext cx="8358246" cy="3046988"/>
          </a:xfrm>
          <a:prstGeom prst="rect">
            <a:avLst/>
          </a:prstGeom>
          <a:noFill/>
          <a:ln w="12700">
            <a:noFill/>
            <a:miter lim="800000"/>
            <a:headEnd type="none" w="sm" len="sm"/>
            <a:tailEnd type="none" w="sm" len="sm"/>
          </a:ln>
        </p:spPr>
        <p:txBody>
          <a:bodyPr wrap="square">
            <a:spAutoFit/>
          </a:bodyPr>
          <a:lstStyle/>
          <a:p>
            <a:r>
              <a:rPr kumimoji="0" lang="zh-CN" altLang="en-US" sz="2400" b="1" dirty="0" smtClean="0">
                <a:solidFill>
                  <a:srgbClr val="FF0000"/>
                </a:solidFill>
                <a:latin typeface="黑体" panose="02010609060101010101" pitchFamily="49" charset="-122"/>
                <a:ea typeface="黑体" panose="02010609060101010101" pitchFamily="49" charset="-122"/>
              </a:rPr>
              <a:t>（</a:t>
            </a:r>
            <a:r>
              <a:rPr kumimoji="0" lang="en-US" altLang="zh-CN" sz="2400" b="1" dirty="0" smtClean="0">
                <a:solidFill>
                  <a:srgbClr val="FF0000"/>
                </a:solidFill>
                <a:latin typeface="黑体" panose="02010609060101010101" pitchFamily="49" charset="-122"/>
                <a:ea typeface="黑体" panose="02010609060101010101" pitchFamily="49" charset="-122"/>
              </a:rPr>
              <a:t>1</a:t>
            </a:r>
            <a:r>
              <a:rPr kumimoji="0" lang="zh-CN" altLang="en-US" sz="2400" b="1" dirty="0" smtClean="0">
                <a:solidFill>
                  <a:srgbClr val="FF0000"/>
                </a:solidFill>
                <a:latin typeface="黑体" panose="02010609060101010101" pitchFamily="49" charset="-122"/>
                <a:ea typeface="黑体" panose="02010609060101010101" pitchFamily="49" charset="-122"/>
              </a:rPr>
              <a:t>）特点</a:t>
            </a:r>
            <a:r>
              <a:rPr kumimoji="0" lang="zh-CN" altLang="en-US" sz="2400" b="1" dirty="0">
                <a:solidFill>
                  <a:srgbClr val="FF0000"/>
                </a:solidFill>
                <a:latin typeface="黑体" panose="02010609060101010101" pitchFamily="49" charset="-122"/>
                <a:ea typeface="黑体" panose="02010609060101010101" pitchFamily="49" charset="-122"/>
              </a:rPr>
              <a:t>：</a:t>
            </a:r>
          </a:p>
          <a:p>
            <a:r>
              <a:rPr kumimoji="0" lang="zh-CN" altLang="en-US" sz="2400" b="1" dirty="0">
                <a:solidFill>
                  <a:srgbClr val="FF0000"/>
                </a:solidFill>
                <a:latin typeface="黑体" panose="02010609060101010101" pitchFamily="49" charset="-122"/>
                <a:ea typeface="黑体" panose="02010609060101010101" pitchFamily="49" charset="-122"/>
              </a:rPr>
              <a:t>    </a:t>
            </a:r>
            <a:r>
              <a:rPr kumimoji="0" lang="zh-CN" sz="2400" b="1" dirty="0">
                <a:solidFill>
                  <a:srgbClr val="FF0000"/>
                </a:solidFill>
                <a:latin typeface="黑体" panose="02010609060101010101" pitchFamily="49" charset="-122"/>
                <a:ea typeface="黑体" panose="02010609060101010101" pitchFamily="49" charset="-122"/>
              </a:rPr>
              <a:t>通过在一定限度内发展资本主义，利用市场和商品货币关系来扩大生产，改善工农联盟，逐步过渡到</a:t>
            </a:r>
            <a:r>
              <a:rPr kumimoji="0" lang="zh-CN" sz="2400" b="1" dirty="0" smtClean="0">
                <a:solidFill>
                  <a:srgbClr val="FF0000"/>
                </a:solidFill>
                <a:latin typeface="黑体" panose="02010609060101010101" pitchFamily="49" charset="-122"/>
                <a:ea typeface="黑体" panose="02010609060101010101" pitchFamily="49" charset="-122"/>
              </a:rPr>
              <a:t>社会主义</a:t>
            </a:r>
            <a:r>
              <a:rPr kumimoji="0" lang="zh-CN" altLang="en-US" sz="2400" b="1" dirty="0" smtClean="0">
                <a:solidFill>
                  <a:srgbClr val="FF0000"/>
                </a:solidFill>
                <a:latin typeface="黑体" panose="02010609060101010101" pitchFamily="49" charset="-122"/>
                <a:ea typeface="黑体" panose="02010609060101010101" pitchFamily="49" charset="-122"/>
              </a:rPr>
              <a:t>。</a:t>
            </a:r>
            <a:endParaRPr kumimoji="0" lang="zh-CN" altLang="en-US" sz="2400" b="1" dirty="0">
              <a:solidFill>
                <a:srgbClr val="FF0000"/>
              </a:solidFill>
              <a:latin typeface="黑体" panose="02010609060101010101" pitchFamily="49" charset="-122"/>
              <a:ea typeface="黑体" panose="02010609060101010101" pitchFamily="49" charset="-122"/>
            </a:endParaRPr>
          </a:p>
          <a:p>
            <a:endParaRPr kumimoji="0" lang="zh-CN" altLang="en-US" sz="2400" b="1" dirty="0">
              <a:solidFill>
                <a:srgbClr val="FF0000"/>
              </a:solidFill>
              <a:latin typeface="黑体" panose="02010609060101010101" pitchFamily="49" charset="-122"/>
              <a:ea typeface="黑体" panose="02010609060101010101" pitchFamily="49" charset="-122"/>
            </a:endParaRPr>
          </a:p>
          <a:p>
            <a:r>
              <a:rPr kumimoji="0" lang="zh-CN" altLang="en-US" sz="2400" b="1" dirty="0" smtClean="0">
                <a:solidFill>
                  <a:srgbClr val="FF0000"/>
                </a:solidFill>
                <a:latin typeface="黑体" panose="02010609060101010101" pitchFamily="49" charset="-122"/>
                <a:ea typeface="黑体" panose="02010609060101010101" pitchFamily="49" charset="-122"/>
              </a:rPr>
              <a:t>（</a:t>
            </a:r>
            <a:r>
              <a:rPr kumimoji="0" lang="en-US" altLang="zh-CN" sz="2400" b="1" dirty="0" smtClean="0">
                <a:solidFill>
                  <a:srgbClr val="FF0000"/>
                </a:solidFill>
                <a:latin typeface="黑体" panose="02010609060101010101" pitchFamily="49" charset="-122"/>
                <a:ea typeface="黑体" panose="02010609060101010101" pitchFamily="49" charset="-122"/>
              </a:rPr>
              <a:t>2</a:t>
            </a:r>
            <a:r>
              <a:rPr kumimoji="0" lang="zh-CN" altLang="en-US" sz="2400" b="1" dirty="0" smtClean="0">
                <a:solidFill>
                  <a:srgbClr val="FF0000"/>
                </a:solidFill>
                <a:latin typeface="黑体" panose="02010609060101010101" pitchFamily="49" charset="-122"/>
                <a:ea typeface="黑体" panose="02010609060101010101" pitchFamily="49" charset="-122"/>
              </a:rPr>
              <a:t>）实质</a:t>
            </a:r>
            <a:r>
              <a:rPr kumimoji="0" lang="zh-CN" altLang="en-US" sz="2400" b="1" dirty="0">
                <a:solidFill>
                  <a:srgbClr val="FF0000"/>
                </a:solidFill>
                <a:latin typeface="黑体" panose="02010609060101010101" pitchFamily="49" charset="-122"/>
                <a:ea typeface="黑体" panose="02010609060101010101" pitchFamily="49" charset="-122"/>
              </a:rPr>
              <a:t>：</a:t>
            </a:r>
          </a:p>
          <a:p>
            <a:r>
              <a:rPr kumimoji="0" lang="zh-CN" altLang="en-US" sz="2400" b="1" dirty="0">
                <a:solidFill>
                  <a:schemeClr val="tx1"/>
                </a:solidFill>
                <a:latin typeface="黑体" panose="02010609060101010101" pitchFamily="49" charset="-122"/>
                <a:ea typeface="黑体" panose="02010609060101010101" pitchFamily="49" charset="-122"/>
              </a:rPr>
              <a:t>     在</a:t>
            </a:r>
            <a:r>
              <a:rPr kumimoji="0" lang="zh-CN" altLang="en-US" sz="2400" b="1" dirty="0">
                <a:solidFill>
                  <a:srgbClr val="6600FF"/>
                </a:solidFill>
                <a:latin typeface="黑体" panose="02010609060101010101" pitchFamily="49" charset="-122"/>
                <a:ea typeface="黑体" panose="02010609060101010101" pitchFamily="49" charset="-122"/>
              </a:rPr>
              <a:t>国家掌握主要经济命脉</a:t>
            </a:r>
            <a:r>
              <a:rPr kumimoji="0" lang="zh-CN" altLang="en-US" sz="2400" b="1" dirty="0">
                <a:solidFill>
                  <a:schemeClr val="tx1"/>
                </a:solidFill>
                <a:latin typeface="黑体" panose="02010609060101010101" pitchFamily="49" charset="-122"/>
                <a:ea typeface="黑体" panose="02010609060101010101" pitchFamily="49" charset="-122"/>
              </a:rPr>
              <a:t>的前提下，</a:t>
            </a:r>
            <a:r>
              <a:rPr kumimoji="0" lang="zh-CN" altLang="en-US" sz="2400" b="1" dirty="0">
                <a:solidFill>
                  <a:srgbClr val="6600FF"/>
                </a:solidFill>
                <a:latin typeface="黑体" panose="02010609060101010101" pitchFamily="49" charset="-122"/>
                <a:ea typeface="黑体" panose="02010609060101010101" pitchFamily="49" charset="-122"/>
              </a:rPr>
              <a:t>允许资本主义</a:t>
            </a:r>
            <a:r>
              <a:rPr kumimoji="0" lang="zh-CN" altLang="en-US" sz="2400" b="1" dirty="0">
                <a:solidFill>
                  <a:schemeClr val="tx1"/>
                </a:solidFill>
                <a:latin typeface="黑体" panose="02010609060101010101" pitchFamily="49" charset="-122"/>
                <a:ea typeface="黑体" panose="02010609060101010101" pitchFamily="49" charset="-122"/>
              </a:rPr>
              <a:t>在一定范围和一定程度上恢复和发展，进而使社会主义成胜战时资本主义成分，最终</a:t>
            </a:r>
            <a:r>
              <a:rPr kumimoji="0" lang="zh-CN" altLang="en-US" sz="2400" b="1" dirty="0">
                <a:solidFill>
                  <a:srgbClr val="6600FF"/>
                </a:solidFill>
                <a:latin typeface="黑体" panose="02010609060101010101" pitchFamily="49" charset="-122"/>
                <a:ea typeface="黑体" panose="02010609060101010101" pitchFamily="49" charset="-122"/>
              </a:rPr>
              <a:t>建设社会主义的</a:t>
            </a:r>
            <a:r>
              <a:rPr kumimoji="0" lang="zh-CN" altLang="en-US" sz="2400" b="1" dirty="0" smtClean="0">
                <a:solidFill>
                  <a:srgbClr val="6600FF"/>
                </a:solidFill>
                <a:latin typeface="黑体" panose="02010609060101010101" pitchFamily="49" charset="-122"/>
                <a:ea typeface="黑体" panose="02010609060101010101" pitchFamily="49" charset="-122"/>
              </a:rPr>
              <a:t>经济体制。</a:t>
            </a:r>
            <a:endParaRPr kumimoji="0" lang="zh-CN" altLang="en-US" sz="2400" b="1" dirty="0">
              <a:solidFill>
                <a:srgbClr val="6600FF"/>
              </a:solidFill>
              <a:latin typeface="黑体" panose="02010609060101010101" pitchFamily="49" charset="-122"/>
              <a:ea typeface="黑体" panose="02010609060101010101" pitchFamily="49" charset="-122"/>
            </a:endParaRPr>
          </a:p>
        </p:txBody>
      </p:sp>
      <p:sp>
        <p:nvSpPr>
          <p:cNvPr id="196615" name="Rectangle 7"/>
          <p:cNvSpPr>
            <a:spLocks noChangeArrowheads="1"/>
          </p:cNvSpPr>
          <p:nvPr/>
        </p:nvSpPr>
        <p:spPr bwMode="auto">
          <a:xfrm>
            <a:off x="357158" y="5000636"/>
            <a:ext cx="8480425" cy="679450"/>
          </a:xfrm>
          <a:prstGeom prst="rect">
            <a:avLst/>
          </a:prstGeom>
          <a:solidFill>
            <a:srgbClr val="FF33CC"/>
          </a:solidFill>
          <a:ln w="38100">
            <a:solidFill>
              <a:srgbClr val="00FF00"/>
            </a:solidFill>
            <a:miter lim="800000"/>
            <a:headEnd type="none" w="sm" len="sm"/>
            <a:tailEnd type="none" w="sm" len="sm"/>
          </a:ln>
        </p:spPr>
        <p:txBody>
          <a:bodyPr wrap="none">
            <a:spAutoFit/>
          </a:bodyPr>
          <a:lstStyle/>
          <a:p>
            <a:r>
              <a:rPr kumimoji="0" lang="zh-CN" altLang="en-US" sz="3600" b="1">
                <a:solidFill>
                  <a:srgbClr val="FF0000"/>
                </a:solidFill>
              </a:rPr>
              <a:t>原理</a:t>
            </a:r>
            <a:r>
              <a:rPr kumimoji="0" lang="zh-CN" altLang="en-US" sz="3600" b="1">
                <a:solidFill>
                  <a:srgbClr val="6600FF"/>
                </a:solidFill>
              </a:rPr>
              <a:t>：生产关系的变革要适应生产力水平</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196614">
                                            <p:txEl>
                                              <p:pRg st="0" end="0"/>
                                            </p:txEl>
                                          </p:spTgt>
                                        </p:tgtEl>
                                        <p:attrNameLst>
                                          <p:attrName>style.visibility</p:attrName>
                                        </p:attrNameLst>
                                      </p:cBhvr>
                                      <p:to>
                                        <p:strVal val="visible"/>
                                      </p:to>
                                    </p:set>
                                    <p:anim calcmode="lin" valueType="num">
                                      <p:cBhvr>
                                        <p:cTn id="7" dur="1000" fill="hold"/>
                                        <p:tgtEl>
                                          <p:spTgt spid="1966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9661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96614">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96614">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3" presetClass="entr" presetSubtype="5" fill="hold" grpId="0" nodeType="afterEffect">
                                  <p:stCondLst>
                                    <p:cond delay="0"/>
                                  </p:stCondLst>
                                  <p:childTnLst>
                                    <p:set>
                                      <p:cBhvr>
                                        <p:cTn id="13" dur="1" fill="hold">
                                          <p:stCondLst>
                                            <p:cond delay="0"/>
                                          </p:stCondLst>
                                        </p:cTn>
                                        <p:tgtEl>
                                          <p:spTgt spid="1966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7" presetClass="entr" presetSubtype="0" fill="hold" nodeType="clickEffect">
                                  <p:stCondLst>
                                    <p:cond delay="0"/>
                                  </p:stCondLst>
                                  <p:iterate type="lt">
                                    <p:tmPct val="50000"/>
                                  </p:iterate>
                                  <p:childTnLst>
                                    <p:set>
                                      <p:cBhvr>
                                        <p:cTn id="17" dur="1" fill="hold">
                                          <p:stCondLst>
                                            <p:cond delay="0"/>
                                          </p:stCondLst>
                                        </p:cTn>
                                        <p:tgtEl>
                                          <p:spTgt spid="196614">
                                            <p:txEl>
                                              <p:pRg st="1" end="1"/>
                                            </p:txEl>
                                          </p:spTgt>
                                        </p:tgtEl>
                                        <p:attrNameLst>
                                          <p:attrName>style.visibility</p:attrName>
                                        </p:attrNameLst>
                                      </p:cBhvr>
                                      <p:to>
                                        <p:strVal val="visible"/>
                                      </p:to>
                                    </p:set>
                                    <p:anim calcmode="discrete" valueType="clr">
                                      <p:cBhvr override="childStyle">
                                        <p:cTn id="18" dur="80"/>
                                        <p:tgtEl>
                                          <p:spTgt spid="196614">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96614">
                                            <p:txEl>
                                              <p:pRg st="1" end="1"/>
                                            </p:txEl>
                                          </p:spTgt>
                                        </p:tgtEl>
                                        <p:attrNameLst>
                                          <p:attrName>fillcolor</p:attrName>
                                        </p:attrNameLst>
                                      </p:cBhvr>
                                      <p:tavLst>
                                        <p:tav tm="0">
                                          <p:val>
                                            <p:clrVal>
                                              <a:schemeClr val="accent2"/>
                                            </p:clrVal>
                                          </p:val>
                                        </p:tav>
                                        <p:tav tm="50000">
                                          <p:val>
                                            <p:clrVal>
                                              <a:schemeClr val="hlink"/>
                                            </p:clrVal>
                                          </p:val>
                                        </p:tav>
                                      </p:tavLst>
                                    </p:anim>
                                    <p:set>
                                      <p:cBhvr>
                                        <p:cTn id="20" dur="80"/>
                                        <p:tgtEl>
                                          <p:spTgt spid="196614">
                                            <p:txEl>
                                              <p:pRg st="1" end="1"/>
                                            </p:txEl>
                                          </p:spTgt>
                                        </p:tgtEl>
                                        <p:attrNameLst>
                                          <p:attrName>fill.type</p:attrName>
                                        </p:attrNameLst>
                                      </p:cBhvr>
                                      <p:to>
                                        <p:strVal val="solid"/>
                                      </p:to>
                                    </p:set>
                                  </p:childTnLst>
                                </p:cTn>
                              </p:par>
                            </p:childTnLst>
                          </p:cTn>
                        </p:par>
                        <p:par>
                          <p:cTn id="21" fill="hold">
                            <p:stCondLst>
                              <p:cond delay="2159"/>
                            </p:stCondLst>
                            <p:childTnLst>
                              <p:par>
                                <p:cTn id="22" presetID="2" presetClass="entr" presetSubtype="8" fill="hold" nodeType="afterEffect">
                                  <p:stCondLst>
                                    <p:cond delay="0"/>
                                  </p:stCondLst>
                                  <p:childTnLst>
                                    <p:set>
                                      <p:cBhvr>
                                        <p:cTn id="23" dur="1" fill="hold">
                                          <p:stCondLst>
                                            <p:cond delay="0"/>
                                          </p:stCondLst>
                                        </p:cTn>
                                        <p:tgtEl>
                                          <p:spTgt spid="196614">
                                            <p:txEl>
                                              <p:pRg st="3" end="3"/>
                                            </p:txEl>
                                          </p:spTgt>
                                        </p:tgtEl>
                                        <p:attrNameLst>
                                          <p:attrName>style.visibility</p:attrName>
                                        </p:attrNameLst>
                                      </p:cBhvr>
                                      <p:to>
                                        <p:strVal val="visible"/>
                                      </p:to>
                                    </p:set>
                                    <p:anim calcmode="lin" valueType="num">
                                      <p:cBhvr additive="base">
                                        <p:cTn id="24" dur="500" fill="hold"/>
                                        <p:tgtEl>
                                          <p:spTgt spid="196614">
                                            <p:txEl>
                                              <p:pRg st="3" end="3"/>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9661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7" presetClass="entr" presetSubtype="0" fill="hold" nodeType="clickEffect">
                                  <p:stCondLst>
                                    <p:cond delay="0"/>
                                  </p:stCondLst>
                                  <p:iterate type="lt">
                                    <p:tmPct val="50000"/>
                                  </p:iterate>
                                  <p:childTnLst>
                                    <p:set>
                                      <p:cBhvr>
                                        <p:cTn id="29" dur="1" fill="hold">
                                          <p:stCondLst>
                                            <p:cond delay="0"/>
                                          </p:stCondLst>
                                        </p:cTn>
                                        <p:tgtEl>
                                          <p:spTgt spid="196614">
                                            <p:txEl>
                                              <p:pRg st="4" end="4"/>
                                            </p:txEl>
                                          </p:spTgt>
                                        </p:tgtEl>
                                        <p:attrNameLst>
                                          <p:attrName>style.visibility</p:attrName>
                                        </p:attrNameLst>
                                      </p:cBhvr>
                                      <p:to>
                                        <p:strVal val="visible"/>
                                      </p:to>
                                    </p:set>
                                    <p:anim calcmode="discrete" valueType="clr">
                                      <p:cBhvr override="childStyle">
                                        <p:cTn id="30" dur="80"/>
                                        <p:tgtEl>
                                          <p:spTgt spid="196614">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196614">
                                            <p:txEl>
                                              <p:pRg st="4" end="4"/>
                                            </p:txEl>
                                          </p:spTgt>
                                        </p:tgtEl>
                                        <p:attrNameLst>
                                          <p:attrName>fillcolor</p:attrName>
                                        </p:attrNameLst>
                                      </p:cBhvr>
                                      <p:tavLst>
                                        <p:tav tm="0">
                                          <p:val>
                                            <p:clrVal>
                                              <a:schemeClr val="accent2"/>
                                            </p:clrVal>
                                          </p:val>
                                        </p:tav>
                                        <p:tav tm="50000">
                                          <p:val>
                                            <p:clrVal>
                                              <a:schemeClr val="hlink"/>
                                            </p:clrVal>
                                          </p:val>
                                        </p:tav>
                                      </p:tavLst>
                                    </p:anim>
                                    <p:set>
                                      <p:cBhvr>
                                        <p:cTn id="32" dur="80"/>
                                        <p:tgtEl>
                                          <p:spTgt spid="196614">
                                            <p:txEl>
                                              <p:pRg st="4" end="4"/>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27" presetClass="entr" presetSubtype="0" fill="hold" grpId="0" nodeType="clickEffect">
                                  <p:stCondLst>
                                    <p:cond delay="0"/>
                                  </p:stCondLst>
                                  <p:iterate type="lt">
                                    <p:tmPct val="50000"/>
                                  </p:iterate>
                                  <p:childTnLst>
                                    <p:set>
                                      <p:cBhvr>
                                        <p:cTn id="36" dur="1" fill="hold">
                                          <p:stCondLst>
                                            <p:cond delay="0"/>
                                          </p:stCondLst>
                                        </p:cTn>
                                        <p:tgtEl>
                                          <p:spTgt spid="196615"/>
                                        </p:tgtEl>
                                        <p:attrNameLst>
                                          <p:attrName>style.visibility</p:attrName>
                                        </p:attrNameLst>
                                      </p:cBhvr>
                                      <p:to>
                                        <p:strVal val="visible"/>
                                      </p:to>
                                    </p:set>
                                    <p:anim calcmode="discrete" valueType="clr">
                                      <p:cBhvr override="childStyle">
                                        <p:cTn id="37" dur="80"/>
                                        <p:tgtEl>
                                          <p:spTgt spid="196615"/>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196615"/>
                                        </p:tgtEl>
                                        <p:attrNameLst>
                                          <p:attrName>fillcolor</p:attrName>
                                        </p:attrNameLst>
                                      </p:cBhvr>
                                      <p:tavLst>
                                        <p:tav tm="0">
                                          <p:val>
                                            <p:clrVal>
                                              <a:schemeClr val="accent2"/>
                                            </p:clrVal>
                                          </p:val>
                                        </p:tav>
                                        <p:tav tm="50000">
                                          <p:val>
                                            <p:clrVal>
                                              <a:schemeClr val="hlink"/>
                                            </p:clrVal>
                                          </p:val>
                                        </p:tav>
                                      </p:tavLst>
                                    </p:anim>
                                    <p:set>
                                      <p:cBhvr>
                                        <p:cTn id="39" dur="80"/>
                                        <p:tgtEl>
                                          <p:spTgt spid="19661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1966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285720" y="285728"/>
            <a:ext cx="3286148" cy="579438"/>
          </a:xfrm>
          <a:prstGeom prst="rect">
            <a:avLst/>
          </a:prstGeom>
          <a:noFill/>
          <a:ln w="12700">
            <a:noFill/>
            <a:miter lim="800000"/>
            <a:headEnd type="none" w="sm" len="sm"/>
            <a:tailEnd type="none" w="sm" len="sm"/>
          </a:ln>
        </p:spPr>
        <p:txBody>
          <a:bodyPr wrap="square">
            <a:spAutoFit/>
          </a:bodyPr>
          <a:lstStyle/>
          <a:p>
            <a:pPr>
              <a:spcBef>
                <a:spcPct val="50000"/>
              </a:spcBef>
            </a:pPr>
            <a:r>
              <a:rPr lang="en-US" altLang="zh-CN" sz="3200" b="1" dirty="0" smtClean="0">
                <a:solidFill>
                  <a:srgbClr val="FF0000"/>
                </a:solidFill>
                <a:latin typeface="Times New Roman" panose="02020603050405020304" pitchFamily="18" charset="0"/>
                <a:ea typeface="黑体" panose="02010609060101010101" pitchFamily="49" charset="-122"/>
              </a:rPr>
              <a:t>5</a:t>
            </a:r>
            <a:r>
              <a:rPr lang="zh-CN" altLang="en-US" sz="3200" b="1" dirty="0" smtClean="0">
                <a:solidFill>
                  <a:srgbClr val="FF0000"/>
                </a:solidFill>
                <a:latin typeface="Times New Roman" panose="02020603050405020304" pitchFamily="18" charset="0"/>
                <a:ea typeface="黑体" panose="02010609060101010101" pitchFamily="49" charset="-122"/>
              </a:rPr>
              <a:t>、评价</a:t>
            </a:r>
            <a:r>
              <a:rPr lang="zh-CN" altLang="en-US" sz="3200" b="1" dirty="0">
                <a:solidFill>
                  <a:srgbClr val="FF0000"/>
                </a:solidFill>
                <a:latin typeface="Times New Roman" panose="02020603050405020304" pitchFamily="18" charset="0"/>
                <a:ea typeface="黑体" panose="02010609060101010101" pitchFamily="49" charset="-122"/>
              </a:rPr>
              <a:t>：</a:t>
            </a:r>
          </a:p>
        </p:txBody>
      </p:sp>
      <p:sp>
        <p:nvSpPr>
          <p:cNvPr id="27651" name="Text Box 16"/>
          <p:cNvSpPr txBox="1">
            <a:spLocks noChangeArrowheads="1"/>
          </p:cNvSpPr>
          <p:nvPr/>
        </p:nvSpPr>
        <p:spPr bwMode="auto">
          <a:xfrm>
            <a:off x="179388" y="1052513"/>
            <a:ext cx="2178033" cy="461665"/>
          </a:xfrm>
          <a:prstGeom prst="rect">
            <a:avLst/>
          </a:prstGeom>
          <a:ln>
            <a:headEnd type="none" w="sm" len="sm"/>
            <a:tailEnd type="none" w="sm" len="sm"/>
          </a:ln>
        </p:spPr>
        <p:style>
          <a:lnRef idx="3">
            <a:schemeClr val="lt1"/>
          </a:lnRef>
          <a:fillRef idx="1">
            <a:schemeClr val="accent4"/>
          </a:fillRef>
          <a:effectRef idx="1">
            <a:schemeClr val="accent4"/>
          </a:effectRef>
          <a:fontRef idx="minor">
            <a:schemeClr val="lt1"/>
          </a:fontRef>
        </p:style>
        <p:txBody>
          <a:bodyPr wrap="square">
            <a:spAutoFit/>
          </a:bodyPr>
          <a:lstStyle/>
          <a:p>
            <a:pPr>
              <a:spcBef>
                <a:spcPct val="50000"/>
              </a:spcBef>
            </a:pPr>
            <a:r>
              <a:rPr lang="zh-CN" altLang="en-US" sz="2400" b="1" dirty="0" smtClean="0">
                <a:solidFill>
                  <a:srgbClr val="FF3300"/>
                </a:solidFill>
                <a:ea typeface="黑体" panose="02010609060101010101" pitchFamily="49" charset="-122"/>
              </a:rPr>
              <a:t>积极</a:t>
            </a:r>
            <a:r>
              <a:rPr lang="zh-CN" altLang="en-US" sz="2400" b="1" dirty="0">
                <a:solidFill>
                  <a:srgbClr val="FF3300"/>
                </a:solidFill>
                <a:ea typeface="黑体" panose="02010609060101010101" pitchFamily="49" charset="-122"/>
              </a:rPr>
              <a:t>方面</a:t>
            </a:r>
            <a:r>
              <a:rPr lang="zh-CN" altLang="en-US" sz="2400" b="1" dirty="0">
                <a:ea typeface="黑体" panose="02010609060101010101" pitchFamily="49" charset="-122"/>
              </a:rPr>
              <a:t>：</a:t>
            </a:r>
          </a:p>
        </p:txBody>
      </p:sp>
      <p:sp>
        <p:nvSpPr>
          <p:cNvPr id="27652" name="Text Box 17"/>
          <p:cNvSpPr txBox="1">
            <a:spLocks noChangeArrowheads="1"/>
          </p:cNvSpPr>
          <p:nvPr/>
        </p:nvSpPr>
        <p:spPr bwMode="auto">
          <a:xfrm>
            <a:off x="250825" y="4488428"/>
            <a:ext cx="2606675" cy="461665"/>
          </a:xfrm>
          <a:prstGeom prst="rect">
            <a:avLst/>
          </a:prstGeom>
          <a:ln>
            <a:headEnd type="none" w="sm" len="sm"/>
            <a:tailEnd type="none" w="sm" len="sm"/>
          </a:ln>
        </p:spPr>
        <p:style>
          <a:lnRef idx="3">
            <a:schemeClr val="lt1"/>
          </a:lnRef>
          <a:fillRef idx="1">
            <a:schemeClr val="accent4"/>
          </a:fillRef>
          <a:effectRef idx="1">
            <a:schemeClr val="accent4"/>
          </a:effectRef>
          <a:fontRef idx="minor">
            <a:schemeClr val="lt1"/>
          </a:fontRef>
        </p:style>
        <p:txBody>
          <a:bodyPr>
            <a:spAutoFit/>
          </a:bodyPr>
          <a:lstStyle/>
          <a:p>
            <a:pPr>
              <a:spcBef>
                <a:spcPct val="50000"/>
              </a:spcBef>
            </a:pPr>
            <a:r>
              <a:rPr lang="zh-CN" altLang="en-US" sz="2400" b="1" dirty="0" smtClean="0">
                <a:solidFill>
                  <a:srgbClr val="FF3300"/>
                </a:solidFill>
                <a:ea typeface="黑体" panose="02010609060101010101" pitchFamily="49" charset="-122"/>
              </a:rPr>
              <a:t>消极方面：</a:t>
            </a:r>
          </a:p>
        </p:txBody>
      </p:sp>
      <p:sp>
        <p:nvSpPr>
          <p:cNvPr id="112659" name="Text Box 19"/>
          <p:cNvSpPr txBox="1">
            <a:spLocks noChangeArrowheads="1"/>
          </p:cNvSpPr>
          <p:nvPr/>
        </p:nvSpPr>
        <p:spPr bwMode="auto">
          <a:xfrm>
            <a:off x="468313" y="1768470"/>
            <a:ext cx="7318397" cy="707886"/>
          </a:xfrm>
          <a:prstGeom prst="rect">
            <a:avLst/>
          </a:prstGeom>
          <a:noFill/>
          <a:ln w="12700">
            <a:noFill/>
            <a:miter lim="800000"/>
            <a:headEnd type="none" w="sm" len="sm"/>
            <a:tailEnd type="none" w="sm" len="sm"/>
          </a:ln>
        </p:spPr>
        <p:txBody>
          <a:bodyPr wrap="square">
            <a:spAutoFit/>
          </a:bodyPr>
          <a:lstStyle/>
          <a:p>
            <a:pPr>
              <a:spcBef>
                <a:spcPct val="50000"/>
              </a:spcBef>
            </a:pPr>
            <a:r>
              <a:rPr lang="en-US" altLang="zh-CN" b="1" dirty="0">
                <a:solidFill>
                  <a:srgbClr val="2A3DF0"/>
                </a:solidFill>
                <a:ea typeface="黑体" panose="02010609060101010101" pitchFamily="49" charset="-122"/>
              </a:rPr>
              <a:t>   </a:t>
            </a:r>
            <a:r>
              <a:rPr lang="zh-CN" altLang="en-US" sz="2000" b="1" dirty="0">
                <a:latin typeface="华文楷体" panose="02010600040101010101" charset="-122"/>
                <a:ea typeface="华文楷体" panose="02010600040101010101" charset="-122"/>
              </a:rPr>
              <a:t>（</a:t>
            </a:r>
            <a:r>
              <a:rPr lang="en-US" altLang="zh-CN" sz="2000" b="1" dirty="0">
                <a:latin typeface="华文楷体" panose="02010600040101010101" charset="-122"/>
                <a:ea typeface="华文楷体" panose="02010600040101010101" charset="-122"/>
              </a:rPr>
              <a:t>1</a:t>
            </a:r>
            <a:r>
              <a:rPr lang="zh-CN" altLang="en-US" sz="2000" b="1" dirty="0">
                <a:latin typeface="华文楷体" panose="02010600040101010101" charset="-122"/>
                <a:ea typeface="华文楷体" panose="02010600040101010101" charset="-122"/>
              </a:rPr>
              <a:t>）经济上：调动了人民的生产积极性，使苏俄经济很快走出困境，为国家实现工业化打下基础。</a:t>
            </a:r>
            <a:endParaRPr lang="zh-CN" altLang="en-US" b="1" dirty="0">
              <a:latin typeface="华文楷体" panose="02010600040101010101" charset="-122"/>
              <a:ea typeface="华文楷体" panose="02010600040101010101" charset="-122"/>
            </a:endParaRPr>
          </a:p>
        </p:txBody>
      </p:sp>
      <p:sp>
        <p:nvSpPr>
          <p:cNvPr id="112661" name="Text Box 21"/>
          <p:cNvSpPr txBox="1">
            <a:spLocks noChangeArrowheads="1"/>
          </p:cNvSpPr>
          <p:nvPr/>
        </p:nvSpPr>
        <p:spPr bwMode="auto">
          <a:xfrm>
            <a:off x="539750" y="2565400"/>
            <a:ext cx="7389836" cy="707886"/>
          </a:xfrm>
          <a:prstGeom prst="rect">
            <a:avLst/>
          </a:prstGeom>
          <a:noFill/>
          <a:ln w="12700">
            <a:noFill/>
            <a:miter lim="800000"/>
            <a:headEnd type="none" w="sm" len="sm"/>
            <a:tailEnd type="none" w="sm" len="sm"/>
          </a:ln>
        </p:spPr>
        <p:txBody>
          <a:bodyPr wrap="square">
            <a:spAutoFit/>
          </a:bodyPr>
          <a:lstStyle/>
          <a:p>
            <a:pPr>
              <a:spcBef>
                <a:spcPct val="50000"/>
              </a:spcBef>
            </a:pPr>
            <a:r>
              <a:rPr lang="en-US" altLang="zh-CN" sz="2000" b="1" dirty="0">
                <a:latin typeface="华文楷体" panose="02010600040101010101" charset="-122"/>
                <a:ea typeface="华文楷体" panose="02010600040101010101" charset="-122"/>
              </a:rPr>
              <a:t>    </a:t>
            </a:r>
            <a:r>
              <a:rPr lang="zh-CN" altLang="en-US" sz="2000" b="1" dirty="0">
                <a:latin typeface="华文楷体" panose="02010600040101010101" charset="-122"/>
                <a:ea typeface="华文楷体" panose="02010600040101010101" charset="-122"/>
              </a:rPr>
              <a:t>（</a:t>
            </a:r>
            <a:r>
              <a:rPr lang="en-US" altLang="zh-CN" sz="2000" b="1" dirty="0">
                <a:latin typeface="华文楷体" panose="02010600040101010101" charset="-122"/>
                <a:ea typeface="华文楷体" panose="02010600040101010101" charset="-122"/>
              </a:rPr>
              <a:t>2</a:t>
            </a:r>
            <a:r>
              <a:rPr lang="zh-CN" altLang="en-US" sz="2000" b="1" dirty="0">
                <a:latin typeface="华文楷体" panose="02010600040101010101" charset="-122"/>
                <a:ea typeface="华文楷体" panose="02010600040101010101" charset="-122"/>
              </a:rPr>
              <a:t>）政治上：使工农联盟得到巩固，从而克服国内的政治危机，有效的巩固了苏维埃政权。</a:t>
            </a:r>
          </a:p>
        </p:txBody>
      </p:sp>
      <p:sp>
        <p:nvSpPr>
          <p:cNvPr id="112662" name="Text Box 22"/>
          <p:cNvSpPr txBox="1">
            <a:spLocks noChangeArrowheads="1"/>
          </p:cNvSpPr>
          <p:nvPr/>
        </p:nvSpPr>
        <p:spPr bwMode="auto">
          <a:xfrm>
            <a:off x="611188" y="5150006"/>
            <a:ext cx="7604150" cy="1015663"/>
          </a:xfrm>
          <a:prstGeom prst="rect">
            <a:avLst/>
          </a:prstGeom>
          <a:noFill/>
          <a:ln w="12700">
            <a:noFill/>
            <a:miter lim="800000"/>
            <a:headEnd type="none" w="sm" len="sm"/>
            <a:tailEnd type="none" w="sm" len="sm"/>
          </a:ln>
        </p:spPr>
        <p:txBody>
          <a:bodyPr wrap="square">
            <a:spAutoFit/>
          </a:bodyPr>
          <a:lstStyle/>
          <a:p>
            <a:pPr>
              <a:spcBef>
                <a:spcPct val="50000"/>
              </a:spcBef>
            </a:pPr>
            <a:r>
              <a:rPr lang="en-US" altLang="zh-CN" sz="2000" b="1" dirty="0">
                <a:latin typeface="华文楷体" panose="02010600040101010101" charset="-122"/>
                <a:ea typeface="华文楷体" panose="02010600040101010101" charset="-122"/>
              </a:rPr>
              <a:t>  </a:t>
            </a:r>
            <a:r>
              <a:rPr lang="en-US" altLang="zh-CN" sz="2000" b="1" dirty="0" smtClean="0">
                <a:latin typeface="华文楷体" panose="02010600040101010101" charset="-122"/>
                <a:ea typeface="华文楷体" panose="02010600040101010101" charset="-122"/>
              </a:rPr>
              <a:t>      </a:t>
            </a:r>
            <a:r>
              <a:rPr lang="zh-CN" altLang="en-US" sz="2000" b="1" dirty="0">
                <a:latin typeface="华文楷体" panose="02010600040101010101" charset="-122"/>
                <a:ea typeface="华文楷体" panose="02010600040101010101" charset="-122"/>
              </a:rPr>
              <a:t>在实施过程中，不可避免地出现了一些问题，加之领导人对这种政策的必要性和长期性认识不足，以致后来过早地终止了新经济政策的执行。</a:t>
            </a:r>
          </a:p>
        </p:txBody>
      </p:sp>
      <p:sp>
        <p:nvSpPr>
          <p:cNvPr id="112666" name="Text Box 26"/>
          <p:cNvSpPr txBox="1">
            <a:spLocks noChangeArrowheads="1"/>
          </p:cNvSpPr>
          <p:nvPr/>
        </p:nvSpPr>
        <p:spPr bwMode="auto">
          <a:xfrm>
            <a:off x="468313" y="3500438"/>
            <a:ext cx="7604149" cy="707886"/>
          </a:xfrm>
          <a:prstGeom prst="rect">
            <a:avLst/>
          </a:prstGeom>
          <a:noFill/>
          <a:ln w="12700">
            <a:noFill/>
            <a:miter lim="800000"/>
            <a:headEnd type="none" w="sm" len="sm"/>
            <a:tailEnd type="none" w="sm" len="sm"/>
          </a:ln>
        </p:spPr>
        <p:txBody>
          <a:bodyPr wrap="square">
            <a:spAutoFit/>
          </a:bodyPr>
          <a:lstStyle/>
          <a:p>
            <a:pPr>
              <a:spcBef>
                <a:spcPct val="50000"/>
              </a:spcBef>
            </a:pPr>
            <a:r>
              <a:rPr lang="en-US" altLang="zh-CN" sz="2000" b="1" dirty="0">
                <a:latin typeface="华文楷体" panose="02010600040101010101" charset="-122"/>
                <a:ea typeface="华文楷体" panose="02010600040101010101" charset="-122"/>
              </a:rPr>
              <a:t>   </a:t>
            </a:r>
            <a:r>
              <a:rPr lang="zh-CN" altLang="en-US" sz="2000" b="1" dirty="0">
                <a:latin typeface="华文楷体" panose="02010600040101010101" charset="-122"/>
                <a:ea typeface="华文楷体" panose="02010600040101010101" charset="-122"/>
              </a:rPr>
              <a:t>（</a:t>
            </a:r>
            <a:r>
              <a:rPr lang="en-US" altLang="zh-CN" sz="2000" b="1" dirty="0">
                <a:latin typeface="华文楷体" panose="02010600040101010101" charset="-122"/>
                <a:ea typeface="华文楷体" panose="02010600040101010101" charset="-122"/>
              </a:rPr>
              <a:t>3</a:t>
            </a:r>
            <a:r>
              <a:rPr lang="zh-CN" altLang="en-US" sz="2000" b="1" dirty="0">
                <a:latin typeface="华文楷体" panose="02010600040101010101" charset="-122"/>
                <a:ea typeface="华文楷体" panose="02010600040101010101" charset="-122"/>
              </a:rPr>
              <a:t>）理论上：是从国情出发，向社会主义过渡的正确途径，是对俄国社会主义建设的有益探索。</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2659"/>
                                        </p:tgtEl>
                                        <p:attrNameLst>
                                          <p:attrName>style.visibility</p:attrName>
                                        </p:attrNameLst>
                                      </p:cBhvr>
                                      <p:to>
                                        <p:strVal val="visible"/>
                                      </p:to>
                                    </p:set>
                                    <p:animEffect transition="in" filter="wheel(4)">
                                      <p:cBhvr>
                                        <p:cTn id="7" dur="1000"/>
                                        <p:tgtEl>
                                          <p:spTgt spid="112659"/>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12661"/>
                                        </p:tgtEl>
                                        <p:attrNameLst>
                                          <p:attrName>style.visibility</p:attrName>
                                        </p:attrNameLst>
                                      </p:cBhvr>
                                      <p:to>
                                        <p:strVal val="visible"/>
                                      </p:to>
                                    </p:set>
                                    <p:anim to="" calcmode="lin" valueType="num">
                                      <p:cBhvr>
                                        <p:cTn id="12" dur="1" fill="hold"/>
                                        <p:tgtEl>
                                          <p:spTgt spid="112661"/>
                                        </p:tgtEl>
                                      </p:cBhvr>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112666"/>
                                        </p:tgtEl>
                                        <p:attrNameLst>
                                          <p:attrName>style.visibility</p:attrName>
                                        </p:attrNameLst>
                                      </p:cBhvr>
                                      <p:to>
                                        <p:strVal val="visible"/>
                                      </p:to>
                                    </p:set>
                                    <p:animEffect transition="in" filter="wheel(4)">
                                      <p:cBhvr>
                                        <p:cTn id="17" dur="1000"/>
                                        <p:tgtEl>
                                          <p:spTgt spid="112666"/>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112662"/>
                                        </p:tgtEl>
                                        <p:attrNameLst>
                                          <p:attrName>style.visibility</p:attrName>
                                        </p:attrNameLst>
                                      </p:cBhvr>
                                      <p:to>
                                        <p:strVal val="visible"/>
                                      </p:to>
                                    </p:set>
                                    <p:anim calcmode="lin" valueType="num">
                                      <p:cBhvr>
                                        <p:cTn id="22" dur="1000" fill="hold"/>
                                        <p:tgtEl>
                                          <p:spTgt spid="112662"/>
                                        </p:tgtEl>
                                        <p:attrNameLst>
                                          <p:attrName>ppt_w</p:attrName>
                                        </p:attrNameLst>
                                      </p:cBhvr>
                                      <p:tavLst>
                                        <p:tav tm="0">
                                          <p:val>
                                            <p:strVal val="#ppt_w*0.70"/>
                                          </p:val>
                                        </p:tav>
                                        <p:tav tm="100000">
                                          <p:val>
                                            <p:strVal val="#ppt_w"/>
                                          </p:val>
                                        </p:tav>
                                      </p:tavLst>
                                    </p:anim>
                                    <p:anim calcmode="lin" valueType="num">
                                      <p:cBhvr>
                                        <p:cTn id="23" dur="1000" fill="hold"/>
                                        <p:tgtEl>
                                          <p:spTgt spid="112662"/>
                                        </p:tgtEl>
                                        <p:attrNameLst>
                                          <p:attrName>ppt_h</p:attrName>
                                        </p:attrNameLst>
                                      </p:cBhvr>
                                      <p:tavLst>
                                        <p:tav tm="0">
                                          <p:val>
                                            <p:strVal val="#ppt_h"/>
                                          </p:val>
                                        </p:tav>
                                        <p:tav tm="100000">
                                          <p:val>
                                            <p:strVal val="#ppt_h"/>
                                          </p:val>
                                        </p:tav>
                                      </p:tavLst>
                                    </p:anim>
                                    <p:animEffect transition="in" filter="fade">
                                      <p:cBhvr>
                                        <p:cTn id="24" dur="1000"/>
                                        <p:tgtEl>
                                          <p:spTgt spid="112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9" grpId="0"/>
      <p:bldP spid="112661" grpId="0"/>
      <p:bldP spid="112662" grpId="0"/>
      <p:bldP spid="112666"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14282" y="0"/>
            <a:ext cx="7772400" cy="1143000"/>
          </a:xfrm>
        </p:spPr>
        <p:txBody>
          <a:bodyPr/>
          <a:lstStyle/>
          <a:p>
            <a:pPr eaLnBrk="1" hangingPunct="1">
              <a:spcBef>
                <a:spcPct val="50000"/>
              </a:spcBef>
            </a:pPr>
            <a:r>
              <a:rPr lang="zh-CN" altLang="en-US" b="1" i="0" dirty="0" smtClean="0">
                <a:solidFill>
                  <a:srgbClr val="FF0000"/>
                </a:solidFill>
                <a:latin typeface="隶书" panose="02010509060101010101" pitchFamily="49" charset="-122"/>
                <a:ea typeface="隶书" panose="02010509060101010101" pitchFamily="49" charset="-122"/>
              </a:rPr>
              <a:t>三、苏联成立</a:t>
            </a:r>
          </a:p>
        </p:txBody>
      </p:sp>
      <p:sp>
        <p:nvSpPr>
          <p:cNvPr id="148483" name="Text Box 3"/>
          <p:cNvSpPr>
            <a:spLocks noGrp="1" noChangeArrowheads="1"/>
          </p:cNvSpPr>
          <p:nvPr>
            <p:ph type="body" idx="1"/>
          </p:nvPr>
        </p:nvSpPr>
        <p:spPr>
          <a:xfrm>
            <a:off x="0" y="1066800"/>
            <a:ext cx="9144000" cy="4525963"/>
          </a:xfrm>
          <a:noFill/>
        </p:spPr>
        <p:txBody>
          <a:bodyPr/>
          <a:lstStyle/>
          <a:p>
            <a:pPr eaLnBrk="1" hangingPunct="1">
              <a:spcBef>
                <a:spcPct val="50000"/>
              </a:spcBef>
              <a:buFontTx/>
              <a:buNone/>
            </a:pPr>
            <a:r>
              <a:rPr lang="en-US" altLang="zh-CN" sz="4400" b="1" smtClean="0">
                <a:solidFill>
                  <a:srgbClr val="0000FF"/>
                </a:solidFill>
                <a:latin typeface="黑体" panose="02010609060101010101" pitchFamily="49" charset="-122"/>
                <a:ea typeface="黑体" panose="02010609060101010101" pitchFamily="49" charset="-122"/>
              </a:rPr>
              <a:t>    </a:t>
            </a:r>
            <a:r>
              <a:rPr lang="en-US" altLang="zh-CN" sz="2800" b="1" smtClean="0">
                <a:solidFill>
                  <a:srgbClr val="FF0000"/>
                </a:solidFill>
                <a:latin typeface="黑体" panose="02010609060101010101" pitchFamily="49" charset="-122"/>
                <a:ea typeface="黑体" panose="02010609060101010101" pitchFamily="49" charset="-122"/>
              </a:rPr>
              <a:t>1922</a:t>
            </a:r>
            <a:r>
              <a:rPr lang="zh-CN" altLang="en-US" sz="2800" b="1" smtClean="0">
                <a:solidFill>
                  <a:srgbClr val="FF0000"/>
                </a:solidFill>
                <a:latin typeface="黑体" panose="02010609060101010101" pitchFamily="49" charset="-122"/>
                <a:ea typeface="黑体" panose="02010609060101010101" pitchFamily="49" charset="-122"/>
              </a:rPr>
              <a:t>年</a:t>
            </a:r>
            <a:r>
              <a:rPr lang="en-US" altLang="zh-CN" sz="2800" b="1" smtClean="0">
                <a:solidFill>
                  <a:srgbClr val="FF0000"/>
                </a:solidFill>
                <a:latin typeface="黑体" panose="02010609060101010101" pitchFamily="49" charset="-122"/>
                <a:ea typeface="黑体" panose="02010609060101010101" pitchFamily="49" charset="-122"/>
              </a:rPr>
              <a:t>12</a:t>
            </a:r>
            <a:r>
              <a:rPr lang="zh-CN" altLang="en-US" sz="2800" b="1" smtClean="0">
                <a:solidFill>
                  <a:srgbClr val="FF0000"/>
                </a:solidFill>
                <a:latin typeface="黑体" panose="02010609060101010101" pitchFamily="49" charset="-122"/>
                <a:ea typeface="黑体" panose="02010609060101010101" pitchFamily="49" charset="-122"/>
              </a:rPr>
              <a:t>月</a:t>
            </a:r>
            <a:r>
              <a:rPr lang="zh-CN" altLang="en-US" sz="2800" b="1" smtClean="0">
                <a:solidFill>
                  <a:srgbClr val="0000FF"/>
                </a:solidFill>
                <a:latin typeface="黑体" panose="02010609060101010101" pitchFamily="49" charset="-122"/>
                <a:ea typeface="黑体" panose="02010609060101010101" pitchFamily="49" charset="-122"/>
              </a:rPr>
              <a:t>，苏维埃社会主义共和国联盟第一次代表大会召开，成立了苏维埃社会主义共和国联盟</a:t>
            </a:r>
            <a:r>
              <a:rPr lang="zh-CN" altLang="en-US" sz="2800" b="1" smtClean="0">
                <a:solidFill>
                  <a:srgbClr val="FF0000"/>
                </a:solidFill>
                <a:latin typeface="黑体" panose="02010609060101010101" pitchFamily="49" charset="-122"/>
                <a:ea typeface="黑体" panose="02010609060101010101" pitchFamily="49" charset="-122"/>
              </a:rPr>
              <a:t>（苏联）</a:t>
            </a:r>
          </a:p>
          <a:p>
            <a:pPr eaLnBrk="1" hangingPunct="1">
              <a:spcBef>
                <a:spcPct val="50000"/>
              </a:spcBef>
              <a:buFontTx/>
              <a:buNone/>
            </a:pPr>
            <a:r>
              <a:rPr lang="zh-CN" altLang="en-US" sz="2800" b="1" smtClean="0">
                <a:solidFill>
                  <a:srgbClr val="0000FF"/>
                </a:solidFill>
                <a:latin typeface="黑体" panose="02010609060101010101" pitchFamily="49" charset="-122"/>
                <a:ea typeface="黑体" panose="02010609060101010101" pitchFamily="49" charset="-122"/>
              </a:rPr>
              <a:t>     </a:t>
            </a:r>
            <a:r>
              <a:rPr lang="en-US" altLang="zh-CN" sz="2800" b="1" smtClean="0">
                <a:solidFill>
                  <a:srgbClr val="FF0000"/>
                </a:solidFill>
                <a:latin typeface="黑体" panose="02010609060101010101" pitchFamily="49" charset="-122"/>
                <a:ea typeface="黑体" panose="02010609060101010101" pitchFamily="49" charset="-122"/>
              </a:rPr>
              <a:t>1924</a:t>
            </a:r>
            <a:r>
              <a:rPr lang="zh-CN" altLang="en-US" sz="2800" b="1" smtClean="0">
                <a:solidFill>
                  <a:srgbClr val="FF0000"/>
                </a:solidFill>
                <a:latin typeface="黑体" panose="02010609060101010101" pitchFamily="49" charset="-122"/>
                <a:ea typeface="黑体" panose="02010609060101010101" pitchFamily="49" charset="-122"/>
              </a:rPr>
              <a:t>年</a:t>
            </a:r>
            <a:r>
              <a:rPr lang="en-US" altLang="zh-CN" sz="2800" b="1" smtClean="0">
                <a:solidFill>
                  <a:srgbClr val="FF0000"/>
                </a:solidFill>
                <a:latin typeface="黑体" panose="02010609060101010101" pitchFamily="49" charset="-122"/>
                <a:ea typeface="黑体" panose="02010609060101010101" pitchFamily="49" charset="-122"/>
              </a:rPr>
              <a:t>1</a:t>
            </a:r>
            <a:r>
              <a:rPr lang="zh-CN" altLang="en-US" sz="2800" b="1" smtClean="0">
                <a:solidFill>
                  <a:srgbClr val="FF0000"/>
                </a:solidFill>
                <a:latin typeface="黑体" panose="02010609060101010101" pitchFamily="49" charset="-122"/>
                <a:ea typeface="黑体" panose="02010609060101010101" pitchFamily="49" charset="-122"/>
              </a:rPr>
              <a:t>月</a:t>
            </a:r>
            <a:r>
              <a:rPr lang="zh-CN" altLang="en-US" sz="2800" b="1" smtClean="0">
                <a:solidFill>
                  <a:srgbClr val="0000FF"/>
                </a:solidFill>
                <a:latin typeface="黑体" panose="02010609060101010101" pitchFamily="49" charset="-122"/>
                <a:ea typeface="黑体" panose="02010609060101010101" pitchFamily="49" charset="-122"/>
              </a:rPr>
              <a:t>，苏维埃第二次代表大会通过</a:t>
            </a:r>
            <a:r>
              <a:rPr lang="zh-CN" altLang="en-US" sz="2800" b="1" smtClean="0">
                <a:solidFill>
                  <a:srgbClr val="FF0000"/>
                </a:solidFill>
                <a:latin typeface="黑体" panose="02010609060101010101" pitchFamily="49" charset="-122"/>
                <a:ea typeface="黑体" panose="02010609060101010101" pitchFamily="49" charset="-122"/>
              </a:rPr>
              <a:t>苏联第一部宪法</a:t>
            </a:r>
            <a:r>
              <a:rPr lang="zh-CN" altLang="en-US" sz="2800" b="1" smtClean="0">
                <a:solidFill>
                  <a:srgbClr val="0000FF"/>
                </a:solidFill>
                <a:latin typeface="黑体" panose="02010609060101010101" pitchFamily="49" charset="-122"/>
                <a:ea typeface="黑体" panose="02010609060101010101" pitchFamily="49" charset="-122"/>
              </a:rPr>
              <a:t>，把苏维埃社会主义共和国联盟以法律形式确定下来</a:t>
            </a:r>
          </a:p>
        </p:txBody>
      </p:sp>
      <p:pic>
        <p:nvPicPr>
          <p:cNvPr id="148484" name="Picture 4" descr="Sovetunio"/>
          <p:cNvPicPr>
            <a:picLocks noChangeAspect="1" noChangeArrowheads="1"/>
          </p:cNvPicPr>
          <p:nvPr/>
        </p:nvPicPr>
        <p:blipFill>
          <a:blip r:embed="rId2"/>
          <a:srcRect/>
          <a:stretch>
            <a:fillRect/>
          </a:stretch>
        </p:blipFill>
        <p:spPr bwMode="auto">
          <a:xfrm>
            <a:off x="609600" y="4191000"/>
            <a:ext cx="4419600" cy="2187575"/>
          </a:xfrm>
          <a:prstGeom prst="rect">
            <a:avLst/>
          </a:prstGeom>
          <a:noFill/>
          <a:ln w="9525">
            <a:noFill/>
            <a:miter lim="800000"/>
            <a:headEnd/>
            <a:tailEnd/>
          </a:ln>
        </p:spPr>
      </p:pic>
      <p:pic>
        <p:nvPicPr>
          <p:cNvPr id="148485" name="Picture 5" descr="Soviet_coat_of_arms"/>
          <p:cNvPicPr>
            <a:picLocks noChangeAspect="1" noChangeArrowheads="1"/>
          </p:cNvPicPr>
          <p:nvPr/>
        </p:nvPicPr>
        <p:blipFill>
          <a:blip r:embed="rId3"/>
          <a:srcRect/>
          <a:stretch>
            <a:fillRect/>
          </a:stretch>
        </p:blipFill>
        <p:spPr bwMode="auto">
          <a:xfrm>
            <a:off x="5867400" y="3810000"/>
            <a:ext cx="2455863" cy="2590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8483"/>
                                        </p:tgtEl>
                                        <p:attrNameLst>
                                          <p:attrName>style.visibility</p:attrName>
                                        </p:attrNameLst>
                                      </p:cBhvr>
                                      <p:to>
                                        <p:strVal val="visible"/>
                                      </p:to>
                                    </p:set>
                                    <p:animEffect transition="in" filter="wipe(up)">
                                      <p:cBhvr>
                                        <p:cTn id="7" dur="500"/>
                                        <p:tgtEl>
                                          <p:spTgt spid="14848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8484"/>
                                        </p:tgtEl>
                                        <p:attrNameLst>
                                          <p:attrName>style.visibility</p:attrName>
                                        </p:attrNameLst>
                                      </p:cBhvr>
                                      <p:to>
                                        <p:strVal val="visible"/>
                                      </p:to>
                                    </p:set>
                                    <p:animEffect transition="in" filter="blinds(horizontal)">
                                      <p:cBhvr>
                                        <p:cTn id="12" dur="500"/>
                                        <p:tgtEl>
                                          <p:spTgt spid="14848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8485"/>
                                        </p:tgtEl>
                                        <p:attrNameLst>
                                          <p:attrName>style.visibility</p:attrName>
                                        </p:attrNameLst>
                                      </p:cBhvr>
                                      <p:to>
                                        <p:strVal val="visible"/>
                                      </p:to>
                                    </p:set>
                                    <p:animEffect transition="in" filter="dissolve">
                                      <p:cBhvr>
                                        <p:cTn id="17" dur="500"/>
                                        <p:tgtEl>
                                          <p:spTgt spid="148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1143000" y="457200"/>
            <a:ext cx="6148388" cy="641350"/>
          </a:xfrm>
          <a:prstGeom prst="rect">
            <a:avLst/>
          </a:prstGeom>
          <a:noFill/>
          <a:ln w="9525">
            <a:noFill/>
            <a:miter lim="800000"/>
          </a:ln>
        </p:spPr>
        <p:txBody>
          <a:bodyPr wrap="none">
            <a:spAutoFit/>
          </a:bodyPr>
          <a:lstStyle/>
          <a:p>
            <a:r>
              <a:rPr kumimoji="0" lang="zh-CN" sz="3600" b="1">
                <a:solidFill>
                  <a:srgbClr val="FF0000"/>
                </a:solidFill>
                <a:latin typeface="Tahoma" panose="020B0604030504040204" pitchFamily="34" charset="0"/>
                <a:ea typeface="楷体_GB2312" pitchFamily="49" charset="-122"/>
              </a:rPr>
              <a:t>社会主义建设道路的初期探索</a:t>
            </a:r>
          </a:p>
        </p:txBody>
      </p:sp>
      <p:sp>
        <p:nvSpPr>
          <p:cNvPr id="195587" name="Text Box 3"/>
          <p:cNvSpPr txBox="1">
            <a:spLocks noChangeArrowheads="1"/>
          </p:cNvSpPr>
          <p:nvPr/>
        </p:nvSpPr>
        <p:spPr bwMode="auto">
          <a:xfrm>
            <a:off x="914400" y="6329363"/>
            <a:ext cx="2438400" cy="528637"/>
          </a:xfrm>
          <a:prstGeom prst="rect">
            <a:avLst/>
          </a:prstGeom>
          <a:solidFill>
            <a:schemeClr val="bg1"/>
          </a:solidFill>
          <a:ln w="9525">
            <a:solidFill>
              <a:srgbClr val="000080"/>
            </a:solidFill>
            <a:miter lim="800000"/>
          </a:ln>
        </p:spPr>
        <p:txBody>
          <a:bodyPr>
            <a:spAutoFit/>
          </a:bodyPr>
          <a:lstStyle/>
          <a:p>
            <a:r>
              <a:rPr kumimoji="0" lang="zh-CN" b="1">
                <a:solidFill>
                  <a:schemeClr val="tx1"/>
                </a:solidFill>
                <a:latin typeface="Times New Roman" panose="02020603050405020304" pitchFamily="18" charset="0"/>
              </a:rPr>
              <a:t>直接进入失败</a:t>
            </a:r>
          </a:p>
        </p:txBody>
      </p:sp>
      <p:sp>
        <p:nvSpPr>
          <p:cNvPr id="195588" name="Text Box 4"/>
          <p:cNvSpPr txBox="1">
            <a:spLocks noChangeArrowheads="1"/>
          </p:cNvSpPr>
          <p:nvPr/>
        </p:nvSpPr>
        <p:spPr bwMode="auto">
          <a:xfrm>
            <a:off x="5181600" y="6329363"/>
            <a:ext cx="3060700" cy="538162"/>
          </a:xfrm>
          <a:prstGeom prst="rect">
            <a:avLst/>
          </a:prstGeom>
          <a:solidFill>
            <a:schemeClr val="bg1"/>
          </a:solidFill>
          <a:ln w="19050">
            <a:solidFill>
              <a:srgbClr val="000080"/>
            </a:solidFill>
            <a:miter lim="800000"/>
          </a:ln>
        </p:spPr>
        <p:txBody>
          <a:bodyPr wrap="none">
            <a:spAutoFit/>
          </a:bodyPr>
          <a:lstStyle/>
          <a:p>
            <a:r>
              <a:rPr kumimoji="0" lang="zh-CN" b="1">
                <a:solidFill>
                  <a:schemeClr val="tx1"/>
                </a:solidFill>
                <a:latin typeface="Times New Roman" panose="02020603050405020304" pitchFamily="18" charset="0"/>
              </a:rPr>
              <a:t>逐渐过渡探索成功</a:t>
            </a:r>
          </a:p>
        </p:txBody>
      </p:sp>
      <p:sp>
        <p:nvSpPr>
          <p:cNvPr id="195589" name="AutoShape 5"/>
          <p:cNvSpPr>
            <a:spLocks noChangeArrowheads="1"/>
          </p:cNvSpPr>
          <p:nvPr/>
        </p:nvSpPr>
        <p:spPr bwMode="auto">
          <a:xfrm>
            <a:off x="3733800" y="3505200"/>
            <a:ext cx="1143000" cy="638175"/>
          </a:xfrm>
          <a:prstGeom prst="rightArrow">
            <a:avLst>
              <a:gd name="adj1" fmla="val 50000"/>
              <a:gd name="adj2" fmla="val 44776"/>
            </a:avLst>
          </a:prstGeom>
          <a:solidFill>
            <a:srgbClr val="A0001E"/>
          </a:solidFill>
          <a:ln w="9525">
            <a:solidFill>
              <a:schemeClr val="tx1"/>
            </a:solidFill>
            <a:miter lim="800000"/>
          </a:ln>
        </p:spPr>
        <p:txBody>
          <a:bodyPr wrap="none" anchor="ctr"/>
          <a:lstStyle/>
          <a:p>
            <a:endParaRPr lang="zh-CN" altLang="en-US"/>
          </a:p>
        </p:txBody>
      </p:sp>
      <p:sp>
        <p:nvSpPr>
          <p:cNvPr id="195590" name="Text Box 6"/>
          <p:cNvSpPr txBox="1">
            <a:spLocks noChangeArrowheads="1"/>
          </p:cNvSpPr>
          <p:nvPr/>
        </p:nvSpPr>
        <p:spPr bwMode="auto">
          <a:xfrm>
            <a:off x="609600" y="1393825"/>
            <a:ext cx="3294063" cy="528638"/>
          </a:xfrm>
          <a:prstGeom prst="rect">
            <a:avLst/>
          </a:prstGeom>
          <a:solidFill>
            <a:schemeClr val="bg1"/>
          </a:solidFill>
          <a:ln w="9525">
            <a:solidFill>
              <a:srgbClr val="0000FF"/>
            </a:solidFill>
            <a:miter lim="800000"/>
          </a:ln>
        </p:spPr>
        <p:txBody>
          <a:bodyPr wrap="none">
            <a:spAutoFit/>
          </a:bodyPr>
          <a:lstStyle/>
          <a:p>
            <a:r>
              <a:rPr kumimoji="0" lang="zh-CN" b="1">
                <a:solidFill>
                  <a:schemeClr val="tx1"/>
                </a:solidFill>
                <a:latin typeface="Times New Roman" panose="02020603050405020304" pitchFamily="18" charset="0"/>
              </a:rPr>
              <a:t>国内战争内忧外	患</a:t>
            </a:r>
          </a:p>
        </p:txBody>
      </p:sp>
      <p:sp>
        <p:nvSpPr>
          <p:cNvPr id="195591" name="AutoShape 7"/>
          <p:cNvSpPr>
            <a:spLocks noChangeArrowheads="1"/>
          </p:cNvSpPr>
          <p:nvPr/>
        </p:nvSpPr>
        <p:spPr bwMode="auto">
          <a:xfrm>
            <a:off x="1828800" y="1905000"/>
            <a:ext cx="333375" cy="228600"/>
          </a:xfrm>
          <a:prstGeom prst="downArrow">
            <a:avLst>
              <a:gd name="adj1" fmla="val 50000"/>
              <a:gd name="adj2" fmla="val 25000"/>
            </a:avLst>
          </a:prstGeom>
          <a:solidFill>
            <a:srgbClr val="A0001E"/>
          </a:solidFill>
          <a:ln w="9525">
            <a:solidFill>
              <a:schemeClr val="tx1"/>
            </a:solidFill>
            <a:miter lim="800000"/>
          </a:ln>
        </p:spPr>
        <p:txBody>
          <a:bodyPr vert="eaVert" wrap="none" anchor="ctr"/>
          <a:lstStyle/>
          <a:p>
            <a:pPr algn="ctr"/>
            <a:endParaRPr kumimoji="0" lang="zh-CN" altLang="zh-CN" sz="3200" b="1">
              <a:solidFill>
                <a:srgbClr val="A0001E"/>
              </a:solidFill>
              <a:latin typeface="黑体" panose="02010609060101010101" pitchFamily="49" charset="-122"/>
            </a:endParaRPr>
          </a:p>
        </p:txBody>
      </p:sp>
      <p:sp>
        <p:nvSpPr>
          <p:cNvPr id="195592" name="Text Box 8"/>
          <p:cNvSpPr txBox="1">
            <a:spLocks noChangeArrowheads="1"/>
          </p:cNvSpPr>
          <p:nvPr/>
        </p:nvSpPr>
        <p:spPr bwMode="auto">
          <a:xfrm>
            <a:off x="609600" y="2133600"/>
            <a:ext cx="3060700" cy="538163"/>
          </a:xfrm>
          <a:prstGeom prst="rect">
            <a:avLst/>
          </a:prstGeom>
          <a:solidFill>
            <a:schemeClr val="bg1"/>
          </a:solidFill>
          <a:ln w="19050">
            <a:solidFill>
              <a:srgbClr val="003366"/>
            </a:solidFill>
            <a:miter lim="800000"/>
          </a:ln>
        </p:spPr>
        <p:txBody>
          <a:bodyPr wrap="none">
            <a:spAutoFit/>
          </a:bodyPr>
          <a:lstStyle/>
          <a:p>
            <a:r>
              <a:rPr kumimoji="0" lang="zh-CN" b="1">
                <a:solidFill>
                  <a:schemeClr val="tx1"/>
                </a:solidFill>
                <a:latin typeface="宋体" panose="02010600030101010101" pitchFamily="2" charset="-122"/>
              </a:rPr>
              <a:t>战时共产主义政策</a:t>
            </a:r>
            <a:endParaRPr kumimoji="0" lang="zh-CN" b="1">
              <a:solidFill>
                <a:schemeClr val="tx1"/>
              </a:solidFill>
              <a:latin typeface="Times New Roman" panose="02020603050405020304" pitchFamily="18" charset="0"/>
            </a:endParaRPr>
          </a:p>
        </p:txBody>
      </p:sp>
      <p:sp>
        <p:nvSpPr>
          <p:cNvPr id="195593" name="Text Box 9"/>
          <p:cNvSpPr txBox="1">
            <a:spLocks noChangeArrowheads="1"/>
          </p:cNvSpPr>
          <p:nvPr/>
        </p:nvSpPr>
        <p:spPr bwMode="auto">
          <a:xfrm>
            <a:off x="385763" y="3213100"/>
            <a:ext cx="568325" cy="1981200"/>
          </a:xfrm>
          <a:prstGeom prst="rect">
            <a:avLst/>
          </a:prstGeom>
          <a:solidFill>
            <a:schemeClr val="bg1"/>
          </a:solidFill>
          <a:ln w="19050">
            <a:solidFill>
              <a:srgbClr val="000080"/>
            </a:solidFill>
            <a:miter lim="800000"/>
          </a:ln>
        </p:spPr>
        <p:txBody>
          <a:bodyPr vert="eaVert">
            <a:spAutoFit/>
          </a:bodyPr>
          <a:lstStyle/>
          <a:p>
            <a:pPr>
              <a:spcBef>
                <a:spcPct val="20000"/>
              </a:spcBef>
            </a:pPr>
            <a:r>
              <a:rPr kumimoji="0" lang="zh-CN" sz="2400" b="1">
                <a:solidFill>
                  <a:schemeClr val="tx1"/>
                </a:solidFill>
                <a:latin typeface="Arial" panose="020B0604020202020204" pitchFamily="34" charset="0"/>
              </a:rPr>
              <a:t>余粮收集制</a:t>
            </a:r>
            <a:endParaRPr kumimoji="0" lang="zh-CN" sz="2400" b="1">
              <a:solidFill>
                <a:schemeClr val="tx1"/>
              </a:solidFill>
              <a:latin typeface="Times New Roman" panose="02020603050405020304" pitchFamily="18" charset="0"/>
            </a:endParaRPr>
          </a:p>
        </p:txBody>
      </p:sp>
      <p:sp>
        <p:nvSpPr>
          <p:cNvPr id="195594" name="Text Box 10"/>
          <p:cNvSpPr txBox="1">
            <a:spLocks noChangeArrowheads="1"/>
          </p:cNvSpPr>
          <p:nvPr/>
        </p:nvSpPr>
        <p:spPr bwMode="auto">
          <a:xfrm>
            <a:off x="1285875" y="3200400"/>
            <a:ext cx="568325" cy="1981200"/>
          </a:xfrm>
          <a:prstGeom prst="rect">
            <a:avLst/>
          </a:prstGeom>
          <a:solidFill>
            <a:schemeClr val="bg1"/>
          </a:solidFill>
          <a:ln w="19050">
            <a:solidFill>
              <a:srgbClr val="000080"/>
            </a:solidFill>
            <a:miter lim="800000"/>
          </a:ln>
        </p:spPr>
        <p:txBody>
          <a:bodyPr vert="eaVert">
            <a:spAutoFit/>
          </a:bodyPr>
          <a:lstStyle/>
          <a:p>
            <a:r>
              <a:rPr kumimoji="0" lang="zh-CN" sz="2400" b="1">
                <a:solidFill>
                  <a:schemeClr val="tx1"/>
                </a:solidFill>
                <a:latin typeface="Arial" panose="020B0604020202020204" pitchFamily="34" charset="0"/>
              </a:rPr>
              <a:t>工业国有化</a:t>
            </a:r>
          </a:p>
        </p:txBody>
      </p:sp>
      <p:sp>
        <p:nvSpPr>
          <p:cNvPr id="195595" name="Text Box 11"/>
          <p:cNvSpPr txBox="1">
            <a:spLocks noChangeArrowheads="1"/>
          </p:cNvSpPr>
          <p:nvPr/>
        </p:nvSpPr>
        <p:spPr bwMode="auto">
          <a:xfrm>
            <a:off x="2190750" y="3200400"/>
            <a:ext cx="568325" cy="1981200"/>
          </a:xfrm>
          <a:prstGeom prst="rect">
            <a:avLst/>
          </a:prstGeom>
          <a:solidFill>
            <a:schemeClr val="bg1"/>
          </a:solidFill>
          <a:ln w="19050">
            <a:solidFill>
              <a:srgbClr val="003366"/>
            </a:solidFill>
            <a:miter lim="800000"/>
          </a:ln>
        </p:spPr>
        <p:txBody>
          <a:bodyPr vert="eaVert">
            <a:spAutoFit/>
          </a:bodyPr>
          <a:lstStyle/>
          <a:p>
            <a:r>
              <a:rPr kumimoji="0" lang="zh-CN" sz="2400" b="1">
                <a:solidFill>
                  <a:schemeClr val="tx1"/>
                </a:solidFill>
                <a:latin typeface="Arial" panose="020B0604020202020204" pitchFamily="34" charset="0"/>
              </a:rPr>
              <a:t>取消自由贸易</a:t>
            </a:r>
          </a:p>
        </p:txBody>
      </p:sp>
      <p:sp>
        <p:nvSpPr>
          <p:cNvPr id="195596" name="Text Box 12"/>
          <p:cNvSpPr txBox="1">
            <a:spLocks noChangeArrowheads="1"/>
          </p:cNvSpPr>
          <p:nvPr/>
        </p:nvSpPr>
        <p:spPr bwMode="auto">
          <a:xfrm>
            <a:off x="3105150" y="3200400"/>
            <a:ext cx="568325" cy="1981200"/>
          </a:xfrm>
          <a:prstGeom prst="rect">
            <a:avLst/>
          </a:prstGeom>
          <a:solidFill>
            <a:schemeClr val="bg1"/>
          </a:solidFill>
          <a:ln w="19050">
            <a:solidFill>
              <a:srgbClr val="000080"/>
            </a:solidFill>
            <a:miter lim="800000"/>
          </a:ln>
        </p:spPr>
        <p:txBody>
          <a:bodyPr vert="eaVert">
            <a:spAutoFit/>
          </a:bodyPr>
          <a:lstStyle/>
          <a:p>
            <a:r>
              <a:rPr kumimoji="0" lang="zh-CN" sz="2400" b="1">
                <a:solidFill>
                  <a:schemeClr val="tx1"/>
                </a:solidFill>
                <a:latin typeface="Arial" panose="020B0604020202020204" pitchFamily="34" charset="0"/>
              </a:rPr>
              <a:t>实物配给制</a:t>
            </a:r>
          </a:p>
        </p:txBody>
      </p:sp>
      <p:sp>
        <p:nvSpPr>
          <p:cNvPr id="195597" name="Text Box 13"/>
          <p:cNvSpPr txBox="1">
            <a:spLocks noChangeArrowheads="1"/>
          </p:cNvSpPr>
          <p:nvPr/>
        </p:nvSpPr>
        <p:spPr bwMode="auto">
          <a:xfrm>
            <a:off x="304800" y="5715000"/>
            <a:ext cx="3775075" cy="538163"/>
          </a:xfrm>
          <a:prstGeom prst="rect">
            <a:avLst/>
          </a:prstGeom>
          <a:solidFill>
            <a:schemeClr val="bg1"/>
          </a:solidFill>
          <a:ln w="19050">
            <a:solidFill>
              <a:srgbClr val="003366"/>
            </a:solidFill>
            <a:miter lim="800000"/>
          </a:ln>
        </p:spPr>
        <p:txBody>
          <a:bodyPr wrap="none">
            <a:spAutoFit/>
          </a:bodyPr>
          <a:lstStyle/>
          <a:p>
            <a:r>
              <a:rPr kumimoji="0" lang="zh-CN" b="1">
                <a:solidFill>
                  <a:schemeClr val="tx1"/>
                </a:solidFill>
                <a:latin typeface="Times New Roman" panose="02020603050405020304" pitchFamily="18" charset="0"/>
              </a:rPr>
              <a:t>巩固政权但激化了矛盾</a:t>
            </a:r>
          </a:p>
        </p:txBody>
      </p:sp>
      <p:sp>
        <p:nvSpPr>
          <p:cNvPr id="195598" name="Text Box 14"/>
          <p:cNvSpPr txBox="1">
            <a:spLocks noChangeArrowheads="1"/>
          </p:cNvSpPr>
          <p:nvPr/>
        </p:nvSpPr>
        <p:spPr bwMode="auto">
          <a:xfrm>
            <a:off x="4953000" y="1295400"/>
            <a:ext cx="3060700" cy="538163"/>
          </a:xfrm>
          <a:prstGeom prst="rect">
            <a:avLst/>
          </a:prstGeom>
          <a:solidFill>
            <a:schemeClr val="bg1"/>
          </a:solidFill>
          <a:ln w="19050">
            <a:solidFill>
              <a:srgbClr val="0000FF"/>
            </a:solidFill>
            <a:miter lim="800000"/>
          </a:ln>
        </p:spPr>
        <p:txBody>
          <a:bodyPr wrap="none">
            <a:spAutoFit/>
          </a:bodyPr>
          <a:lstStyle/>
          <a:p>
            <a:r>
              <a:rPr kumimoji="0" lang="zh-CN" b="1">
                <a:solidFill>
                  <a:schemeClr val="tx1"/>
                </a:solidFill>
                <a:latin typeface="Times New Roman" panose="02020603050405020304" pitchFamily="18" charset="0"/>
              </a:rPr>
              <a:t>经济危机政治危机</a:t>
            </a:r>
          </a:p>
        </p:txBody>
      </p:sp>
      <p:sp>
        <p:nvSpPr>
          <p:cNvPr id="195599" name="AutoShape 15"/>
          <p:cNvSpPr>
            <a:spLocks noChangeArrowheads="1"/>
          </p:cNvSpPr>
          <p:nvPr/>
        </p:nvSpPr>
        <p:spPr bwMode="auto">
          <a:xfrm>
            <a:off x="6172200" y="1828800"/>
            <a:ext cx="333375" cy="228600"/>
          </a:xfrm>
          <a:prstGeom prst="downArrow">
            <a:avLst>
              <a:gd name="adj1" fmla="val 50000"/>
              <a:gd name="adj2" fmla="val 25000"/>
            </a:avLst>
          </a:prstGeom>
          <a:solidFill>
            <a:srgbClr val="A0001E"/>
          </a:solidFill>
          <a:ln w="9525">
            <a:solidFill>
              <a:schemeClr val="tx1"/>
            </a:solidFill>
            <a:miter lim="800000"/>
          </a:ln>
        </p:spPr>
        <p:txBody>
          <a:bodyPr vert="eaVert" wrap="none" anchor="ctr"/>
          <a:lstStyle/>
          <a:p>
            <a:endParaRPr lang="zh-CN" altLang="en-US"/>
          </a:p>
        </p:txBody>
      </p:sp>
      <p:sp>
        <p:nvSpPr>
          <p:cNvPr id="195600" name="Text Box 16"/>
          <p:cNvSpPr txBox="1">
            <a:spLocks noChangeArrowheads="1"/>
          </p:cNvSpPr>
          <p:nvPr/>
        </p:nvSpPr>
        <p:spPr bwMode="auto">
          <a:xfrm>
            <a:off x="4953000" y="2057400"/>
            <a:ext cx="3048000" cy="538163"/>
          </a:xfrm>
          <a:prstGeom prst="rect">
            <a:avLst/>
          </a:prstGeom>
          <a:solidFill>
            <a:schemeClr val="accent1"/>
          </a:solidFill>
          <a:ln w="19050">
            <a:solidFill>
              <a:srgbClr val="000080"/>
            </a:solidFill>
            <a:miter lim="800000"/>
          </a:ln>
        </p:spPr>
        <p:txBody>
          <a:bodyPr>
            <a:spAutoFit/>
          </a:bodyPr>
          <a:lstStyle/>
          <a:p>
            <a:r>
              <a:rPr kumimoji="0" lang="zh-CN" altLang="zh-CN" b="1">
                <a:solidFill>
                  <a:schemeClr val="bg2"/>
                </a:solidFill>
                <a:latin typeface="宋体" panose="02010600030101010101" pitchFamily="2" charset="-122"/>
              </a:rPr>
              <a:t>  </a:t>
            </a:r>
            <a:r>
              <a:rPr kumimoji="0" lang="zh-CN" b="1">
                <a:solidFill>
                  <a:schemeClr val="tx1"/>
                </a:solidFill>
                <a:latin typeface="宋体" panose="02010600030101010101" pitchFamily="2" charset="-122"/>
              </a:rPr>
              <a:t>新经济政策</a:t>
            </a:r>
          </a:p>
        </p:txBody>
      </p:sp>
      <p:sp>
        <p:nvSpPr>
          <p:cNvPr id="195601" name="Text Box 17"/>
          <p:cNvSpPr txBox="1">
            <a:spLocks noChangeArrowheads="1"/>
          </p:cNvSpPr>
          <p:nvPr/>
        </p:nvSpPr>
        <p:spPr bwMode="auto">
          <a:xfrm>
            <a:off x="5010150" y="3048000"/>
            <a:ext cx="568325" cy="2286000"/>
          </a:xfrm>
          <a:prstGeom prst="rect">
            <a:avLst/>
          </a:prstGeom>
          <a:solidFill>
            <a:schemeClr val="accent1"/>
          </a:solidFill>
          <a:ln w="19050">
            <a:solidFill>
              <a:srgbClr val="000080"/>
            </a:solidFill>
            <a:miter lim="800000"/>
          </a:ln>
        </p:spPr>
        <p:txBody>
          <a:bodyPr vert="eaVert">
            <a:spAutoFit/>
          </a:bodyPr>
          <a:lstStyle/>
          <a:p>
            <a:r>
              <a:rPr kumimoji="0" lang="zh-CN" sz="2400" b="1">
                <a:solidFill>
                  <a:schemeClr val="tx1"/>
                </a:solidFill>
                <a:latin typeface="Arial" panose="020B0604020202020204" pitchFamily="34" charset="0"/>
              </a:rPr>
              <a:t>固定粮食税</a:t>
            </a:r>
          </a:p>
        </p:txBody>
      </p:sp>
      <p:sp>
        <p:nvSpPr>
          <p:cNvPr id="195602" name="Text Box 18"/>
          <p:cNvSpPr txBox="1">
            <a:spLocks noChangeArrowheads="1"/>
          </p:cNvSpPr>
          <p:nvPr/>
        </p:nvSpPr>
        <p:spPr bwMode="auto">
          <a:xfrm>
            <a:off x="5848350" y="3048000"/>
            <a:ext cx="568325" cy="2286000"/>
          </a:xfrm>
          <a:prstGeom prst="rect">
            <a:avLst/>
          </a:prstGeom>
          <a:solidFill>
            <a:schemeClr val="bg1"/>
          </a:solidFill>
          <a:ln w="19050">
            <a:solidFill>
              <a:srgbClr val="000080"/>
            </a:solidFill>
            <a:miter lim="800000"/>
          </a:ln>
        </p:spPr>
        <p:txBody>
          <a:bodyPr vert="eaVert">
            <a:spAutoFit/>
          </a:bodyPr>
          <a:lstStyle/>
          <a:p>
            <a:pPr>
              <a:spcBef>
                <a:spcPct val="20000"/>
              </a:spcBef>
            </a:pPr>
            <a:r>
              <a:rPr kumimoji="0" lang="zh-CN" sz="2400" b="1">
                <a:solidFill>
                  <a:schemeClr val="tx1"/>
                </a:solidFill>
                <a:latin typeface="Arial" panose="020B0604020202020204" pitchFamily="34" charset="0"/>
              </a:rPr>
              <a:t>国家资本主义</a:t>
            </a:r>
            <a:endParaRPr kumimoji="0" lang="zh-CN" b="1">
              <a:solidFill>
                <a:schemeClr val="tx1"/>
              </a:solidFill>
              <a:latin typeface="Times New Roman" panose="02020603050405020304" pitchFamily="18" charset="0"/>
            </a:endParaRPr>
          </a:p>
        </p:txBody>
      </p:sp>
      <p:sp>
        <p:nvSpPr>
          <p:cNvPr id="195603" name="Text Box 19"/>
          <p:cNvSpPr txBox="1">
            <a:spLocks noChangeArrowheads="1"/>
          </p:cNvSpPr>
          <p:nvPr/>
        </p:nvSpPr>
        <p:spPr bwMode="auto">
          <a:xfrm>
            <a:off x="6686550" y="3048000"/>
            <a:ext cx="568325" cy="2286000"/>
          </a:xfrm>
          <a:prstGeom prst="rect">
            <a:avLst/>
          </a:prstGeom>
          <a:solidFill>
            <a:schemeClr val="bg1"/>
          </a:solidFill>
          <a:ln w="19050">
            <a:solidFill>
              <a:srgbClr val="000080"/>
            </a:solidFill>
            <a:miter lim="800000"/>
          </a:ln>
        </p:spPr>
        <p:txBody>
          <a:bodyPr vert="eaVert">
            <a:spAutoFit/>
          </a:bodyPr>
          <a:lstStyle/>
          <a:p>
            <a:r>
              <a:rPr kumimoji="0" lang="zh-CN" sz="2400" b="1">
                <a:solidFill>
                  <a:schemeClr val="tx1"/>
                </a:solidFill>
                <a:latin typeface="Arial" panose="020B0604020202020204" pitchFamily="34" charset="0"/>
              </a:rPr>
              <a:t>实行自由贸易</a:t>
            </a:r>
          </a:p>
        </p:txBody>
      </p:sp>
      <p:sp>
        <p:nvSpPr>
          <p:cNvPr id="195604" name="Text Box 20"/>
          <p:cNvSpPr txBox="1">
            <a:spLocks noChangeArrowheads="1"/>
          </p:cNvSpPr>
          <p:nvPr/>
        </p:nvSpPr>
        <p:spPr bwMode="auto">
          <a:xfrm>
            <a:off x="7534275" y="2971800"/>
            <a:ext cx="558800" cy="2270125"/>
          </a:xfrm>
          <a:prstGeom prst="rect">
            <a:avLst/>
          </a:prstGeom>
          <a:solidFill>
            <a:schemeClr val="bg1"/>
          </a:solidFill>
          <a:ln w="9525">
            <a:solidFill>
              <a:srgbClr val="000080"/>
            </a:solidFill>
            <a:miter lim="800000"/>
          </a:ln>
        </p:spPr>
        <p:txBody>
          <a:bodyPr vert="eaVert">
            <a:spAutoFit/>
          </a:bodyPr>
          <a:lstStyle/>
          <a:p>
            <a:r>
              <a:rPr kumimoji="0" lang="zh-CN" sz="2400" b="1">
                <a:solidFill>
                  <a:schemeClr val="tx1"/>
                </a:solidFill>
                <a:latin typeface="楷体_GB2312" pitchFamily="49" charset="-122"/>
              </a:rPr>
              <a:t>按劳取酬</a:t>
            </a:r>
            <a:r>
              <a:rPr kumimoji="0" lang="zh-CN" sz="2400" b="1">
                <a:solidFill>
                  <a:schemeClr val="tx1"/>
                </a:solidFill>
                <a:latin typeface="Arial" panose="020B0604020202020204" pitchFamily="34" charset="0"/>
              </a:rPr>
              <a:t>工资制</a:t>
            </a:r>
          </a:p>
        </p:txBody>
      </p:sp>
      <p:sp>
        <p:nvSpPr>
          <p:cNvPr id="195605" name="Text Box 21"/>
          <p:cNvSpPr txBox="1">
            <a:spLocks noChangeArrowheads="1"/>
          </p:cNvSpPr>
          <p:nvPr/>
        </p:nvSpPr>
        <p:spPr bwMode="auto">
          <a:xfrm>
            <a:off x="5003800" y="5661025"/>
            <a:ext cx="3276600" cy="538163"/>
          </a:xfrm>
          <a:prstGeom prst="rect">
            <a:avLst/>
          </a:prstGeom>
          <a:solidFill>
            <a:schemeClr val="bg1"/>
          </a:solidFill>
          <a:ln w="19050">
            <a:solidFill>
              <a:schemeClr val="bg2"/>
            </a:solidFill>
            <a:miter lim="800000"/>
          </a:ln>
        </p:spPr>
        <p:txBody>
          <a:bodyPr>
            <a:spAutoFit/>
          </a:bodyPr>
          <a:lstStyle/>
          <a:p>
            <a:r>
              <a:rPr kumimoji="0" lang="zh-CN" b="1">
                <a:solidFill>
                  <a:schemeClr val="tx1"/>
                </a:solidFill>
                <a:latin typeface="宋体" panose="02010600030101010101" pitchFamily="2" charset="-122"/>
              </a:rPr>
              <a:t>恢复了国民经济</a:t>
            </a:r>
            <a:endParaRPr kumimoji="0" lang="zh-CN" sz="2400">
              <a:solidFill>
                <a:schemeClr val="tx1"/>
              </a:solidFill>
              <a:latin typeface="宋体" panose="02010600030101010101" pitchFamily="2" charset="-122"/>
              <a:ea typeface="华文新魏" panose="02010800040101010101" charset="-122"/>
            </a:endParaRPr>
          </a:p>
        </p:txBody>
      </p:sp>
      <p:sp>
        <p:nvSpPr>
          <p:cNvPr id="29718" name="AutoShape 22"/>
          <p:cNvSpPr>
            <a:spLocks noChangeArrowheads="1"/>
          </p:cNvSpPr>
          <p:nvPr/>
        </p:nvSpPr>
        <p:spPr bwMode="auto">
          <a:xfrm>
            <a:off x="0" y="0"/>
            <a:ext cx="3200400" cy="609600"/>
          </a:xfrm>
          <a:prstGeom prst="ribbon2">
            <a:avLst>
              <a:gd name="adj1" fmla="val 19602"/>
              <a:gd name="adj2" fmla="val 66611"/>
            </a:avLst>
          </a:prstGeom>
          <a:gradFill rotWithShape="1">
            <a:gsLst>
              <a:gs pos="0">
                <a:srgbClr val="00CC66"/>
              </a:gs>
              <a:gs pos="50000">
                <a:srgbClr val="00FF99"/>
              </a:gs>
              <a:gs pos="100000">
                <a:srgbClr val="00CC66"/>
              </a:gs>
            </a:gsLst>
            <a:lin ang="5400000" scaled="1"/>
          </a:gradFill>
          <a:ln w="38100">
            <a:solidFill>
              <a:schemeClr val="bg2"/>
            </a:solidFill>
            <a:round/>
          </a:ln>
        </p:spPr>
        <p:txBody>
          <a:bodyPr wrap="none" anchor="ctr"/>
          <a:lstStyle/>
          <a:p>
            <a:pPr algn="ctr"/>
            <a:r>
              <a:rPr kumimoji="0" lang="zh-CN" b="1">
                <a:solidFill>
                  <a:srgbClr val="003399"/>
                </a:solidFill>
                <a:latin typeface="宋体" panose="02010600030101010101" pitchFamily="2" charset="-122"/>
              </a:rPr>
              <a:t>课 堂 小 结</a:t>
            </a:r>
          </a:p>
        </p:txBody>
      </p:sp>
      <p:sp>
        <p:nvSpPr>
          <p:cNvPr id="195608" name="AutoShape 24"/>
          <p:cNvSpPr/>
          <p:nvPr/>
        </p:nvSpPr>
        <p:spPr bwMode="auto">
          <a:xfrm rot="5400000">
            <a:off x="1714500" y="1562100"/>
            <a:ext cx="381000" cy="2743200"/>
          </a:xfrm>
          <a:prstGeom prst="leftBrace">
            <a:avLst>
              <a:gd name="adj1" fmla="val 0"/>
              <a:gd name="adj2" fmla="val 50000"/>
            </a:avLst>
          </a:prstGeom>
          <a:noFill/>
          <a:ln w="57150">
            <a:solidFill>
              <a:srgbClr val="A0001E"/>
            </a:solidFill>
            <a:round/>
          </a:ln>
        </p:spPr>
        <p:txBody>
          <a:bodyPr anchor="ctr">
            <a:spAutoFit/>
          </a:bodyPr>
          <a:lstStyle/>
          <a:p>
            <a:endParaRPr lang="zh-CN" altLang="en-US"/>
          </a:p>
        </p:txBody>
      </p:sp>
      <p:sp>
        <p:nvSpPr>
          <p:cNvPr id="195609" name="AutoShape 25"/>
          <p:cNvSpPr/>
          <p:nvPr/>
        </p:nvSpPr>
        <p:spPr bwMode="auto">
          <a:xfrm rot="5400000">
            <a:off x="6286500" y="1485900"/>
            <a:ext cx="381000" cy="2743200"/>
          </a:xfrm>
          <a:prstGeom prst="leftBrace">
            <a:avLst>
              <a:gd name="adj1" fmla="val 0"/>
              <a:gd name="adj2" fmla="val 50000"/>
            </a:avLst>
          </a:prstGeom>
          <a:noFill/>
          <a:ln w="57150">
            <a:solidFill>
              <a:srgbClr val="A0001E"/>
            </a:solidFill>
            <a:round/>
          </a:ln>
        </p:spPr>
        <p:txBody>
          <a:bodyPr anchor="ctr">
            <a:spAutoFit/>
          </a:bodyPr>
          <a:lstStyle/>
          <a:p>
            <a:endParaRPr lang="zh-CN" altLang="en-US"/>
          </a:p>
        </p:txBody>
      </p:sp>
      <p:sp>
        <p:nvSpPr>
          <p:cNvPr id="195610" name="AutoShape 26"/>
          <p:cNvSpPr/>
          <p:nvPr/>
        </p:nvSpPr>
        <p:spPr bwMode="auto">
          <a:xfrm rot="-5376247">
            <a:off x="1752600" y="4191000"/>
            <a:ext cx="304800" cy="2743200"/>
          </a:xfrm>
          <a:prstGeom prst="leftBrace">
            <a:avLst>
              <a:gd name="adj1" fmla="val 0"/>
              <a:gd name="adj2" fmla="val 50000"/>
            </a:avLst>
          </a:prstGeom>
          <a:noFill/>
          <a:ln w="57150">
            <a:solidFill>
              <a:srgbClr val="A0001E"/>
            </a:solidFill>
            <a:round/>
          </a:ln>
        </p:spPr>
        <p:txBody>
          <a:bodyPr anchor="ctr">
            <a:spAutoFit/>
          </a:bodyPr>
          <a:lstStyle/>
          <a:p>
            <a:endParaRPr lang="zh-CN" altLang="en-US"/>
          </a:p>
        </p:txBody>
      </p:sp>
      <p:sp>
        <p:nvSpPr>
          <p:cNvPr id="195611" name="AutoShape 27"/>
          <p:cNvSpPr/>
          <p:nvPr/>
        </p:nvSpPr>
        <p:spPr bwMode="auto">
          <a:xfrm rot="-5376247">
            <a:off x="6400800" y="4191000"/>
            <a:ext cx="304800" cy="2743200"/>
          </a:xfrm>
          <a:prstGeom prst="leftBrace">
            <a:avLst>
              <a:gd name="adj1" fmla="val 292"/>
              <a:gd name="adj2" fmla="val 50000"/>
            </a:avLst>
          </a:prstGeom>
          <a:noFill/>
          <a:ln w="57150">
            <a:solidFill>
              <a:srgbClr val="A0001E"/>
            </a:solidFill>
            <a:round/>
          </a:ln>
        </p:spPr>
        <p:txBody>
          <a:bodyPr anchor="ctr">
            <a:spAutoFit/>
          </a:bodyPr>
          <a:lstStyle/>
          <a:p>
            <a:endParaRPr lang="zh-CN" altLang="en-US"/>
          </a:p>
        </p:txBody>
      </p:sp>
      <p:sp>
        <p:nvSpPr>
          <p:cNvPr id="29723" name="Rectangle 28"/>
          <p:cNvSpPr>
            <a:spLocks noChangeArrowheads="1"/>
          </p:cNvSpPr>
          <p:nvPr/>
        </p:nvSpPr>
        <p:spPr bwMode="auto">
          <a:xfrm>
            <a:off x="2420938" y="5218113"/>
            <a:ext cx="184150" cy="457200"/>
          </a:xfrm>
          <a:prstGeom prst="rect">
            <a:avLst/>
          </a:prstGeom>
          <a:noFill/>
          <a:ln w="9525">
            <a:noFill/>
            <a:miter lim="800000"/>
          </a:ln>
        </p:spPr>
        <p:txBody>
          <a:bodyPr wrap="none">
            <a:spAutoFit/>
          </a:bodyPr>
          <a:lstStyle/>
          <a:p>
            <a:endParaRPr kumimoji="0" lang="zh-CN" altLang="zh-CN" sz="2400" b="1">
              <a:solidFill>
                <a:schemeClr val="bg2"/>
              </a:solidFill>
              <a:latin typeface="Arial" panose="020B0604020202020204" pitchFamily="34" charset="0"/>
            </a:endParaRPr>
          </a:p>
        </p:txBody>
      </p:sp>
      <p:sp>
        <p:nvSpPr>
          <p:cNvPr id="195613" name="AutoShape 29"/>
          <p:cNvSpPr/>
          <p:nvPr/>
        </p:nvSpPr>
        <p:spPr bwMode="auto">
          <a:xfrm rot="5400000">
            <a:off x="4038600" y="-1447800"/>
            <a:ext cx="304800" cy="5334000"/>
          </a:xfrm>
          <a:prstGeom prst="leftBrace">
            <a:avLst>
              <a:gd name="adj1" fmla="val 0"/>
              <a:gd name="adj2" fmla="val 50000"/>
            </a:avLst>
          </a:prstGeom>
          <a:noFill/>
          <a:ln w="57150">
            <a:solidFill>
              <a:srgbClr val="A0001E"/>
            </a:solidFill>
            <a:round/>
          </a:ln>
        </p:spPr>
        <p:txBody>
          <a:bodyPr anchor="ctr">
            <a:spAutoFit/>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5613"/>
                                        </p:tgtEl>
                                        <p:attrNameLst>
                                          <p:attrName>style.visibility</p:attrName>
                                        </p:attrNameLst>
                                      </p:cBhvr>
                                      <p:to>
                                        <p:strVal val="visible"/>
                                      </p:to>
                                    </p:set>
                                    <p:animEffect transition="in" filter="wipe(up)">
                                      <p:cBhvr>
                                        <p:cTn id="7" dur="500"/>
                                        <p:tgtEl>
                                          <p:spTgt spid="1956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95590"/>
                                        </p:tgtEl>
                                        <p:attrNameLst>
                                          <p:attrName>style.visibility</p:attrName>
                                        </p:attrNameLst>
                                      </p:cBhvr>
                                      <p:to>
                                        <p:strVal val="visible"/>
                                      </p:to>
                                    </p:set>
                                    <p:anim calcmode="lin" valueType="num">
                                      <p:cBhvr additive="base">
                                        <p:cTn id="12" dur="500" fill="hold"/>
                                        <p:tgtEl>
                                          <p:spTgt spid="195590"/>
                                        </p:tgtEl>
                                        <p:attrNameLst>
                                          <p:attrName>ppt_x</p:attrName>
                                        </p:attrNameLst>
                                      </p:cBhvr>
                                      <p:tavLst>
                                        <p:tav tm="0">
                                          <p:val>
                                            <p:strVal val="0-#ppt_w/2"/>
                                          </p:val>
                                        </p:tav>
                                        <p:tav tm="100000">
                                          <p:val>
                                            <p:strVal val="#ppt_x"/>
                                          </p:val>
                                        </p:tav>
                                      </p:tavLst>
                                    </p:anim>
                                    <p:anim calcmode="lin" valueType="num">
                                      <p:cBhvr additive="base">
                                        <p:cTn id="13" dur="500" fill="hold"/>
                                        <p:tgtEl>
                                          <p:spTgt spid="19559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ntr" presetSubtype="1" fill="hold" grpId="0" nodeType="clickEffect">
                                  <p:stCondLst>
                                    <p:cond delay="0"/>
                                  </p:stCondLst>
                                  <p:childTnLst>
                                    <p:set>
                                      <p:cBhvr>
                                        <p:cTn id="17" dur="1" fill="hold">
                                          <p:stCondLst>
                                            <p:cond delay="0"/>
                                          </p:stCondLst>
                                        </p:cTn>
                                        <p:tgtEl>
                                          <p:spTgt spid="195591"/>
                                        </p:tgtEl>
                                        <p:attrNameLst>
                                          <p:attrName>style.visibility</p:attrName>
                                        </p:attrNameLst>
                                      </p:cBhvr>
                                      <p:to>
                                        <p:strVal val="visible"/>
                                      </p:to>
                                    </p:set>
                                    <p:animEffect transition="in" filter="slide(fromTop)">
                                      <p:cBhvr>
                                        <p:cTn id="18" dur="500"/>
                                        <p:tgtEl>
                                          <p:spTgt spid="195591"/>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95592"/>
                                        </p:tgtEl>
                                        <p:attrNameLst>
                                          <p:attrName>style.visibility</p:attrName>
                                        </p:attrNameLst>
                                      </p:cBhvr>
                                      <p:to>
                                        <p:strVal val="visible"/>
                                      </p:to>
                                    </p:set>
                                    <p:anim calcmode="lin" valueType="num">
                                      <p:cBhvr additive="base">
                                        <p:cTn id="23" dur="500" fill="hold"/>
                                        <p:tgtEl>
                                          <p:spTgt spid="195592"/>
                                        </p:tgtEl>
                                        <p:attrNameLst>
                                          <p:attrName>ppt_x</p:attrName>
                                        </p:attrNameLst>
                                      </p:cBhvr>
                                      <p:tavLst>
                                        <p:tav tm="0">
                                          <p:val>
                                            <p:strVal val="0-#ppt_w/2"/>
                                          </p:val>
                                        </p:tav>
                                        <p:tav tm="100000">
                                          <p:val>
                                            <p:strVal val="#ppt_x"/>
                                          </p:val>
                                        </p:tav>
                                      </p:tavLst>
                                    </p:anim>
                                    <p:anim calcmode="lin" valueType="num">
                                      <p:cBhvr additive="base">
                                        <p:cTn id="24" dur="500" fill="hold"/>
                                        <p:tgtEl>
                                          <p:spTgt spid="19559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2" presetClass="entr" presetSubtype="1" fill="hold" grpId="0" nodeType="clickEffect">
                                  <p:stCondLst>
                                    <p:cond delay="0"/>
                                  </p:stCondLst>
                                  <p:childTnLst>
                                    <p:set>
                                      <p:cBhvr>
                                        <p:cTn id="28" dur="1" fill="hold">
                                          <p:stCondLst>
                                            <p:cond delay="0"/>
                                          </p:stCondLst>
                                        </p:cTn>
                                        <p:tgtEl>
                                          <p:spTgt spid="195608"/>
                                        </p:tgtEl>
                                        <p:attrNameLst>
                                          <p:attrName>style.visibility</p:attrName>
                                        </p:attrNameLst>
                                      </p:cBhvr>
                                      <p:to>
                                        <p:strVal val="visible"/>
                                      </p:to>
                                    </p:set>
                                    <p:animEffect transition="in" filter="slide(fromTop)">
                                      <p:cBhvr>
                                        <p:cTn id="29" dur="500"/>
                                        <p:tgtEl>
                                          <p:spTgt spid="195608"/>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1" fill="hold" grpId="0" nodeType="clickEffect">
                                  <p:stCondLst>
                                    <p:cond delay="0"/>
                                  </p:stCondLst>
                                  <p:childTnLst>
                                    <p:set>
                                      <p:cBhvr>
                                        <p:cTn id="33" dur="1" fill="hold">
                                          <p:stCondLst>
                                            <p:cond delay="0"/>
                                          </p:stCondLst>
                                        </p:cTn>
                                        <p:tgtEl>
                                          <p:spTgt spid="195593"/>
                                        </p:tgtEl>
                                        <p:attrNameLst>
                                          <p:attrName>style.visibility</p:attrName>
                                        </p:attrNameLst>
                                      </p:cBhvr>
                                      <p:to>
                                        <p:strVal val="visible"/>
                                      </p:to>
                                    </p:set>
                                    <p:animEffect transition="in" filter="slide(fromTop)">
                                      <p:cBhvr>
                                        <p:cTn id="34" dur="500"/>
                                        <p:tgtEl>
                                          <p:spTgt spid="195593"/>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1" fill="hold" grpId="0" nodeType="clickEffect">
                                  <p:stCondLst>
                                    <p:cond delay="0"/>
                                  </p:stCondLst>
                                  <p:childTnLst>
                                    <p:set>
                                      <p:cBhvr>
                                        <p:cTn id="38" dur="1" fill="hold">
                                          <p:stCondLst>
                                            <p:cond delay="0"/>
                                          </p:stCondLst>
                                        </p:cTn>
                                        <p:tgtEl>
                                          <p:spTgt spid="195594"/>
                                        </p:tgtEl>
                                        <p:attrNameLst>
                                          <p:attrName>style.visibility</p:attrName>
                                        </p:attrNameLst>
                                      </p:cBhvr>
                                      <p:to>
                                        <p:strVal val="visible"/>
                                      </p:to>
                                    </p:set>
                                    <p:animEffect transition="in" filter="slide(fromTop)">
                                      <p:cBhvr>
                                        <p:cTn id="39" dur="500"/>
                                        <p:tgtEl>
                                          <p:spTgt spid="195594"/>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1" fill="hold" grpId="0" nodeType="clickEffect">
                                  <p:stCondLst>
                                    <p:cond delay="0"/>
                                  </p:stCondLst>
                                  <p:childTnLst>
                                    <p:set>
                                      <p:cBhvr>
                                        <p:cTn id="43" dur="1" fill="hold">
                                          <p:stCondLst>
                                            <p:cond delay="0"/>
                                          </p:stCondLst>
                                        </p:cTn>
                                        <p:tgtEl>
                                          <p:spTgt spid="195595"/>
                                        </p:tgtEl>
                                        <p:attrNameLst>
                                          <p:attrName>style.visibility</p:attrName>
                                        </p:attrNameLst>
                                      </p:cBhvr>
                                      <p:to>
                                        <p:strVal val="visible"/>
                                      </p:to>
                                    </p:set>
                                    <p:animEffect transition="in" filter="slide(fromTop)">
                                      <p:cBhvr>
                                        <p:cTn id="44" dur="500"/>
                                        <p:tgtEl>
                                          <p:spTgt spid="195595"/>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1" fill="hold" grpId="0" nodeType="clickEffect">
                                  <p:stCondLst>
                                    <p:cond delay="0"/>
                                  </p:stCondLst>
                                  <p:childTnLst>
                                    <p:set>
                                      <p:cBhvr>
                                        <p:cTn id="48" dur="1" fill="hold">
                                          <p:stCondLst>
                                            <p:cond delay="0"/>
                                          </p:stCondLst>
                                        </p:cTn>
                                        <p:tgtEl>
                                          <p:spTgt spid="195596"/>
                                        </p:tgtEl>
                                        <p:attrNameLst>
                                          <p:attrName>style.visibility</p:attrName>
                                        </p:attrNameLst>
                                      </p:cBhvr>
                                      <p:to>
                                        <p:strVal val="visible"/>
                                      </p:to>
                                    </p:set>
                                    <p:animEffect transition="in" filter="slide(fromTop)">
                                      <p:cBhvr>
                                        <p:cTn id="49" dur="500"/>
                                        <p:tgtEl>
                                          <p:spTgt spid="19559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195610"/>
                                        </p:tgtEl>
                                        <p:attrNameLst>
                                          <p:attrName>style.visibility</p:attrName>
                                        </p:attrNameLst>
                                      </p:cBhvr>
                                      <p:to>
                                        <p:strVal val="visible"/>
                                      </p:to>
                                    </p:set>
                                    <p:animEffect transition="in" filter="wipe(up)">
                                      <p:cBhvr>
                                        <p:cTn id="54" dur="500"/>
                                        <p:tgtEl>
                                          <p:spTgt spid="195610"/>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195597"/>
                                        </p:tgtEl>
                                        <p:attrNameLst>
                                          <p:attrName>style.visibility</p:attrName>
                                        </p:attrNameLst>
                                      </p:cBhvr>
                                      <p:to>
                                        <p:strVal val="visible"/>
                                      </p:to>
                                    </p:set>
                                    <p:anim calcmode="lin" valueType="num">
                                      <p:cBhvr additive="base">
                                        <p:cTn id="59" dur="500" fill="hold"/>
                                        <p:tgtEl>
                                          <p:spTgt spid="195597"/>
                                        </p:tgtEl>
                                        <p:attrNameLst>
                                          <p:attrName>ppt_x</p:attrName>
                                        </p:attrNameLst>
                                      </p:cBhvr>
                                      <p:tavLst>
                                        <p:tav tm="0">
                                          <p:val>
                                            <p:strVal val="0-#ppt_w/2"/>
                                          </p:val>
                                        </p:tav>
                                        <p:tav tm="100000">
                                          <p:val>
                                            <p:strVal val="#ppt_x"/>
                                          </p:val>
                                        </p:tav>
                                      </p:tavLst>
                                    </p:anim>
                                    <p:anim calcmode="lin" valueType="num">
                                      <p:cBhvr additive="base">
                                        <p:cTn id="60" dur="500" fill="hold"/>
                                        <p:tgtEl>
                                          <p:spTgt spid="195597"/>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195587"/>
                                        </p:tgtEl>
                                        <p:attrNameLst>
                                          <p:attrName>style.visibility</p:attrName>
                                        </p:attrNameLst>
                                      </p:cBhvr>
                                      <p:to>
                                        <p:strVal val="visible"/>
                                      </p:to>
                                    </p:set>
                                    <p:anim calcmode="lin" valueType="num">
                                      <p:cBhvr additive="base">
                                        <p:cTn id="65" dur="500" fill="hold"/>
                                        <p:tgtEl>
                                          <p:spTgt spid="195587"/>
                                        </p:tgtEl>
                                        <p:attrNameLst>
                                          <p:attrName>ppt_x</p:attrName>
                                        </p:attrNameLst>
                                      </p:cBhvr>
                                      <p:tavLst>
                                        <p:tav tm="0">
                                          <p:val>
                                            <p:strVal val="0-#ppt_w/2"/>
                                          </p:val>
                                        </p:tav>
                                        <p:tav tm="100000">
                                          <p:val>
                                            <p:strVal val="#ppt_x"/>
                                          </p:val>
                                        </p:tav>
                                      </p:tavLst>
                                    </p:anim>
                                    <p:anim calcmode="lin" valueType="num">
                                      <p:cBhvr additive="base">
                                        <p:cTn id="66" dur="500" fill="hold"/>
                                        <p:tgtEl>
                                          <p:spTgt spid="195587"/>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8" fill="hold" grpId="0" nodeType="clickEffect">
                                  <p:stCondLst>
                                    <p:cond delay="0"/>
                                  </p:stCondLst>
                                  <p:childTnLst>
                                    <p:set>
                                      <p:cBhvr>
                                        <p:cTn id="70" dur="1" fill="hold">
                                          <p:stCondLst>
                                            <p:cond delay="0"/>
                                          </p:stCondLst>
                                        </p:cTn>
                                        <p:tgtEl>
                                          <p:spTgt spid="195589"/>
                                        </p:tgtEl>
                                        <p:attrNameLst>
                                          <p:attrName>style.visibility</p:attrName>
                                        </p:attrNameLst>
                                      </p:cBhvr>
                                      <p:to>
                                        <p:strVal val="visible"/>
                                      </p:to>
                                    </p:set>
                                    <p:anim calcmode="lin" valueType="num">
                                      <p:cBhvr additive="base">
                                        <p:cTn id="71" dur="500" fill="hold"/>
                                        <p:tgtEl>
                                          <p:spTgt spid="195589"/>
                                        </p:tgtEl>
                                        <p:attrNameLst>
                                          <p:attrName>ppt_x</p:attrName>
                                        </p:attrNameLst>
                                      </p:cBhvr>
                                      <p:tavLst>
                                        <p:tav tm="0">
                                          <p:val>
                                            <p:strVal val="0-#ppt_w/2"/>
                                          </p:val>
                                        </p:tav>
                                        <p:tav tm="100000">
                                          <p:val>
                                            <p:strVal val="#ppt_x"/>
                                          </p:val>
                                        </p:tav>
                                      </p:tavLst>
                                    </p:anim>
                                    <p:anim calcmode="lin" valueType="num">
                                      <p:cBhvr additive="base">
                                        <p:cTn id="72" dur="500" fill="hold"/>
                                        <p:tgtEl>
                                          <p:spTgt spid="195589"/>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195598"/>
                                        </p:tgtEl>
                                        <p:attrNameLst>
                                          <p:attrName>style.visibility</p:attrName>
                                        </p:attrNameLst>
                                      </p:cBhvr>
                                      <p:to>
                                        <p:strVal val="visible"/>
                                      </p:to>
                                    </p:set>
                                    <p:anim calcmode="lin" valueType="num">
                                      <p:cBhvr additive="base">
                                        <p:cTn id="77" dur="500" fill="hold"/>
                                        <p:tgtEl>
                                          <p:spTgt spid="195598"/>
                                        </p:tgtEl>
                                        <p:attrNameLst>
                                          <p:attrName>ppt_x</p:attrName>
                                        </p:attrNameLst>
                                      </p:cBhvr>
                                      <p:tavLst>
                                        <p:tav tm="0">
                                          <p:val>
                                            <p:strVal val="1+#ppt_w/2"/>
                                          </p:val>
                                        </p:tav>
                                        <p:tav tm="100000">
                                          <p:val>
                                            <p:strVal val="#ppt_x"/>
                                          </p:val>
                                        </p:tav>
                                      </p:tavLst>
                                    </p:anim>
                                    <p:anim calcmode="lin" valueType="num">
                                      <p:cBhvr additive="base">
                                        <p:cTn id="78" dur="500" fill="hold"/>
                                        <p:tgtEl>
                                          <p:spTgt spid="195598"/>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2" presetClass="entr" presetSubtype="1" fill="hold" grpId="0" nodeType="clickEffect">
                                  <p:stCondLst>
                                    <p:cond delay="0"/>
                                  </p:stCondLst>
                                  <p:childTnLst>
                                    <p:set>
                                      <p:cBhvr>
                                        <p:cTn id="82" dur="1" fill="hold">
                                          <p:stCondLst>
                                            <p:cond delay="0"/>
                                          </p:stCondLst>
                                        </p:cTn>
                                        <p:tgtEl>
                                          <p:spTgt spid="195599"/>
                                        </p:tgtEl>
                                        <p:attrNameLst>
                                          <p:attrName>style.visibility</p:attrName>
                                        </p:attrNameLst>
                                      </p:cBhvr>
                                      <p:to>
                                        <p:strVal val="visible"/>
                                      </p:to>
                                    </p:set>
                                    <p:animEffect transition="in" filter="slide(fromTop)">
                                      <p:cBhvr>
                                        <p:cTn id="83" dur="500"/>
                                        <p:tgtEl>
                                          <p:spTgt spid="195599"/>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2" fill="hold" grpId="0" nodeType="clickEffect">
                                  <p:stCondLst>
                                    <p:cond delay="0"/>
                                  </p:stCondLst>
                                  <p:childTnLst>
                                    <p:set>
                                      <p:cBhvr>
                                        <p:cTn id="87" dur="1" fill="hold">
                                          <p:stCondLst>
                                            <p:cond delay="0"/>
                                          </p:stCondLst>
                                        </p:cTn>
                                        <p:tgtEl>
                                          <p:spTgt spid="195600"/>
                                        </p:tgtEl>
                                        <p:attrNameLst>
                                          <p:attrName>style.visibility</p:attrName>
                                        </p:attrNameLst>
                                      </p:cBhvr>
                                      <p:to>
                                        <p:strVal val="visible"/>
                                      </p:to>
                                    </p:set>
                                    <p:anim calcmode="lin" valueType="num">
                                      <p:cBhvr additive="base">
                                        <p:cTn id="88" dur="500" fill="hold"/>
                                        <p:tgtEl>
                                          <p:spTgt spid="195600"/>
                                        </p:tgtEl>
                                        <p:attrNameLst>
                                          <p:attrName>ppt_x</p:attrName>
                                        </p:attrNameLst>
                                      </p:cBhvr>
                                      <p:tavLst>
                                        <p:tav tm="0">
                                          <p:val>
                                            <p:strVal val="1+#ppt_w/2"/>
                                          </p:val>
                                        </p:tav>
                                        <p:tav tm="100000">
                                          <p:val>
                                            <p:strVal val="#ppt_x"/>
                                          </p:val>
                                        </p:tav>
                                      </p:tavLst>
                                    </p:anim>
                                    <p:anim calcmode="lin" valueType="num">
                                      <p:cBhvr additive="base">
                                        <p:cTn id="89" dur="500" fill="hold"/>
                                        <p:tgtEl>
                                          <p:spTgt spid="195600"/>
                                        </p:tgtEl>
                                        <p:attrNameLst>
                                          <p:attrName>ppt_y</p:attrName>
                                        </p:attrNameLst>
                                      </p:cBhvr>
                                      <p:tavLst>
                                        <p:tav tm="0">
                                          <p:val>
                                            <p:strVal val="#ppt_y"/>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12" presetClass="entr" presetSubtype="1" fill="hold" grpId="0" nodeType="clickEffect">
                                  <p:stCondLst>
                                    <p:cond delay="0"/>
                                  </p:stCondLst>
                                  <p:childTnLst>
                                    <p:set>
                                      <p:cBhvr>
                                        <p:cTn id="93" dur="1" fill="hold">
                                          <p:stCondLst>
                                            <p:cond delay="0"/>
                                          </p:stCondLst>
                                        </p:cTn>
                                        <p:tgtEl>
                                          <p:spTgt spid="195609"/>
                                        </p:tgtEl>
                                        <p:attrNameLst>
                                          <p:attrName>style.visibility</p:attrName>
                                        </p:attrNameLst>
                                      </p:cBhvr>
                                      <p:to>
                                        <p:strVal val="visible"/>
                                      </p:to>
                                    </p:set>
                                    <p:animEffect transition="in" filter="slide(fromTop)">
                                      <p:cBhvr>
                                        <p:cTn id="94" dur="500"/>
                                        <p:tgtEl>
                                          <p:spTgt spid="195609"/>
                                        </p:tgtEl>
                                      </p:cBhvr>
                                    </p:animEffect>
                                  </p:childTnLst>
                                </p:cTn>
                              </p:par>
                            </p:childTnLst>
                          </p:cTn>
                        </p:par>
                      </p:childTnLst>
                    </p:cTn>
                  </p:par>
                  <p:par>
                    <p:cTn id="95" fill="hold">
                      <p:stCondLst>
                        <p:cond delay="indefinite"/>
                      </p:stCondLst>
                      <p:childTnLst>
                        <p:par>
                          <p:cTn id="96" fill="hold">
                            <p:stCondLst>
                              <p:cond delay="0"/>
                            </p:stCondLst>
                            <p:childTnLst>
                              <p:par>
                                <p:cTn id="97" presetID="12" presetClass="entr" presetSubtype="1" fill="hold" grpId="0" nodeType="clickEffect">
                                  <p:stCondLst>
                                    <p:cond delay="0"/>
                                  </p:stCondLst>
                                  <p:childTnLst>
                                    <p:set>
                                      <p:cBhvr>
                                        <p:cTn id="98" dur="1" fill="hold">
                                          <p:stCondLst>
                                            <p:cond delay="0"/>
                                          </p:stCondLst>
                                        </p:cTn>
                                        <p:tgtEl>
                                          <p:spTgt spid="195601"/>
                                        </p:tgtEl>
                                        <p:attrNameLst>
                                          <p:attrName>style.visibility</p:attrName>
                                        </p:attrNameLst>
                                      </p:cBhvr>
                                      <p:to>
                                        <p:strVal val="visible"/>
                                      </p:to>
                                    </p:set>
                                    <p:animEffect transition="in" filter="slide(fromTop)">
                                      <p:cBhvr>
                                        <p:cTn id="99" dur="500"/>
                                        <p:tgtEl>
                                          <p:spTgt spid="195601"/>
                                        </p:tgtEl>
                                      </p:cBhvr>
                                    </p:animEffect>
                                  </p:childTnLst>
                                </p:cTn>
                              </p:par>
                            </p:childTnLst>
                          </p:cTn>
                        </p:par>
                      </p:childTnLst>
                    </p:cTn>
                  </p:par>
                  <p:par>
                    <p:cTn id="100" fill="hold">
                      <p:stCondLst>
                        <p:cond delay="indefinite"/>
                      </p:stCondLst>
                      <p:childTnLst>
                        <p:par>
                          <p:cTn id="101" fill="hold">
                            <p:stCondLst>
                              <p:cond delay="0"/>
                            </p:stCondLst>
                            <p:childTnLst>
                              <p:par>
                                <p:cTn id="102" presetID="12" presetClass="entr" presetSubtype="1" fill="hold" grpId="0" nodeType="clickEffect">
                                  <p:stCondLst>
                                    <p:cond delay="0"/>
                                  </p:stCondLst>
                                  <p:childTnLst>
                                    <p:set>
                                      <p:cBhvr>
                                        <p:cTn id="103" dur="1" fill="hold">
                                          <p:stCondLst>
                                            <p:cond delay="0"/>
                                          </p:stCondLst>
                                        </p:cTn>
                                        <p:tgtEl>
                                          <p:spTgt spid="195602"/>
                                        </p:tgtEl>
                                        <p:attrNameLst>
                                          <p:attrName>style.visibility</p:attrName>
                                        </p:attrNameLst>
                                      </p:cBhvr>
                                      <p:to>
                                        <p:strVal val="visible"/>
                                      </p:to>
                                    </p:set>
                                    <p:animEffect transition="in" filter="slide(fromTop)">
                                      <p:cBhvr>
                                        <p:cTn id="104" dur="500"/>
                                        <p:tgtEl>
                                          <p:spTgt spid="195602"/>
                                        </p:tgtEl>
                                      </p:cBhvr>
                                    </p:animEffect>
                                  </p:childTnLst>
                                </p:cTn>
                              </p:par>
                            </p:childTnLst>
                          </p:cTn>
                        </p:par>
                      </p:childTnLst>
                    </p:cTn>
                  </p:par>
                  <p:par>
                    <p:cTn id="105" fill="hold">
                      <p:stCondLst>
                        <p:cond delay="indefinite"/>
                      </p:stCondLst>
                      <p:childTnLst>
                        <p:par>
                          <p:cTn id="106" fill="hold">
                            <p:stCondLst>
                              <p:cond delay="0"/>
                            </p:stCondLst>
                            <p:childTnLst>
                              <p:par>
                                <p:cTn id="107" presetID="12" presetClass="entr" presetSubtype="1" fill="hold" grpId="0" nodeType="clickEffect">
                                  <p:stCondLst>
                                    <p:cond delay="0"/>
                                  </p:stCondLst>
                                  <p:childTnLst>
                                    <p:set>
                                      <p:cBhvr>
                                        <p:cTn id="108" dur="1" fill="hold">
                                          <p:stCondLst>
                                            <p:cond delay="0"/>
                                          </p:stCondLst>
                                        </p:cTn>
                                        <p:tgtEl>
                                          <p:spTgt spid="195603"/>
                                        </p:tgtEl>
                                        <p:attrNameLst>
                                          <p:attrName>style.visibility</p:attrName>
                                        </p:attrNameLst>
                                      </p:cBhvr>
                                      <p:to>
                                        <p:strVal val="visible"/>
                                      </p:to>
                                    </p:set>
                                    <p:animEffect transition="in" filter="slide(fromTop)">
                                      <p:cBhvr>
                                        <p:cTn id="109" dur="500"/>
                                        <p:tgtEl>
                                          <p:spTgt spid="195603"/>
                                        </p:tgtEl>
                                      </p:cBhvr>
                                    </p:animEffect>
                                  </p:childTnLst>
                                </p:cTn>
                              </p:par>
                            </p:childTnLst>
                          </p:cTn>
                        </p:par>
                      </p:childTnLst>
                    </p:cTn>
                  </p:par>
                  <p:par>
                    <p:cTn id="110" fill="hold">
                      <p:stCondLst>
                        <p:cond delay="indefinite"/>
                      </p:stCondLst>
                      <p:childTnLst>
                        <p:par>
                          <p:cTn id="111" fill="hold">
                            <p:stCondLst>
                              <p:cond delay="0"/>
                            </p:stCondLst>
                            <p:childTnLst>
                              <p:par>
                                <p:cTn id="112" presetID="12" presetClass="entr" presetSubtype="1" fill="hold" grpId="0" nodeType="clickEffect">
                                  <p:stCondLst>
                                    <p:cond delay="0"/>
                                  </p:stCondLst>
                                  <p:childTnLst>
                                    <p:set>
                                      <p:cBhvr>
                                        <p:cTn id="113" dur="1" fill="hold">
                                          <p:stCondLst>
                                            <p:cond delay="0"/>
                                          </p:stCondLst>
                                        </p:cTn>
                                        <p:tgtEl>
                                          <p:spTgt spid="195604"/>
                                        </p:tgtEl>
                                        <p:attrNameLst>
                                          <p:attrName>style.visibility</p:attrName>
                                        </p:attrNameLst>
                                      </p:cBhvr>
                                      <p:to>
                                        <p:strVal val="visible"/>
                                      </p:to>
                                    </p:set>
                                    <p:animEffect transition="in" filter="slide(fromTop)">
                                      <p:cBhvr>
                                        <p:cTn id="114" dur="500"/>
                                        <p:tgtEl>
                                          <p:spTgt spid="195604"/>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grpId="0" nodeType="clickEffect">
                                  <p:stCondLst>
                                    <p:cond delay="0"/>
                                  </p:stCondLst>
                                  <p:childTnLst>
                                    <p:set>
                                      <p:cBhvr>
                                        <p:cTn id="118" dur="1" fill="hold">
                                          <p:stCondLst>
                                            <p:cond delay="0"/>
                                          </p:stCondLst>
                                        </p:cTn>
                                        <p:tgtEl>
                                          <p:spTgt spid="195611"/>
                                        </p:tgtEl>
                                        <p:attrNameLst>
                                          <p:attrName>style.visibility</p:attrName>
                                        </p:attrNameLst>
                                      </p:cBhvr>
                                      <p:to>
                                        <p:strVal val="visible"/>
                                      </p:to>
                                    </p:set>
                                    <p:animEffect transition="in" filter="wipe(up)">
                                      <p:cBhvr>
                                        <p:cTn id="119" dur="500"/>
                                        <p:tgtEl>
                                          <p:spTgt spid="195611"/>
                                        </p:tgtEl>
                                      </p:cBhvr>
                                    </p:animEffect>
                                  </p:childTnLst>
                                </p:cTn>
                              </p:par>
                            </p:childTnLst>
                          </p:cTn>
                        </p:par>
                      </p:childTnLst>
                    </p:cTn>
                  </p:par>
                  <p:par>
                    <p:cTn id="120" fill="hold">
                      <p:stCondLst>
                        <p:cond delay="indefinite"/>
                      </p:stCondLst>
                      <p:childTnLst>
                        <p:par>
                          <p:cTn id="121" fill="hold">
                            <p:stCondLst>
                              <p:cond delay="0"/>
                            </p:stCondLst>
                            <p:childTnLst>
                              <p:par>
                                <p:cTn id="122" presetID="2" presetClass="entr" presetSubtype="2" fill="hold" grpId="0" nodeType="clickEffect">
                                  <p:stCondLst>
                                    <p:cond delay="0"/>
                                  </p:stCondLst>
                                  <p:childTnLst>
                                    <p:set>
                                      <p:cBhvr>
                                        <p:cTn id="123" dur="1" fill="hold">
                                          <p:stCondLst>
                                            <p:cond delay="0"/>
                                          </p:stCondLst>
                                        </p:cTn>
                                        <p:tgtEl>
                                          <p:spTgt spid="195605"/>
                                        </p:tgtEl>
                                        <p:attrNameLst>
                                          <p:attrName>style.visibility</p:attrName>
                                        </p:attrNameLst>
                                      </p:cBhvr>
                                      <p:to>
                                        <p:strVal val="visible"/>
                                      </p:to>
                                    </p:set>
                                    <p:anim calcmode="lin" valueType="num">
                                      <p:cBhvr additive="base">
                                        <p:cTn id="124" dur="500" fill="hold"/>
                                        <p:tgtEl>
                                          <p:spTgt spid="195605"/>
                                        </p:tgtEl>
                                        <p:attrNameLst>
                                          <p:attrName>ppt_x</p:attrName>
                                        </p:attrNameLst>
                                      </p:cBhvr>
                                      <p:tavLst>
                                        <p:tav tm="0">
                                          <p:val>
                                            <p:strVal val="1+#ppt_w/2"/>
                                          </p:val>
                                        </p:tav>
                                        <p:tav tm="100000">
                                          <p:val>
                                            <p:strVal val="#ppt_x"/>
                                          </p:val>
                                        </p:tav>
                                      </p:tavLst>
                                    </p:anim>
                                    <p:anim calcmode="lin" valueType="num">
                                      <p:cBhvr additive="base">
                                        <p:cTn id="125" dur="500" fill="hold"/>
                                        <p:tgtEl>
                                          <p:spTgt spid="195605"/>
                                        </p:tgtEl>
                                        <p:attrNameLst>
                                          <p:attrName>ppt_y</p:attrName>
                                        </p:attrNameLst>
                                      </p:cBhvr>
                                      <p:tavLst>
                                        <p:tav tm="0">
                                          <p:val>
                                            <p:strVal val="#ppt_y"/>
                                          </p:val>
                                        </p:tav>
                                        <p:tav tm="100000">
                                          <p:val>
                                            <p:strVal val="#ppt_y"/>
                                          </p:val>
                                        </p:tav>
                                      </p:tavLst>
                                    </p:anim>
                                  </p:childTnLst>
                                </p:cTn>
                              </p:par>
                            </p:childTnLst>
                          </p:cTn>
                        </p:par>
                        <p:par>
                          <p:cTn id="126" fill="hold">
                            <p:stCondLst>
                              <p:cond delay="500"/>
                            </p:stCondLst>
                            <p:childTnLst>
                              <p:par>
                                <p:cTn id="127" presetID="2" presetClass="entr" presetSubtype="2" fill="hold" grpId="0" nodeType="afterEffect">
                                  <p:stCondLst>
                                    <p:cond delay="0"/>
                                  </p:stCondLst>
                                  <p:childTnLst>
                                    <p:set>
                                      <p:cBhvr>
                                        <p:cTn id="128" dur="1" fill="hold">
                                          <p:stCondLst>
                                            <p:cond delay="0"/>
                                          </p:stCondLst>
                                        </p:cTn>
                                        <p:tgtEl>
                                          <p:spTgt spid="195588"/>
                                        </p:tgtEl>
                                        <p:attrNameLst>
                                          <p:attrName>style.visibility</p:attrName>
                                        </p:attrNameLst>
                                      </p:cBhvr>
                                      <p:to>
                                        <p:strVal val="visible"/>
                                      </p:to>
                                    </p:set>
                                    <p:anim calcmode="lin" valueType="num">
                                      <p:cBhvr additive="base">
                                        <p:cTn id="129" dur="500" fill="hold"/>
                                        <p:tgtEl>
                                          <p:spTgt spid="195588"/>
                                        </p:tgtEl>
                                        <p:attrNameLst>
                                          <p:attrName>ppt_x</p:attrName>
                                        </p:attrNameLst>
                                      </p:cBhvr>
                                      <p:tavLst>
                                        <p:tav tm="0">
                                          <p:val>
                                            <p:strVal val="1+#ppt_w/2"/>
                                          </p:val>
                                        </p:tav>
                                        <p:tav tm="100000">
                                          <p:val>
                                            <p:strVal val="#ppt_x"/>
                                          </p:val>
                                        </p:tav>
                                      </p:tavLst>
                                    </p:anim>
                                    <p:anim calcmode="lin" valueType="num">
                                      <p:cBhvr additive="base">
                                        <p:cTn id="130" dur="500" fill="hold"/>
                                        <p:tgtEl>
                                          <p:spTgt spid="1955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7" grpId="0" animBg="1" autoUpdateAnimBg="0"/>
      <p:bldP spid="195588" grpId="0" animBg="1" autoUpdateAnimBg="0"/>
      <p:bldP spid="195589" grpId="0" animBg="1"/>
      <p:bldP spid="195590" grpId="0" animBg="1" autoUpdateAnimBg="0"/>
      <p:bldP spid="195591" grpId="0" animBg="1" autoUpdateAnimBg="0"/>
      <p:bldP spid="195592" grpId="0" animBg="1" autoUpdateAnimBg="0"/>
      <p:bldP spid="195593" grpId="0" animBg="1" autoUpdateAnimBg="0"/>
      <p:bldP spid="195594" grpId="0" animBg="1" autoUpdateAnimBg="0"/>
      <p:bldP spid="195595" grpId="0" animBg="1" autoUpdateAnimBg="0"/>
      <p:bldP spid="195596" grpId="0" animBg="1" autoUpdateAnimBg="0"/>
      <p:bldP spid="195597" grpId="0" animBg="1" autoUpdateAnimBg="0"/>
      <p:bldP spid="195598" grpId="0" animBg="1" autoUpdateAnimBg="0"/>
      <p:bldP spid="195599" grpId="0" animBg="1"/>
      <p:bldP spid="195600" grpId="0" animBg="1" autoUpdateAnimBg="0"/>
      <p:bldP spid="195601" grpId="0" animBg="1" autoUpdateAnimBg="0"/>
      <p:bldP spid="195602" grpId="0" animBg="1" autoUpdateAnimBg="0"/>
      <p:bldP spid="195603" grpId="0" animBg="1" autoUpdateAnimBg="0"/>
      <p:bldP spid="195604" grpId="0" animBg="1" autoUpdateAnimBg="0"/>
      <p:bldP spid="195605" grpId="0" animBg="1" autoUpdateAnimBg="0"/>
      <p:bldP spid="195608" grpId="0" animBg="1"/>
      <p:bldP spid="195609" grpId="0" animBg="1"/>
      <p:bldP spid="195610" grpId="0" animBg="1"/>
      <p:bldP spid="195611" grpId="0" animBg="1"/>
      <p:bldP spid="1956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14313" y="1731973"/>
            <a:ext cx="8715375" cy="2825389"/>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nSpc>
                <a:spcPct val="120000"/>
              </a:lnSpc>
              <a:defRPr/>
            </a:pPr>
            <a:r>
              <a:rPr lang="zh-CN" altLang="en-US" sz="2800" dirty="0">
                <a:solidFill>
                  <a:srgbClr val="FF0000"/>
                </a:solidFill>
                <a:latin typeface="黑体" panose="02010609060101010101" pitchFamily="49" charset="-122"/>
                <a:ea typeface="黑体" panose="02010609060101010101" pitchFamily="49" charset="-122"/>
              </a:rPr>
              <a:t>概念阐释：</a:t>
            </a:r>
            <a:r>
              <a:rPr lang="zh-CN" sz="2800" dirty="0">
                <a:solidFill>
                  <a:srgbClr val="FF0000"/>
                </a:solidFill>
                <a:latin typeface="黑体" panose="02010609060101010101" pitchFamily="49" charset="-122"/>
                <a:ea typeface="黑体" panose="02010609060101010101" pitchFamily="49" charset="-122"/>
              </a:rPr>
              <a:t>“斯大林模式”</a:t>
            </a:r>
          </a:p>
          <a:p>
            <a:pPr>
              <a:lnSpc>
                <a:spcPct val="120000"/>
              </a:lnSpc>
              <a:defRPr/>
            </a:pPr>
            <a:r>
              <a:rPr lang="zh-CN" sz="2400" dirty="0">
                <a:solidFill>
                  <a:srgbClr val="0000FF"/>
                </a:solidFill>
                <a:latin typeface="黑体" panose="02010609060101010101" pitchFamily="49" charset="-122"/>
                <a:ea typeface="黑体" panose="02010609060101010101" pitchFamily="49" charset="-122"/>
              </a:rPr>
              <a:t>    </a:t>
            </a:r>
            <a:r>
              <a:rPr lang="zh-CN" altLang="zh-CN" sz="2400" dirty="0">
                <a:solidFill>
                  <a:srgbClr val="0000FF"/>
                </a:solidFill>
                <a:latin typeface="黑体" panose="02010609060101010101" pitchFamily="49" charset="-122"/>
                <a:ea typeface="黑体" panose="02010609060101010101" pitchFamily="49" charset="-122"/>
              </a:rPr>
              <a:t>A.</a:t>
            </a:r>
            <a:r>
              <a:rPr lang="zh-CN" sz="2400" dirty="0">
                <a:solidFill>
                  <a:srgbClr val="0000FF"/>
                </a:solidFill>
                <a:latin typeface="黑体" panose="02010609060101010101" pitchFamily="49" charset="-122"/>
                <a:ea typeface="黑体" panose="02010609060101010101" pitchFamily="49" charset="-122"/>
              </a:rPr>
              <a:t>定义：</a:t>
            </a:r>
          </a:p>
          <a:p>
            <a:pPr>
              <a:lnSpc>
                <a:spcPct val="120000"/>
              </a:lnSpc>
              <a:defRPr/>
            </a:pPr>
            <a:r>
              <a:rPr lang="en-US" altLang="zh-CN" sz="2400" dirty="0" smtClean="0">
                <a:latin typeface="黑体" panose="02010609060101010101" pitchFamily="49" charset="-122"/>
                <a:ea typeface="黑体" panose="02010609060101010101" pitchFamily="49" charset="-122"/>
              </a:rPr>
              <a:t>    </a:t>
            </a:r>
            <a:r>
              <a:rPr lang="zh-CN" sz="2400" dirty="0" smtClean="0">
                <a:latin typeface="黑体" panose="02010609060101010101" pitchFamily="49" charset="-122"/>
                <a:ea typeface="黑体" panose="02010609060101010101" pitchFamily="49" charset="-122"/>
              </a:rPr>
              <a:t>指</a:t>
            </a:r>
            <a:r>
              <a:rPr lang="zh-CN" sz="2400" dirty="0">
                <a:latin typeface="黑体" panose="02010609060101010101" pitchFamily="49" charset="-122"/>
                <a:ea typeface="黑体" panose="02010609060101010101" pitchFamily="49" charset="-122"/>
              </a:rPr>
              <a:t>苏联在斯大林领导下，按照斯大林的规划所确立起来的高度集中的国家政治经济体制。</a:t>
            </a:r>
          </a:p>
          <a:p>
            <a:pPr>
              <a:lnSpc>
                <a:spcPct val="120000"/>
              </a:lnSpc>
              <a:defRPr/>
            </a:pPr>
            <a:r>
              <a:rPr lang="zh-CN" sz="2400" dirty="0">
                <a:solidFill>
                  <a:srgbClr val="CC0000"/>
                </a:solidFill>
                <a:latin typeface="黑体" panose="02010609060101010101" pitchFamily="49" charset="-122"/>
                <a:ea typeface="黑体" panose="02010609060101010101" pitchFamily="49" charset="-122"/>
              </a:rPr>
              <a:t>    </a:t>
            </a:r>
            <a:r>
              <a:rPr lang="zh-CN" altLang="zh-CN" sz="2400" dirty="0">
                <a:solidFill>
                  <a:srgbClr val="0000FF"/>
                </a:solidFill>
                <a:latin typeface="黑体" panose="02010609060101010101" pitchFamily="49" charset="-122"/>
                <a:ea typeface="黑体" panose="02010609060101010101" pitchFamily="49" charset="-122"/>
              </a:rPr>
              <a:t>B.</a:t>
            </a:r>
            <a:r>
              <a:rPr lang="zh-CN" sz="2400" dirty="0">
                <a:solidFill>
                  <a:srgbClr val="0000FF"/>
                </a:solidFill>
                <a:latin typeface="黑体" panose="02010609060101010101" pitchFamily="49" charset="-122"/>
                <a:ea typeface="黑体" panose="02010609060101010101" pitchFamily="49" charset="-122"/>
              </a:rPr>
              <a:t>特点：</a:t>
            </a:r>
          </a:p>
          <a:p>
            <a:pPr>
              <a:lnSpc>
                <a:spcPct val="120000"/>
              </a:lnSpc>
              <a:defRPr/>
            </a:pPr>
            <a:r>
              <a:rPr lang="en-US" altLang="zh-CN" sz="2400" dirty="0" smtClean="0">
                <a:latin typeface="黑体" panose="02010609060101010101" pitchFamily="49" charset="-122"/>
                <a:ea typeface="黑体" panose="02010609060101010101" pitchFamily="49" charset="-122"/>
              </a:rPr>
              <a:t>    </a:t>
            </a:r>
            <a:r>
              <a:rPr lang="zh-CN" sz="2400" dirty="0" smtClean="0">
                <a:latin typeface="黑体" panose="02010609060101010101" pitchFamily="49" charset="-122"/>
                <a:ea typeface="黑体" panose="02010609060101010101" pitchFamily="49" charset="-122"/>
              </a:rPr>
              <a:t>经济</a:t>
            </a:r>
            <a:r>
              <a:rPr lang="zh-CN" sz="2400" dirty="0">
                <a:latin typeface="黑体" panose="02010609060101010101" pitchFamily="49" charset="-122"/>
                <a:ea typeface="黑体" panose="02010609060101010101" pitchFamily="49" charset="-122"/>
              </a:rPr>
              <a:t>上高度集中、政治上高度集权、文化上高度划一。</a:t>
            </a:r>
          </a:p>
        </p:txBody>
      </p:sp>
      <p:sp>
        <p:nvSpPr>
          <p:cNvPr id="3" name="Rectangle 2"/>
          <p:cNvSpPr>
            <a:spLocks noChangeArrowheads="1"/>
          </p:cNvSpPr>
          <p:nvPr/>
        </p:nvSpPr>
        <p:spPr bwMode="auto">
          <a:xfrm>
            <a:off x="214282" y="4857760"/>
            <a:ext cx="8701088" cy="1057790"/>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a:lnSpc>
                <a:spcPct val="120000"/>
              </a:lnSpc>
              <a:defRPr/>
            </a:pPr>
            <a:r>
              <a:rPr lang="en-US" altLang="zh-CN" sz="2800" b="1" dirty="0" smtClean="0">
                <a:solidFill>
                  <a:srgbClr val="FF0000"/>
                </a:solidFill>
                <a:latin typeface="黑体" panose="02010609060101010101" pitchFamily="49" charset="-122"/>
                <a:ea typeface="黑体" panose="02010609060101010101" pitchFamily="49" charset="-122"/>
              </a:rPr>
              <a:t>    </a:t>
            </a:r>
            <a:r>
              <a:rPr lang="zh-CN" sz="2800" b="1" dirty="0" smtClean="0">
                <a:solidFill>
                  <a:srgbClr val="FF0000"/>
                </a:solidFill>
                <a:latin typeface="黑体" panose="02010609060101010101" pitchFamily="49" charset="-122"/>
                <a:ea typeface="黑体" panose="02010609060101010101" pitchFamily="49" charset="-122"/>
              </a:rPr>
              <a:t>斯大林</a:t>
            </a:r>
            <a:r>
              <a:rPr lang="zh-CN" sz="2800" b="1" dirty="0">
                <a:solidFill>
                  <a:srgbClr val="FF0000"/>
                </a:solidFill>
                <a:latin typeface="黑体" panose="02010609060101010101" pitchFamily="49" charset="-122"/>
                <a:ea typeface="黑体" panose="02010609060101010101" pitchFamily="49" charset="-122"/>
              </a:rPr>
              <a:t>模式</a:t>
            </a:r>
            <a:r>
              <a:rPr lang="zh-CN" altLang="en-US" sz="2800" b="1" dirty="0">
                <a:solidFill>
                  <a:srgbClr val="FF0000"/>
                </a:solidFill>
                <a:latin typeface="黑体" panose="02010609060101010101" pitchFamily="49" charset="-122"/>
                <a:ea typeface="黑体" panose="02010609060101010101" pitchFamily="49" charset="-122"/>
              </a:rPr>
              <a:t>是在</a:t>
            </a:r>
            <a:r>
              <a:rPr lang="zh-CN" sz="2800" b="1" dirty="0">
                <a:solidFill>
                  <a:srgbClr val="0000FF"/>
                </a:solidFill>
                <a:latin typeface="宋体" panose="02010600030101010101" pitchFamily="2" charset="-122"/>
              </a:rPr>
              <a:t>社会主义工业化</a:t>
            </a:r>
            <a:r>
              <a:rPr lang="zh-CN" altLang="en-US" sz="2800" b="1" dirty="0">
                <a:solidFill>
                  <a:srgbClr val="0000FF"/>
                </a:solidFill>
                <a:latin typeface="宋体" panose="02010600030101010101" pitchFamily="2" charset="-122"/>
              </a:rPr>
              <a:t>和</a:t>
            </a:r>
            <a:r>
              <a:rPr lang="zh-CN" sz="2800" b="1" dirty="0">
                <a:solidFill>
                  <a:srgbClr val="0000FF"/>
                </a:solidFill>
                <a:latin typeface="宋体" panose="02010600030101010101" pitchFamily="2" charset="-122"/>
              </a:rPr>
              <a:t>农业全盘集体化</a:t>
            </a:r>
            <a:r>
              <a:rPr lang="zh-CN" altLang="en-US" sz="2800" b="1" dirty="0">
                <a:solidFill>
                  <a:srgbClr val="0000FF"/>
                </a:solidFill>
                <a:latin typeface="宋体" panose="02010600030101010101" pitchFamily="2" charset="-122"/>
              </a:rPr>
              <a:t>运动中逐渐建立的。</a:t>
            </a:r>
            <a:endParaRPr lang="zh-CN" sz="2800" b="1" dirty="0">
              <a:solidFill>
                <a:srgbClr val="0000FF"/>
              </a:solidFill>
              <a:latin typeface="宋体" panose="02010600030101010101" pitchFamily="2" charset="-122"/>
            </a:endParaRPr>
          </a:p>
        </p:txBody>
      </p:sp>
      <p:sp>
        <p:nvSpPr>
          <p:cNvPr id="4" name="TextBox 3"/>
          <p:cNvSpPr txBox="1"/>
          <p:nvPr/>
        </p:nvSpPr>
        <p:spPr>
          <a:xfrm>
            <a:off x="214282" y="500042"/>
            <a:ext cx="7429552" cy="58477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zh-CN" altLang="en-US" sz="3200" b="1" dirty="0" smtClean="0">
                <a:latin typeface="黑体" panose="02010609060101010101" pitchFamily="49" charset="-122"/>
                <a:ea typeface="黑体" panose="02010609060101010101" pitchFamily="49" charset="-122"/>
              </a:rPr>
              <a:t>四、斯大林模式下的社会主义建设道路</a:t>
            </a:r>
            <a:endParaRPr lang="zh-CN" altLang="en-US" sz="3200" b="1"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linds(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 calcmode="lin" valueType="num">
                                      <p:cBhvr additive="base">
                                        <p:cTn id="12"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7" presetClass="entr" presetSubtype="0" fill="hold" grpId="0" nodeType="clickEffect">
                                  <p:stCondLst>
                                    <p:cond delay="0"/>
                                  </p:stCondLst>
                                  <p:iterate type="lt">
                                    <p:tmPct val="50000"/>
                                  </p:iterate>
                                  <p:childTnLst>
                                    <p:set>
                                      <p:cBhvr>
                                        <p:cTn id="17" dur="1" fill="hold">
                                          <p:stCondLst>
                                            <p:cond delay="0"/>
                                          </p:stCondLst>
                                        </p:cTn>
                                        <p:tgtEl>
                                          <p:spTgt spid="3"/>
                                        </p:tgtEl>
                                        <p:attrNameLst>
                                          <p:attrName>style.visibility</p:attrName>
                                        </p:attrNameLst>
                                      </p:cBhvr>
                                      <p:to>
                                        <p:strVal val="visible"/>
                                      </p:to>
                                    </p:set>
                                    <p:anim calcmode="discrete" valueType="clr">
                                      <p:cBhvr override="childStyle">
                                        <p:cTn id="18"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3"/>
                                        </p:tgtEl>
                                        <p:attrNameLst>
                                          <p:attrName>fillcolor</p:attrName>
                                        </p:attrNameLst>
                                      </p:cBhvr>
                                      <p:tavLst>
                                        <p:tav tm="0">
                                          <p:val>
                                            <p:clrVal>
                                              <a:schemeClr val="accent2"/>
                                            </p:clrVal>
                                          </p:val>
                                        </p:tav>
                                        <p:tav tm="50000">
                                          <p:val>
                                            <p:clrVal>
                                              <a:schemeClr val="hlink"/>
                                            </p:clrVal>
                                          </p:val>
                                        </p:tav>
                                      </p:tavLst>
                                    </p:anim>
                                    <p:set>
                                      <p:cBhvr>
                                        <p:cTn id="20"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428625" y="1571625"/>
            <a:ext cx="8429625" cy="489426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zh-CN" altLang="en-US" dirty="0"/>
          </a:p>
        </p:txBody>
      </p:sp>
      <p:sp>
        <p:nvSpPr>
          <p:cNvPr id="13314" name="Rectangle 2"/>
          <p:cNvSpPr>
            <a:spLocks noChangeArrowheads="1"/>
          </p:cNvSpPr>
          <p:nvPr/>
        </p:nvSpPr>
        <p:spPr bwMode="auto">
          <a:xfrm>
            <a:off x="468313" y="1697038"/>
            <a:ext cx="1752600" cy="641350"/>
          </a:xfrm>
          <a:prstGeom prst="rect">
            <a:avLst/>
          </a:prstGeom>
          <a:noFill/>
          <a:ln w="9525">
            <a:noFill/>
            <a:miter lim="800000"/>
          </a:ln>
        </p:spPr>
        <p:txBody>
          <a:bodyPr>
            <a:spAutoFit/>
          </a:bodyPr>
          <a:lstStyle/>
          <a:p>
            <a:r>
              <a:rPr lang="zh-CN" altLang="zh-CN" sz="3600">
                <a:solidFill>
                  <a:srgbClr val="000066"/>
                </a:solidFill>
                <a:latin typeface="黑体" panose="02010609060101010101" pitchFamily="49" charset="-122"/>
                <a:ea typeface="黑体" panose="02010609060101010101" pitchFamily="49" charset="-122"/>
              </a:rPr>
              <a:t>1.</a:t>
            </a:r>
            <a:r>
              <a:rPr lang="zh-CN" sz="3600">
                <a:solidFill>
                  <a:srgbClr val="000066"/>
                </a:solidFill>
                <a:latin typeface="黑体" panose="02010609060101010101" pitchFamily="49" charset="-122"/>
                <a:ea typeface="黑体" panose="02010609060101010101" pitchFamily="49" charset="-122"/>
              </a:rPr>
              <a:t>背景</a:t>
            </a:r>
          </a:p>
        </p:txBody>
      </p:sp>
      <p:sp>
        <p:nvSpPr>
          <p:cNvPr id="13315" name="Rectangle 3"/>
          <p:cNvSpPr>
            <a:spLocks noChangeArrowheads="1"/>
          </p:cNvSpPr>
          <p:nvPr/>
        </p:nvSpPr>
        <p:spPr bwMode="auto">
          <a:xfrm>
            <a:off x="323850" y="2705100"/>
            <a:ext cx="6034088" cy="534988"/>
          </a:xfrm>
          <a:prstGeom prst="rect">
            <a:avLst/>
          </a:prstGeom>
          <a:noFill/>
          <a:ln w="9525">
            <a:noFill/>
            <a:miter lim="800000"/>
          </a:ln>
        </p:spPr>
        <p:txBody>
          <a:bodyPr>
            <a:spAutoFit/>
          </a:bodyPr>
          <a:lstStyle/>
          <a:p>
            <a:pPr>
              <a:lnSpc>
                <a:spcPct val="80000"/>
              </a:lnSpc>
              <a:spcBef>
                <a:spcPct val="20000"/>
              </a:spcBef>
            </a:pPr>
            <a:r>
              <a:rPr lang="zh-CN" sz="3600">
                <a:solidFill>
                  <a:srgbClr val="000066"/>
                </a:solidFill>
                <a:latin typeface="黑体" panose="02010609060101010101" pitchFamily="49" charset="-122"/>
                <a:ea typeface="黑体" panose="02010609060101010101" pitchFamily="49" charset="-122"/>
              </a:rPr>
              <a:t>（</a:t>
            </a:r>
            <a:r>
              <a:rPr lang="zh-CN" altLang="zh-CN" sz="3600">
                <a:solidFill>
                  <a:srgbClr val="000066"/>
                </a:solidFill>
                <a:latin typeface="黑体" panose="02010609060101010101" pitchFamily="49" charset="-122"/>
                <a:ea typeface="黑体" panose="02010609060101010101" pitchFamily="49" charset="-122"/>
              </a:rPr>
              <a:t>1</a:t>
            </a:r>
            <a:r>
              <a:rPr lang="zh-CN" sz="3600">
                <a:solidFill>
                  <a:srgbClr val="000066"/>
                </a:solidFill>
                <a:latin typeface="黑体" panose="02010609060101010101" pitchFamily="49" charset="-122"/>
                <a:ea typeface="黑体" panose="02010609060101010101" pitchFamily="49" charset="-122"/>
              </a:rPr>
              <a:t>）</a:t>
            </a:r>
            <a:r>
              <a:rPr lang="zh-CN" altLang="zh-CN" sz="3600">
                <a:solidFill>
                  <a:srgbClr val="000066"/>
                </a:solidFill>
                <a:latin typeface="黑体" panose="02010609060101010101" pitchFamily="49" charset="-122"/>
                <a:ea typeface="黑体" panose="02010609060101010101" pitchFamily="49" charset="-122"/>
              </a:rPr>
              <a:t>1922</a:t>
            </a:r>
            <a:r>
              <a:rPr lang="zh-CN" sz="3600">
                <a:solidFill>
                  <a:srgbClr val="000066"/>
                </a:solidFill>
                <a:latin typeface="黑体" panose="02010609060101010101" pitchFamily="49" charset="-122"/>
                <a:ea typeface="黑体" panose="02010609060101010101" pitchFamily="49" charset="-122"/>
              </a:rPr>
              <a:t>年</a:t>
            </a:r>
            <a:r>
              <a:rPr lang="zh-CN" altLang="zh-CN" sz="3600">
                <a:solidFill>
                  <a:srgbClr val="000066"/>
                </a:solidFill>
                <a:latin typeface="黑体" panose="02010609060101010101" pitchFamily="49" charset="-122"/>
                <a:ea typeface="黑体" panose="02010609060101010101" pitchFamily="49" charset="-122"/>
              </a:rPr>
              <a:t>12</a:t>
            </a:r>
            <a:r>
              <a:rPr lang="zh-CN" sz="3600">
                <a:solidFill>
                  <a:srgbClr val="000066"/>
                </a:solidFill>
                <a:latin typeface="黑体" panose="02010609060101010101" pitchFamily="49" charset="-122"/>
                <a:ea typeface="黑体" panose="02010609060101010101" pitchFamily="49" charset="-122"/>
              </a:rPr>
              <a:t>月苏联建立</a:t>
            </a:r>
          </a:p>
        </p:txBody>
      </p:sp>
      <p:sp>
        <p:nvSpPr>
          <p:cNvPr id="13318" name="Rectangle 6"/>
          <p:cNvSpPr>
            <a:spLocks noChangeArrowheads="1"/>
          </p:cNvSpPr>
          <p:nvPr/>
        </p:nvSpPr>
        <p:spPr bwMode="auto">
          <a:xfrm>
            <a:off x="900113" y="4714875"/>
            <a:ext cx="7620000" cy="946150"/>
          </a:xfrm>
          <a:prstGeom prst="rect">
            <a:avLst/>
          </a:prstGeom>
          <a:noFill/>
          <a:ln w="9525">
            <a:noFill/>
            <a:miter lim="800000"/>
          </a:ln>
        </p:spPr>
        <p:txBody>
          <a:bodyPr anchor="ctr">
            <a:spAutoFit/>
          </a:bodyPr>
          <a:lstStyle/>
          <a:p>
            <a:r>
              <a:rPr lang="zh-CN" altLang="zh-CN" sz="2800">
                <a:solidFill>
                  <a:srgbClr val="660033"/>
                </a:solidFill>
                <a:latin typeface="黑体" panose="02010609060101010101" pitchFamily="49" charset="-122"/>
                <a:ea typeface="黑体" panose="02010609060101010101" pitchFamily="49" charset="-122"/>
              </a:rPr>
              <a:t>    1924</a:t>
            </a:r>
            <a:r>
              <a:rPr lang="zh-CN" sz="2800">
                <a:solidFill>
                  <a:srgbClr val="660033"/>
                </a:solidFill>
                <a:latin typeface="黑体" panose="02010609060101010101" pitchFamily="49" charset="-122"/>
                <a:ea typeface="黑体" panose="02010609060101010101" pitchFamily="49" charset="-122"/>
              </a:rPr>
              <a:t>年</a:t>
            </a:r>
            <a:r>
              <a:rPr lang="zh-CN" altLang="zh-CN" sz="2800">
                <a:solidFill>
                  <a:srgbClr val="660033"/>
                </a:solidFill>
                <a:latin typeface="黑体" panose="02010609060101010101" pitchFamily="49" charset="-122"/>
                <a:ea typeface="黑体" panose="02010609060101010101" pitchFamily="49" charset="-122"/>
              </a:rPr>
              <a:t>1</a:t>
            </a:r>
            <a:r>
              <a:rPr lang="zh-CN" sz="2800">
                <a:solidFill>
                  <a:srgbClr val="660033"/>
                </a:solidFill>
                <a:latin typeface="黑体" panose="02010609060101010101" pitchFamily="49" charset="-122"/>
                <a:ea typeface="黑体" panose="02010609060101010101" pitchFamily="49" charset="-122"/>
              </a:rPr>
              <a:t>月，列宁逝世后，</a:t>
            </a:r>
            <a:r>
              <a:rPr lang="zh-CN" sz="2800">
                <a:solidFill>
                  <a:srgbClr val="FF0000"/>
                </a:solidFill>
                <a:latin typeface="黑体" panose="02010609060101010101" pitchFamily="49" charset="-122"/>
                <a:ea typeface="黑体" panose="02010609060101010101" pitchFamily="49" charset="-122"/>
                <a:hlinkClick r:id="rId2" action="ppaction://hlinksldjump"/>
              </a:rPr>
              <a:t>斯大林</a:t>
            </a:r>
            <a:r>
              <a:rPr lang="zh-CN" sz="2800">
                <a:solidFill>
                  <a:srgbClr val="660033"/>
                </a:solidFill>
                <a:latin typeface="黑体" panose="02010609060101010101" pitchFamily="49" charset="-122"/>
                <a:ea typeface="黑体" panose="02010609060101010101" pitchFamily="49" charset="-122"/>
              </a:rPr>
              <a:t>成为苏联领导人，苏联的经济政策发生变化。</a:t>
            </a:r>
            <a:r>
              <a:rPr lang="zh-CN" sz="2800">
                <a:solidFill>
                  <a:srgbClr val="996600"/>
                </a:solidFill>
                <a:latin typeface="黑体" panose="02010609060101010101" pitchFamily="49" charset="-122"/>
                <a:ea typeface="黑体" panose="02010609060101010101" pitchFamily="49" charset="-122"/>
              </a:rPr>
              <a:t> </a:t>
            </a:r>
          </a:p>
        </p:txBody>
      </p:sp>
      <p:sp>
        <p:nvSpPr>
          <p:cNvPr id="13319" name="Rectangle 7"/>
          <p:cNvSpPr>
            <a:spLocks noChangeArrowheads="1"/>
          </p:cNvSpPr>
          <p:nvPr/>
        </p:nvSpPr>
        <p:spPr bwMode="auto">
          <a:xfrm>
            <a:off x="322263" y="4071938"/>
            <a:ext cx="7964487" cy="646112"/>
          </a:xfrm>
          <a:prstGeom prst="rect">
            <a:avLst/>
          </a:prstGeom>
          <a:noFill/>
          <a:ln w="9525">
            <a:noFill/>
            <a:miter lim="800000"/>
          </a:ln>
        </p:spPr>
        <p:txBody>
          <a:bodyPr>
            <a:spAutoFit/>
          </a:bodyPr>
          <a:lstStyle/>
          <a:p>
            <a:pPr>
              <a:spcBef>
                <a:spcPct val="20000"/>
              </a:spcBef>
            </a:pPr>
            <a:r>
              <a:rPr lang="zh-CN" sz="3600">
                <a:solidFill>
                  <a:srgbClr val="000066"/>
                </a:solidFill>
                <a:latin typeface="黑体" panose="02010609060101010101" pitchFamily="49" charset="-122"/>
                <a:ea typeface="黑体" panose="02010609060101010101" pitchFamily="49" charset="-122"/>
              </a:rPr>
              <a:t>（</a:t>
            </a:r>
            <a:r>
              <a:rPr lang="zh-CN" altLang="zh-CN" sz="3600">
                <a:solidFill>
                  <a:srgbClr val="000066"/>
                </a:solidFill>
                <a:latin typeface="黑体" panose="02010609060101010101" pitchFamily="49" charset="-122"/>
                <a:ea typeface="黑体" panose="02010609060101010101" pitchFamily="49" charset="-122"/>
              </a:rPr>
              <a:t>3</a:t>
            </a:r>
            <a:r>
              <a:rPr lang="zh-CN" sz="3600">
                <a:solidFill>
                  <a:srgbClr val="000066"/>
                </a:solidFill>
                <a:latin typeface="黑体" panose="02010609060101010101" pitchFamily="49" charset="-122"/>
                <a:ea typeface="黑体" panose="02010609060101010101" pitchFamily="49" charset="-122"/>
              </a:rPr>
              <a:t>）列宁逝世</a:t>
            </a:r>
            <a:r>
              <a:rPr lang="zh-CN" altLang="en-US" sz="3600">
                <a:solidFill>
                  <a:srgbClr val="000066"/>
                </a:solidFill>
                <a:latin typeface="黑体" panose="02010609060101010101" pitchFamily="49" charset="-122"/>
                <a:ea typeface="黑体" panose="02010609060101010101" pitchFamily="49" charset="-122"/>
              </a:rPr>
              <a:t>，斯大林当选为总书记</a:t>
            </a:r>
            <a:r>
              <a:rPr lang="en-US" altLang="zh-CN" sz="3600">
                <a:solidFill>
                  <a:srgbClr val="000066"/>
                </a:solidFill>
                <a:latin typeface="黑体" panose="02010609060101010101" pitchFamily="49" charset="-122"/>
                <a:ea typeface="黑体" panose="02010609060101010101" pitchFamily="49" charset="-122"/>
              </a:rPr>
              <a:t>;</a:t>
            </a:r>
            <a:endParaRPr lang="zh-CN" altLang="zh-CN" sz="3600">
              <a:solidFill>
                <a:srgbClr val="000066"/>
              </a:solidFill>
              <a:latin typeface="黑体" panose="02010609060101010101" pitchFamily="49" charset="-122"/>
              <a:ea typeface="黑体" panose="02010609060101010101" pitchFamily="49" charset="-122"/>
            </a:endParaRPr>
          </a:p>
        </p:txBody>
      </p:sp>
      <p:pic>
        <p:nvPicPr>
          <p:cNvPr id="17415" name="Picture 9" descr="苏联"/>
          <p:cNvPicPr>
            <a:picLocks noChangeAspect="1" noChangeArrowheads="1"/>
          </p:cNvPicPr>
          <p:nvPr/>
        </p:nvPicPr>
        <p:blipFill>
          <a:blip r:embed="rId3"/>
          <a:srcRect/>
          <a:stretch>
            <a:fillRect/>
          </a:stretch>
        </p:blipFill>
        <p:spPr bwMode="auto">
          <a:xfrm>
            <a:off x="6443663" y="0"/>
            <a:ext cx="2700337" cy="1284288"/>
          </a:xfrm>
          <a:prstGeom prst="rect">
            <a:avLst/>
          </a:prstGeom>
          <a:noFill/>
          <a:ln w="9525">
            <a:noFill/>
            <a:miter lim="800000"/>
            <a:headEnd/>
            <a:tailEnd/>
          </a:ln>
        </p:spPr>
      </p:pic>
      <p:sp>
        <p:nvSpPr>
          <p:cNvPr id="13324" name="Text Box 12"/>
          <p:cNvSpPr txBox="1">
            <a:spLocks noChangeArrowheads="1"/>
          </p:cNvSpPr>
          <p:nvPr/>
        </p:nvSpPr>
        <p:spPr bwMode="auto">
          <a:xfrm>
            <a:off x="292100" y="3357563"/>
            <a:ext cx="8280400" cy="641350"/>
          </a:xfrm>
          <a:prstGeom prst="rect">
            <a:avLst/>
          </a:prstGeom>
          <a:noFill/>
          <a:ln w="9525">
            <a:noFill/>
            <a:miter lim="800000"/>
          </a:ln>
        </p:spPr>
        <p:txBody>
          <a:bodyPr>
            <a:spAutoFit/>
          </a:bodyPr>
          <a:lstStyle/>
          <a:p>
            <a:pPr>
              <a:spcBef>
                <a:spcPct val="50000"/>
              </a:spcBef>
            </a:pPr>
            <a:r>
              <a:rPr lang="zh-CN" sz="3600">
                <a:solidFill>
                  <a:srgbClr val="000066"/>
                </a:solidFill>
                <a:latin typeface="黑体" panose="02010609060101010101" pitchFamily="49" charset="-122"/>
                <a:ea typeface="黑体" panose="02010609060101010101" pitchFamily="49" charset="-122"/>
              </a:rPr>
              <a:t>（</a:t>
            </a:r>
            <a:r>
              <a:rPr lang="zh-CN" altLang="zh-CN" sz="3600">
                <a:solidFill>
                  <a:srgbClr val="000066"/>
                </a:solidFill>
                <a:latin typeface="黑体" panose="02010609060101010101" pitchFamily="49" charset="-122"/>
                <a:ea typeface="黑体" panose="02010609060101010101" pitchFamily="49" charset="-122"/>
              </a:rPr>
              <a:t>2</a:t>
            </a:r>
            <a:r>
              <a:rPr lang="zh-CN" sz="3600">
                <a:solidFill>
                  <a:srgbClr val="000066"/>
                </a:solidFill>
                <a:latin typeface="黑体" panose="02010609060101010101" pitchFamily="49" charset="-122"/>
                <a:ea typeface="黑体" panose="02010609060101010101" pitchFamily="49" charset="-122"/>
              </a:rPr>
              <a:t>）国民经济恢复后仍是落后的农业国</a:t>
            </a:r>
            <a:r>
              <a:rPr lang="en-US" altLang="zh-CN" sz="3600">
                <a:solidFill>
                  <a:srgbClr val="000066"/>
                </a:solidFill>
                <a:latin typeface="黑体" panose="02010609060101010101" pitchFamily="49" charset="-122"/>
                <a:ea typeface="黑体" panose="02010609060101010101" pitchFamily="49" charset="-122"/>
              </a:rPr>
              <a:t>;</a:t>
            </a:r>
            <a:endParaRPr lang="zh-CN" altLang="zh-CN" sz="3600">
              <a:solidFill>
                <a:srgbClr val="000066"/>
              </a:solidFill>
              <a:latin typeface="黑体" panose="02010609060101010101" pitchFamily="49" charset="-122"/>
              <a:ea typeface="黑体" panose="02010609060101010101" pitchFamily="49" charset="-122"/>
            </a:endParaRPr>
          </a:p>
        </p:txBody>
      </p:sp>
      <p:sp>
        <p:nvSpPr>
          <p:cNvPr id="13325" name="Text Box 13"/>
          <p:cNvSpPr txBox="1">
            <a:spLocks noChangeArrowheads="1"/>
          </p:cNvSpPr>
          <p:nvPr/>
        </p:nvSpPr>
        <p:spPr bwMode="auto">
          <a:xfrm>
            <a:off x="369888" y="5786438"/>
            <a:ext cx="7488237" cy="482600"/>
          </a:xfrm>
          <a:prstGeom prst="rect">
            <a:avLst/>
          </a:prstGeom>
          <a:noFill/>
          <a:ln w="9525">
            <a:noFill/>
            <a:miter lim="800000"/>
          </a:ln>
        </p:spPr>
        <p:txBody>
          <a:bodyPr>
            <a:spAutoFit/>
          </a:bodyPr>
          <a:lstStyle/>
          <a:p>
            <a:pPr marL="342900" indent="-342900">
              <a:lnSpc>
                <a:spcPct val="80000"/>
              </a:lnSpc>
              <a:spcBef>
                <a:spcPct val="50000"/>
              </a:spcBef>
              <a:buSzPct val="90000"/>
            </a:pPr>
            <a:r>
              <a:rPr lang="zh-CN" sz="3200">
                <a:latin typeface="黑体" panose="02010609060101010101" pitchFamily="49" charset="-122"/>
                <a:ea typeface="黑体" panose="02010609060101010101" pitchFamily="49" charset="-122"/>
              </a:rPr>
              <a:t>（</a:t>
            </a:r>
            <a:r>
              <a:rPr lang="zh-CN" altLang="zh-CN" sz="3200">
                <a:latin typeface="黑体" panose="02010609060101010101" pitchFamily="49" charset="-122"/>
                <a:ea typeface="黑体" panose="02010609060101010101" pitchFamily="49" charset="-122"/>
              </a:rPr>
              <a:t>4</a:t>
            </a:r>
            <a:r>
              <a:rPr lang="zh-CN" sz="3200">
                <a:latin typeface="黑体" panose="02010609060101010101" pitchFamily="49" charset="-122"/>
                <a:ea typeface="黑体" panose="02010609060101010101" pitchFamily="49" charset="-122"/>
              </a:rPr>
              <a:t>）国际</a:t>
            </a:r>
            <a:r>
              <a:rPr lang="zh-CN" altLang="zh-CN" sz="3200">
                <a:latin typeface="黑体" panose="02010609060101010101" pitchFamily="49" charset="-122"/>
                <a:ea typeface="黑体" panose="02010609060101010101" pitchFamily="49" charset="-122"/>
              </a:rPr>
              <a:t>——</a:t>
            </a:r>
            <a:r>
              <a:rPr lang="zh-CN" sz="3200">
                <a:latin typeface="黑体" panose="02010609060101010101" pitchFamily="49" charset="-122"/>
                <a:ea typeface="黑体" panose="02010609060101010101" pitchFamily="49" charset="-122"/>
              </a:rPr>
              <a:t>资本主义包围形势紧张。</a:t>
            </a:r>
          </a:p>
        </p:txBody>
      </p:sp>
      <p:sp>
        <p:nvSpPr>
          <p:cNvPr id="14" name="Text Box 11"/>
          <p:cNvSpPr txBox="1">
            <a:spLocks noChangeArrowheads="1"/>
          </p:cNvSpPr>
          <p:nvPr/>
        </p:nvSpPr>
        <p:spPr bwMode="auto">
          <a:xfrm>
            <a:off x="0" y="720725"/>
            <a:ext cx="6858000" cy="708025"/>
          </a:xfrm>
          <a:prstGeom prst="rect">
            <a:avLst/>
          </a:prstGeom>
          <a:noFill/>
          <a:ln w="9525">
            <a:noFill/>
            <a:miter lim="800000"/>
          </a:ln>
          <a:effectLst/>
        </p:spPr>
        <p:txBody>
          <a:bodyPr>
            <a:spAutoFit/>
          </a:bodyPr>
          <a:lstStyle/>
          <a:p>
            <a:pPr>
              <a:spcBef>
                <a:spcPct val="50000"/>
              </a:spcBef>
              <a:defRPr/>
            </a:pPr>
            <a:r>
              <a:rPr lang="zh-CN" altLang="en-US" sz="4000" dirty="0">
                <a:solidFill>
                  <a:srgbClr val="990033"/>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a:t>
            </a:r>
            <a:r>
              <a:rPr lang="zh-CN" sz="4000" dirty="0">
                <a:solidFill>
                  <a:srgbClr val="990033"/>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一</a:t>
            </a:r>
            <a:r>
              <a:rPr lang="zh-CN" altLang="en-US" sz="4000" dirty="0">
                <a:solidFill>
                  <a:srgbClr val="990033"/>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a:t>
            </a:r>
            <a:r>
              <a:rPr lang="zh-CN" sz="4000" dirty="0">
                <a:solidFill>
                  <a:srgbClr val="990033"/>
                </a:solidFill>
                <a:latin typeface="黑体" panose="02010609060101010101" pitchFamily="49" charset="-122"/>
                <a:ea typeface="黑体" panose="02010609060101010101" pitchFamily="49" charset="-122"/>
              </a:rPr>
              <a:t>斯大林</a:t>
            </a:r>
            <a:r>
              <a:rPr lang="zh-CN" altLang="en-US" sz="4000" dirty="0">
                <a:solidFill>
                  <a:srgbClr val="990033"/>
                </a:solidFill>
                <a:latin typeface="黑体" panose="02010609060101010101" pitchFamily="49" charset="-122"/>
                <a:ea typeface="黑体" panose="02010609060101010101" pitchFamily="49" charset="-122"/>
              </a:rPr>
              <a:t>的工业化之路</a:t>
            </a:r>
            <a:endParaRPr lang="zh-CN" sz="4000" dirty="0">
              <a:solidFill>
                <a:srgbClr val="990033"/>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500" fill="hold"/>
                                        <p:tgtEl>
                                          <p:spTgt spid="13314"/>
                                        </p:tgtEl>
                                        <p:attrNameLst>
                                          <p:attrName>ppt_x</p:attrName>
                                        </p:attrNameLst>
                                      </p:cBhvr>
                                      <p:tavLst>
                                        <p:tav tm="0">
                                          <p:val>
                                            <p:strVal val="#ppt_x"/>
                                          </p:val>
                                        </p:tav>
                                        <p:tav tm="100000">
                                          <p:val>
                                            <p:strVal val="#ppt_x"/>
                                          </p:val>
                                        </p:tav>
                                      </p:tavLst>
                                    </p:anim>
                                    <p:anim calcmode="lin" valueType="num">
                                      <p:cBhvr additive="base">
                                        <p:cTn id="8" dur="500" fill="hold"/>
                                        <p:tgtEl>
                                          <p:spTgt spid="133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315"/>
                                        </p:tgtEl>
                                        <p:attrNameLst>
                                          <p:attrName>style.visibility</p:attrName>
                                        </p:attrNameLst>
                                      </p:cBhvr>
                                      <p:to>
                                        <p:strVal val="visible"/>
                                      </p:to>
                                    </p:set>
                                    <p:anim calcmode="lin" valueType="num">
                                      <p:cBhvr additive="base">
                                        <p:cTn id="13" dur="500" fill="hold"/>
                                        <p:tgtEl>
                                          <p:spTgt spid="13315"/>
                                        </p:tgtEl>
                                        <p:attrNameLst>
                                          <p:attrName>ppt_x</p:attrName>
                                        </p:attrNameLst>
                                      </p:cBhvr>
                                      <p:tavLst>
                                        <p:tav tm="0">
                                          <p:val>
                                            <p:strVal val="#ppt_x"/>
                                          </p:val>
                                        </p:tav>
                                        <p:tav tm="100000">
                                          <p:val>
                                            <p:strVal val="#ppt_x"/>
                                          </p:val>
                                        </p:tav>
                                      </p:tavLst>
                                    </p:anim>
                                    <p:anim calcmode="lin" valueType="num">
                                      <p:cBhvr additive="base">
                                        <p:cTn id="14" dur="500" fill="hold"/>
                                        <p:tgtEl>
                                          <p:spTgt spid="133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324"/>
                                        </p:tgtEl>
                                        <p:attrNameLst>
                                          <p:attrName>style.visibility</p:attrName>
                                        </p:attrNameLst>
                                      </p:cBhvr>
                                      <p:to>
                                        <p:strVal val="visible"/>
                                      </p:to>
                                    </p:set>
                                    <p:anim calcmode="lin" valueType="num">
                                      <p:cBhvr additive="base">
                                        <p:cTn id="19" dur="500" fill="hold"/>
                                        <p:tgtEl>
                                          <p:spTgt spid="13324"/>
                                        </p:tgtEl>
                                        <p:attrNameLst>
                                          <p:attrName>ppt_x</p:attrName>
                                        </p:attrNameLst>
                                      </p:cBhvr>
                                      <p:tavLst>
                                        <p:tav tm="0">
                                          <p:val>
                                            <p:strVal val="#ppt_x"/>
                                          </p:val>
                                        </p:tav>
                                        <p:tav tm="100000">
                                          <p:val>
                                            <p:strVal val="#ppt_x"/>
                                          </p:val>
                                        </p:tav>
                                      </p:tavLst>
                                    </p:anim>
                                    <p:anim calcmode="lin" valueType="num">
                                      <p:cBhvr additive="base">
                                        <p:cTn id="20" dur="500" fill="hold"/>
                                        <p:tgtEl>
                                          <p:spTgt spid="133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3319"/>
                                        </p:tgtEl>
                                        <p:attrNameLst>
                                          <p:attrName>style.visibility</p:attrName>
                                        </p:attrNameLst>
                                      </p:cBhvr>
                                      <p:to>
                                        <p:strVal val="visible"/>
                                      </p:to>
                                    </p:set>
                                    <p:animEffect transition="in" filter="blinds(horizontal)">
                                      <p:cBhvr>
                                        <p:cTn id="25" dur="500"/>
                                        <p:tgtEl>
                                          <p:spTgt spid="13319"/>
                                        </p:tgtEl>
                                      </p:cBhvr>
                                    </p:animEffect>
                                  </p:childTnLst>
                                </p:cTn>
                              </p:par>
                            </p:childTnLst>
                          </p:cTn>
                        </p:par>
                      </p:childTnLst>
                    </p:cTn>
                  </p:par>
                  <p:par>
                    <p:cTn id="26" fill="hold">
                      <p:stCondLst>
                        <p:cond delay="indefinite"/>
                      </p:stCondLst>
                      <p:childTnLst>
                        <p:par>
                          <p:cTn id="27" fill="hold">
                            <p:stCondLst>
                              <p:cond delay="0"/>
                            </p:stCondLst>
                            <p:childTnLst>
                              <p:par>
                                <p:cTn id="28" presetID="27" presetClass="entr" presetSubtype="0" fill="hold" grpId="0" nodeType="clickEffect">
                                  <p:stCondLst>
                                    <p:cond delay="0"/>
                                  </p:stCondLst>
                                  <p:iterate type="lt">
                                    <p:tmPct val="50000"/>
                                  </p:iterate>
                                  <p:childTnLst>
                                    <p:set>
                                      <p:cBhvr>
                                        <p:cTn id="29" dur="1" fill="hold">
                                          <p:stCondLst>
                                            <p:cond delay="0"/>
                                          </p:stCondLst>
                                        </p:cTn>
                                        <p:tgtEl>
                                          <p:spTgt spid="13318"/>
                                        </p:tgtEl>
                                        <p:attrNameLst>
                                          <p:attrName>style.visibility</p:attrName>
                                        </p:attrNameLst>
                                      </p:cBhvr>
                                      <p:to>
                                        <p:strVal val="visible"/>
                                      </p:to>
                                    </p:set>
                                    <p:anim calcmode="discrete" valueType="clr">
                                      <p:cBhvr override="childStyle">
                                        <p:cTn id="30" dur="100"/>
                                        <p:tgtEl>
                                          <p:spTgt spid="13318"/>
                                        </p:tgtEl>
                                        <p:attrNameLst>
                                          <p:attrName>style.color</p:attrName>
                                        </p:attrNameLst>
                                      </p:cBhvr>
                                      <p:tavLst>
                                        <p:tav tm="0">
                                          <p:val>
                                            <p:clrVal>
                                              <a:schemeClr val="accent2"/>
                                            </p:clrVal>
                                          </p:val>
                                        </p:tav>
                                        <p:tav tm="50000">
                                          <p:val>
                                            <p:clrVal>
                                              <a:schemeClr val="hlink"/>
                                            </p:clrVal>
                                          </p:val>
                                        </p:tav>
                                      </p:tavLst>
                                    </p:anim>
                                    <p:anim calcmode="discrete" valueType="clr">
                                      <p:cBhvr>
                                        <p:cTn id="31" dur="100"/>
                                        <p:tgtEl>
                                          <p:spTgt spid="13318"/>
                                        </p:tgtEl>
                                        <p:attrNameLst>
                                          <p:attrName>fillcolor</p:attrName>
                                        </p:attrNameLst>
                                      </p:cBhvr>
                                      <p:tavLst>
                                        <p:tav tm="0">
                                          <p:val>
                                            <p:clrVal>
                                              <a:schemeClr val="accent2"/>
                                            </p:clrVal>
                                          </p:val>
                                        </p:tav>
                                        <p:tav tm="50000">
                                          <p:val>
                                            <p:clrVal>
                                              <a:schemeClr val="hlink"/>
                                            </p:clrVal>
                                          </p:val>
                                        </p:tav>
                                      </p:tavLst>
                                    </p:anim>
                                    <p:set>
                                      <p:cBhvr>
                                        <p:cTn id="32" dur="100"/>
                                        <p:tgtEl>
                                          <p:spTgt spid="13318"/>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13325">
                                            <p:txEl>
                                              <p:pRg st="0" end="0"/>
                                            </p:txEl>
                                          </p:spTgt>
                                        </p:tgtEl>
                                        <p:attrNameLst>
                                          <p:attrName>style.visibility</p:attrName>
                                        </p:attrNameLst>
                                      </p:cBhvr>
                                      <p:to>
                                        <p:strVal val="visible"/>
                                      </p:to>
                                    </p:set>
                                    <p:animEffect transition="in" filter="box(in)">
                                      <p:cBhvr>
                                        <p:cTn id="37" dur="500"/>
                                        <p:tgtEl>
                                          <p:spTgt spid="133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autoUpdateAnimBg="0"/>
      <p:bldP spid="13318" grpId="0" autoUpdateAnimBg="0"/>
      <p:bldP spid="13319" grpId="0" autoUpdateAnimBg="0"/>
      <p:bldP spid="13324"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TextBox 10"/>
          <p:cNvSpPr txBox="1"/>
          <p:nvPr/>
        </p:nvSpPr>
        <p:spPr>
          <a:xfrm>
            <a:off x="285750" y="785813"/>
            <a:ext cx="8572500" cy="4894262"/>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zh-CN" altLang="en-US" dirty="0"/>
          </a:p>
        </p:txBody>
      </p:sp>
      <p:sp>
        <p:nvSpPr>
          <p:cNvPr id="14338" name="Text Box 2"/>
          <p:cNvSpPr txBox="1">
            <a:spLocks noChangeArrowheads="1"/>
          </p:cNvSpPr>
          <p:nvPr/>
        </p:nvSpPr>
        <p:spPr bwMode="auto">
          <a:xfrm>
            <a:off x="220663" y="3341688"/>
            <a:ext cx="3779837" cy="641350"/>
          </a:xfrm>
          <a:prstGeom prst="rect">
            <a:avLst/>
          </a:prstGeom>
          <a:noFill/>
          <a:ln w="9525">
            <a:noFill/>
            <a:miter lim="800000"/>
          </a:ln>
        </p:spPr>
        <p:txBody>
          <a:bodyPr>
            <a:spAutoFit/>
          </a:bodyPr>
          <a:lstStyle/>
          <a:p>
            <a:pPr>
              <a:spcBef>
                <a:spcPct val="50000"/>
              </a:spcBef>
            </a:pPr>
            <a:r>
              <a:rPr lang="en-US" altLang="zh-CN" sz="3600">
                <a:solidFill>
                  <a:srgbClr val="000066"/>
                </a:solidFill>
                <a:latin typeface="黑体" panose="02010609060101010101" pitchFamily="49" charset="-122"/>
                <a:ea typeface="黑体" panose="02010609060101010101" pitchFamily="49" charset="-122"/>
              </a:rPr>
              <a:t>3</a:t>
            </a:r>
            <a:r>
              <a:rPr lang="zh-CN" altLang="en-US" sz="3600">
                <a:solidFill>
                  <a:srgbClr val="000066"/>
                </a:solidFill>
                <a:latin typeface="黑体" panose="02010609060101010101" pitchFamily="49" charset="-122"/>
                <a:ea typeface="黑体" panose="02010609060101010101" pitchFamily="49" charset="-122"/>
              </a:rPr>
              <a:t>、方针的提出</a:t>
            </a:r>
          </a:p>
        </p:txBody>
      </p:sp>
      <p:sp>
        <p:nvSpPr>
          <p:cNvPr id="14339" name="Text Box 3"/>
          <p:cNvSpPr txBox="1">
            <a:spLocks noChangeArrowheads="1"/>
          </p:cNvSpPr>
          <p:nvPr/>
        </p:nvSpPr>
        <p:spPr bwMode="auto">
          <a:xfrm>
            <a:off x="247650" y="1325563"/>
            <a:ext cx="2466975" cy="641350"/>
          </a:xfrm>
          <a:prstGeom prst="rect">
            <a:avLst/>
          </a:prstGeom>
          <a:noFill/>
          <a:ln w="9525">
            <a:noFill/>
            <a:miter lim="800000"/>
          </a:ln>
        </p:spPr>
        <p:txBody>
          <a:bodyPr>
            <a:spAutoFit/>
          </a:bodyPr>
          <a:lstStyle/>
          <a:p>
            <a:pPr>
              <a:spcBef>
                <a:spcPct val="50000"/>
              </a:spcBef>
            </a:pPr>
            <a:r>
              <a:rPr lang="en-US" altLang="zh-CN" sz="3600">
                <a:solidFill>
                  <a:srgbClr val="000066"/>
                </a:solidFill>
                <a:latin typeface="黑体" panose="02010609060101010101" pitchFamily="49" charset="-122"/>
                <a:ea typeface="黑体" panose="02010609060101010101" pitchFamily="49" charset="-122"/>
              </a:rPr>
              <a:t>2</a:t>
            </a:r>
            <a:r>
              <a:rPr lang="zh-CN" altLang="en-US" sz="3600">
                <a:solidFill>
                  <a:srgbClr val="000066"/>
                </a:solidFill>
                <a:latin typeface="黑体" panose="02010609060101010101" pitchFamily="49" charset="-122"/>
                <a:ea typeface="黑体" panose="02010609060101010101" pitchFamily="49" charset="-122"/>
              </a:rPr>
              <a:t>、目的：</a:t>
            </a:r>
          </a:p>
        </p:txBody>
      </p:sp>
      <p:sp>
        <p:nvSpPr>
          <p:cNvPr id="14342" name="Text Box 6"/>
          <p:cNvSpPr txBox="1">
            <a:spLocks noChangeArrowheads="1"/>
          </p:cNvSpPr>
          <p:nvPr/>
        </p:nvSpPr>
        <p:spPr bwMode="auto">
          <a:xfrm>
            <a:off x="1000125" y="2071688"/>
            <a:ext cx="6192838" cy="519112"/>
          </a:xfrm>
          <a:prstGeom prst="rect">
            <a:avLst/>
          </a:prstGeom>
          <a:noFill/>
          <a:ln w="9525">
            <a:noFill/>
            <a:miter lim="800000"/>
          </a:ln>
        </p:spPr>
        <p:txBody>
          <a:bodyPr>
            <a:spAutoFit/>
          </a:bodyPr>
          <a:lstStyle/>
          <a:p>
            <a:pPr>
              <a:spcBef>
                <a:spcPct val="50000"/>
              </a:spcBef>
            </a:pPr>
            <a:r>
              <a:rPr lang="zh-CN" altLang="en-US" sz="2800">
                <a:solidFill>
                  <a:srgbClr val="800000"/>
                </a:solidFill>
                <a:latin typeface="黑体" panose="02010609060101010101" pitchFamily="49" charset="-122"/>
                <a:ea typeface="黑体" panose="02010609060101010101" pitchFamily="49" charset="-122"/>
              </a:rPr>
              <a:t>（</a:t>
            </a:r>
            <a:r>
              <a:rPr lang="en-US" altLang="zh-CN" sz="2800">
                <a:solidFill>
                  <a:srgbClr val="800000"/>
                </a:solidFill>
                <a:latin typeface="黑体" panose="02010609060101010101" pitchFamily="49" charset="-122"/>
                <a:ea typeface="黑体" panose="02010609060101010101" pitchFamily="49" charset="-122"/>
              </a:rPr>
              <a:t>1</a:t>
            </a:r>
            <a:r>
              <a:rPr lang="zh-CN" altLang="en-US" sz="2800">
                <a:solidFill>
                  <a:srgbClr val="800000"/>
                </a:solidFill>
                <a:latin typeface="黑体" panose="02010609060101010101" pitchFamily="49" charset="-122"/>
                <a:ea typeface="黑体" panose="02010609060101010101" pitchFamily="49" charset="-122"/>
              </a:rPr>
              <a:t>）加强国防力量以维护民族独立</a:t>
            </a:r>
            <a:r>
              <a:rPr lang="zh-CN" altLang="en-US" sz="2800" b="0">
                <a:solidFill>
                  <a:schemeClr val="tx1"/>
                </a:solidFill>
                <a:latin typeface="黑体" panose="02010609060101010101" pitchFamily="49" charset="-122"/>
                <a:ea typeface="黑体" panose="02010609060101010101" pitchFamily="49" charset="-122"/>
              </a:rPr>
              <a:t> </a:t>
            </a:r>
          </a:p>
        </p:txBody>
      </p:sp>
      <p:sp>
        <p:nvSpPr>
          <p:cNvPr id="14343" name="Text Box 7"/>
          <p:cNvSpPr txBox="1">
            <a:spLocks noChangeArrowheads="1"/>
          </p:cNvSpPr>
          <p:nvPr/>
        </p:nvSpPr>
        <p:spPr bwMode="auto">
          <a:xfrm>
            <a:off x="1000125" y="2714625"/>
            <a:ext cx="7715250" cy="523875"/>
          </a:xfrm>
          <a:prstGeom prst="rect">
            <a:avLst/>
          </a:prstGeom>
          <a:noFill/>
          <a:ln w="9525">
            <a:noFill/>
            <a:miter lim="800000"/>
          </a:ln>
        </p:spPr>
        <p:txBody>
          <a:bodyPr>
            <a:spAutoFit/>
          </a:bodyPr>
          <a:lstStyle/>
          <a:p>
            <a:pPr>
              <a:spcBef>
                <a:spcPct val="50000"/>
              </a:spcBef>
            </a:pPr>
            <a:r>
              <a:rPr lang="zh-CN" altLang="en-US" sz="2800">
                <a:solidFill>
                  <a:srgbClr val="800000"/>
                </a:solidFill>
                <a:latin typeface="黑体" panose="02010609060101010101" pitchFamily="49" charset="-122"/>
                <a:ea typeface="黑体" panose="02010609060101010101" pitchFamily="49" charset="-122"/>
              </a:rPr>
              <a:t>（</a:t>
            </a:r>
            <a:r>
              <a:rPr lang="en-US" altLang="zh-CN" sz="2800">
                <a:solidFill>
                  <a:srgbClr val="800000"/>
                </a:solidFill>
                <a:latin typeface="黑体" panose="02010609060101010101" pitchFamily="49" charset="-122"/>
                <a:ea typeface="黑体" panose="02010609060101010101" pitchFamily="49" charset="-122"/>
              </a:rPr>
              <a:t>2</a:t>
            </a:r>
            <a:r>
              <a:rPr lang="zh-CN" altLang="en-US" sz="2800">
                <a:solidFill>
                  <a:srgbClr val="800000"/>
                </a:solidFill>
                <a:latin typeface="黑体" panose="02010609060101010101" pitchFamily="49" charset="-122"/>
                <a:ea typeface="黑体" panose="02010609060101010101" pitchFamily="49" charset="-122"/>
              </a:rPr>
              <a:t>）给社会主义建设提供强大的物质技术基础</a:t>
            </a:r>
          </a:p>
        </p:txBody>
      </p:sp>
      <p:sp>
        <p:nvSpPr>
          <p:cNvPr id="14345" name="Text Box 9"/>
          <p:cNvSpPr txBox="1">
            <a:spLocks noChangeArrowheads="1"/>
          </p:cNvSpPr>
          <p:nvPr/>
        </p:nvSpPr>
        <p:spPr bwMode="auto">
          <a:xfrm>
            <a:off x="1214438" y="4143375"/>
            <a:ext cx="7643812" cy="523875"/>
          </a:xfrm>
          <a:prstGeom prst="rect">
            <a:avLst/>
          </a:prstGeom>
          <a:noFill/>
          <a:ln w="9525">
            <a:noFill/>
            <a:miter lim="800000"/>
          </a:ln>
        </p:spPr>
        <p:txBody>
          <a:bodyPr>
            <a:spAutoFit/>
          </a:bodyPr>
          <a:lstStyle/>
          <a:p>
            <a:pPr>
              <a:spcBef>
                <a:spcPct val="50000"/>
              </a:spcBef>
            </a:pPr>
            <a:r>
              <a:rPr lang="en-US" altLang="zh-CN" sz="2800">
                <a:solidFill>
                  <a:srgbClr val="800000"/>
                </a:solidFill>
                <a:latin typeface="黑体" panose="02010609060101010101" pitchFamily="49" charset="-122"/>
                <a:ea typeface="黑体" panose="02010609060101010101" pitchFamily="49" charset="-122"/>
              </a:rPr>
              <a:t>1925</a:t>
            </a:r>
            <a:r>
              <a:rPr lang="zh-CN" altLang="en-US" sz="2800">
                <a:solidFill>
                  <a:srgbClr val="800000"/>
                </a:solidFill>
                <a:latin typeface="黑体" panose="02010609060101010101" pitchFamily="49" charset="-122"/>
                <a:ea typeface="黑体" panose="02010609060101010101" pitchFamily="49" charset="-122"/>
              </a:rPr>
              <a:t>年</a:t>
            </a:r>
            <a:r>
              <a:rPr lang="en-US" altLang="zh-CN" sz="2800">
                <a:solidFill>
                  <a:srgbClr val="800000"/>
                </a:solidFill>
                <a:latin typeface="黑体" panose="02010609060101010101" pitchFamily="49" charset="-122"/>
                <a:ea typeface="黑体" panose="02010609060101010101" pitchFamily="49" charset="-122"/>
              </a:rPr>
              <a:t>12</a:t>
            </a:r>
            <a:r>
              <a:rPr lang="zh-CN" altLang="en-US" sz="2800">
                <a:solidFill>
                  <a:srgbClr val="800000"/>
                </a:solidFill>
                <a:latin typeface="黑体" panose="02010609060101010101" pitchFamily="49" charset="-122"/>
                <a:ea typeface="黑体" panose="02010609060101010101" pitchFamily="49" charset="-122"/>
              </a:rPr>
              <a:t>月联共（布）第十四次代表大会提出</a:t>
            </a:r>
          </a:p>
        </p:txBody>
      </p:sp>
      <p:sp>
        <p:nvSpPr>
          <p:cNvPr id="18440" name="Text Box 10"/>
          <p:cNvSpPr txBox="1">
            <a:spLocks noChangeArrowheads="1"/>
          </p:cNvSpPr>
          <p:nvPr/>
        </p:nvSpPr>
        <p:spPr bwMode="auto">
          <a:xfrm>
            <a:off x="3527425" y="3384550"/>
            <a:ext cx="492125" cy="215900"/>
          </a:xfrm>
          <a:prstGeom prst="rect">
            <a:avLst/>
          </a:prstGeom>
          <a:noFill/>
          <a:ln w="9525">
            <a:noFill/>
            <a:miter lim="800000"/>
          </a:ln>
        </p:spPr>
        <p:txBody>
          <a:bodyPr wrap="none">
            <a:spAutoFit/>
          </a:bodyPr>
          <a:lstStyle/>
          <a:p>
            <a:pPr algn="just"/>
            <a:r>
              <a:rPr lang="zh-CN" altLang="en-US" sz="800" b="0">
                <a:solidFill>
                  <a:srgbClr val="FFFFFF"/>
                </a:solidFill>
                <a:latin typeface="黑体" panose="02010609060101010101" pitchFamily="49" charset="-122"/>
                <a:ea typeface="黑体" panose="02010609060101010101" pitchFamily="49" charset="-122"/>
              </a:rPr>
              <a:t>学科网</a:t>
            </a:r>
            <a:endParaRPr lang="zh-CN" altLang="en-US" sz="1800" b="0">
              <a:solidFill>
                <a:schemeClr val="tx1"/>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blinds(horizontal)">
                                      <p:cBhvr>
                                        <p:cTn id="7" dur="500"/>
                                        <p:tgtEl>
                                          <p:spTgt spid="1433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 calcmode="lin" valueType="num">
                                      <p:cBhvr additive="base">
                                        <p:cTn id="12" dur="500" fill="hold"/>
                                        <p:tgtEl>
                                          <p:spTgt spid="14342"/>
                                        </p:tgtEl>
                                        <p:attrNameLst>
                                          <p:attrName>ppt_x</p:attrName>
                                        </p:attrNameLst>
                                      </p:cBhvr>
                                      <p:tavLst>
                                        <p:tav tm="0">
                                          <p:val>
                                            <p:strVal val="#ppt_x"/>
                                          </p:val>
                                        </p:tav>
                                        <p:tav tm="100000">
                                          <p:val>
                                            <p:strVal val="#ppt_x"/>
                                          </p:val>
                                        </p:tav>
                                      </p:tavLst>
                                    </p:anim>
                                    <p:anim calcmode="lin" valueType="num">
                                      <p:cBhvr additive="base">
                                        <p:cTn id="13" dur="500" fill="hold"/>
                                        <p:tgtEl>
                                          <p:spTgt spid="1434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4343"/>
                                        </p:tgtEl>
                                        <p:attrNameLst>
                                          <p:attrName>style.visibility</p:attrName>
                                        </p:attrNameLst>
                                      </p:cBhvr>
                                      <p:to>
                                        <p:strVal val="visible"/>
                                      </p:to>
                                    </p:set>
                                    <p:anim calcmode="lin" valueType="num">
                                      <p:cBhvr additive="base">
                                        <p:cTn id="18" dur="500" fill="hold"/>
                                        <p:tgtEl>
                                          <p:spTgt spid="14343"/>
                                        </p:tgtEl>
                                        <p:attrNameLst>
                                          <p:attrName>ppt_x</p:attrName>
                                        </p:attrNameLst>
                                      </p:cBhvr>
                                      <p:tavLst>
                                        <p:tav tm="0">
                                          <p:val>
                                            <p:strVal val="#ppt_x"/>
                                          </p:val>
                                        </p:tav>
                                        <p:tav tm="100000">
                                          <p:val>
                                            <p:strVal val="#ppt_x"/>
                                          </p:val>
                                        </p:tav>
                                      </p:tavLst>
                                    </p:anim>
                                    <p:anim calcmode="lin" valueType="num">
                                      <p:cBhvr additive="base">
                                        <p:cTn id="19" dur="500" fill="hold"/>
                                        <p:tgtEl>
                                          <p:spTgt spid="1434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4338"/>
                                        </p:tgtEl>
                                        <p:attrNameLst>
                                          <p:attrName>style.visibility</p:attrName>
                                        </p:attrNameLst>
                                      </p:cBhvr>
                                      <p:to>
                                        <p:strVal val="visible"/>
                                      </p:to>
                                    </p:set>
                                    <p:animEffect transition="in" filter="blinds(horizontal)">
                                      <p:cBhvr>
                                        <p:cTn id="24" dur="500"/>
                                        <p:tgtEl>
                                          <p:spTgt spid="14338"/>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4345"/>
                                        </p:tgtEl>
                                        <p:attrNameLst>
                                          <p:attrName>style.visibility</p:attrName>
                                        </p:attrNameLst>
                                      </p:cBhvr>
                                      <p:to>
                                        <p:strVal val="visible"/>
                                      </p:to>
                                    </p:set>
                                    <p:anim calcmode="lin" valueType="num">
                                      <p:cBhvr additive="base">
                                        <p:cTn id="29" dur="500" fill="hold"/>
                                        <p:tgtEl>
                                          <p:spTgt spid="14345"/>
                                        </p:tgtEl>
                                        <p:attrNameLst>
                                          <p:attrName>ppt_x</p:attrName>
                                        </p:attrNameLst>
                                      </p:cBhvr>
                                      <p:tavLst>
                                        <p:tav tm="0">
                                          <p:val>
                                            <p:strVal val="#ppt_x"/>
                                          </p:val>
                                        </p:tav>
                                        <p:tav tm="100000">
                                          <p:val>
                                            <p:strVal val="#ppt_x"/>
                                          </p:val>
                                        </p:tav>
                                      </p:tavLst>
                                    </p:anim>
                                    <p:anim calcmode="lin" valueType="num">
                                      <p:cBhvr additive="base">
                                        <p:cTn id="30" dur="500" fill="hold"/>
                                        <p:tgtEl>
                                          <p:spTgt spid="143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autoUpdateAnimBg="0"/>
      <p:bldP spid="14342" grpId="0" autoUpdateAnimBg="0"/>
      <p:bldP spid="14343" grpId="0" autoUpdateAnimBg="0"/>
      <p:bldP spid="14345"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796925"/>
            <a:ext cx="8858250" cy="563245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en-US" altLang="zh-CN" dirty="0"/>
          </a:p>
          <a:p>
            <a:pPr>
              <a:defRPr/>
            </a:pPr>
            <a:endParaRPr lang="zh-CN" altLang="en-US" dirty="0"/>
          </a:p>
        </p:txBody>
      </p:sp>
      <p:sp>
        <p:nvSpPr>
          <p:cNvPr id="15362" name="Rectangle 2"/>
          <p:cNvSpPr>
            <a:spLocks noChangeArrowheads="1"/>
          </p:cNvSpPr>
          <p:nvPr/>
        </p:nvSpPr>
        <p:spPr bwMode="auto">
          <a:xfrm>
            <a:off x="285750" y="785813"/>
            <a:ext cx="6697663" cy="720725"/>
          </a:xfrm>
          <a:prstGeom prst="rect">
            <a:avLst/>
          </a:prstGeom>
          <a:noFill/>
          <a:ln w="9525">
            <a:noFill/>
            <a:miter lim="800000"/>
          </a:ln>
        </p:spPr>
        <p:txBody>
          <a:bodyPr/>
          <a:lstStyle/>
          <a:p>
            <a:pPr marL="342900" indent="-342900">
              <a:lnSpc>
                <a:spcPct val="90000"/>
              </a:lnSpc>
              <a:spcBef>
                <a:spcPct val="20000"/>
              </a:spcBef>
              <a:buSzPct val="90000"/>
            </a:pPr>
            <a:r>
              <a:rPr lang="en-US" altLang="zh-CN" sz="3600">
                <a:solidFill>
                  <a:srgbClr val="FF0000"/>
                </a:solidFill>
                <a:latin typeface="黑体" panose="02010609060101010101" pitchFamily="49" charset="-122"/>
                <a:ea typeface="黑体" panose="02010609060101010101" pitchFamily="49" charset="-122"/>
              </a:rPr>
              <a:t>4</a:t>
            </a:r>
            <a:r>
              <a:rPr lang="zh-CN" sz="3600">
                <a:solidFill>
                  <a:srgbClr val="FF0000"/>
                </a:solidFill>
                <a:latin typeface="黑体" panose="02010609060101010101" pitchFamily="49" charset="-122"/>
                <a:ea typeface="黑体" panose="02010609060101010101" pitchFamily="49" charset="-122"/>
              </a:rPr>
              <a:t>、工业化的进程及成就：</a:t>
            </a:r>
          </a:p>
          <a:p>
            <a:pPr marL="342900" indent="-342900">
              <a:lnSpc>
                <a:spcPct val="90000"/>
              </a:lnSpc>
              <a:spcBef>
                <a:spcPct val="20000"/>
              </a:spcBef>
              <a:buSzPct val="90000"/>
            </a:pPr>
            <a:r>
              <a:rPr lang="zh-CN" altLang="zh-CN" sz="2000">
                <a:solidFill>
                  <a:srgbClr val="FF0000"/>
                </a:solidFill>
                <a:latin typeface="黑体" panose="02010609060101010101" pitchFamily="49" charset="-122"/>
                <a:ea typeface="黑体" panose="02010609060101010101" pitchFamily="49" charset="-122"/>
              </a:rPr>
              <a:t>    </a:t>
            </a:r>
            <a:endParaRPr lang="zh-CN" altLang="zh-CN" sz="2600">
              <a:solidFill>
                <a:schemeClr val="tx1"/>
              </a:solidFill>
              <a:latin typeface="黑体" panose="02010609060101010101" pitchFamily="49" charset="-122"/>
              <a:ea typeface="黑体" panose="02010609060101010101" pitchFamily="49" charset="-122"/>
            </a:endParaRPr>
          </a:p>
        </p:txBody>
      </p:sp>
      <p:graphicFrame>
        <p:nvGraphicFramePr>
          <p:cNvPr id="15363" name="Group 3"/>
          <p:cNvGraphicFramePr>
            <a:graphicFrameLocks noGrp="1"/>
          </p:cNvGraphicFramePr>
          <p:nvPr/>
        </p:nvGraphicFramePr>
        <p:xfrm>
          <a:off x="285750" y="1773238"/>
          <a:ext cx="8572561" cy="4692385"/>
        </p:xfrm>
        <a:graphic>
          <a:graphicData uri="http://schemas.openxmlformats.org/drawingml/2006/table">
            <a:tbl>
              <a:tblPr/>
              <a:tblGrid>
                <a:gridCol w="1973859"/>
                <a:gridCol w="2443824"/>
                <a:gridCol w="4154878"/>
              </a:tblGrid>
              <a:tr h="842779">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pPr>
                      <a:r>
                        <a:rPr kumimoji="0" lang="zh-CN" sz="3600" b="1" i="0" u="none" strike="noStrike" cap="none" normalizeH="0" baseline="0" dirty="0" smtClean="0">
                          <a:ln>
                            <a:noFill/>
                          </a:ln>
                          <a:solidFill>
                            <a:srgbClr val="003300"/>
                          </a:solidFill>
                          <a:effectLst/>
                          <a:latin typeface="Tahoma" panose="020B0604030504040204" pitchFamily="34" charset="0"/>
                          <a:ea typeface="黑体" panose="02010609060101010101" pitchFamily="49" charset="-122"/>
                        </a:rPr>
                        <a:t>名  称</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pPr>
                      <a:r>
                        <a:rPr kumimoji="0" lang="zh-CN" sz="3600" b="1" i="0" u="none" strike="noStrike" cap="none" normalizeH="0" baseline="0" smtClean="0">
                          <a:ln>
                            <a:noFill/>
                          </a:ln>
                          <a:solidFill>
                            <a:srgbClr val="003300"/>
                          </a:solidFill>
                          <a:effectLst/>
                          <a:latin typeface="Tahoma" panose="020B0604030504040204" pitchFamily="34" charset="0"/>
                          <a:ea typeface="黑体" panose="02010609060101010101" pitchFamily="49" charset="-122"/>
                        </a:rPr>
                        <a:t>时  间</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pPr>
                      <a:r>
                        <a:rPr kumimoji="0" lang="zh-CN" sz="3600" b="1" i="0" u="none" strike="noStrike" cap="none" normalizeH="0" baseline="0" smtClean="0">
                          <a:ln>
                            <a:noFill/>
                          </a:ln>
                          <a:solidFill>
                            <a:srgbClr val="003300"/>
                          </a:solidFill>
                          <a:effectLst/>
                          <a:latin typeface="Tahoma" panose="020B0604030504040204" pitchFamily="34" charset="0"/>
                          <a:ea typeface="黑体" panose="02010609060101010101" pitchFamily="49" charset="-122"/>
                        </a:rPr>
                        <a:t>主  要  成  就</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3391">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pPr>
                      <a:r>
                        <a:rPr kumimoji="0" lang="zh-CN" sz="2400" b="1" i="0" u="none" strike="noStrike" cap="none" normalizeH="0" baseline="0" dirty="0" smtClean="0">
                          <a:ln>
                            <a:noFill/>
                          </a:ln>
                          <a:solidFill>
                            <a:srgbClr val="003300"/>
                          </a:solidFill>
                          <a:effectLst/>
                          <a:latin typeface="Tahoma" panose="020B0604030504040204" pitchFamily="34" charset="0"/>
                          <a:ea typeface="黑体" panose="02010609060101010101" pitchFamily="49" charset="-122"/>
                        </a:rPr>
                        <a:t>第一个五年计划</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pPr>
                      <a:endParaRPr kumimoji="0" lang="zh-CN" altLang="zh-CN" sz="2400" b="1" i="0" u="none" strike="noStrike" cap="none" normalizeH="0" baseline="0" dirty="0" smtClean="0">
                        <a:ln>
                          <a:noFill/>
                        </a:ln>
                        <a:solidFill>
                          <a:srgbClr val="003300"/>
                        </a:solidFill>
                        <a:effectLst/>
                        <a:latin typeface="Tahoma" panose="020B0604030504040204" pitchFamily="34" charset="0"/>
                        <a:ea typeface="宋体" panose="02010600030101010101" pitchFamily="2" charset="-122"/>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pPr>
                      <a:endParaRPr kumimoji="0" lang="en-US" altLang="zh-CN" sz="2400" b="1" i="0" u="none" strike="noStrike" cap="none" normalizeH="0" baseline="0" dirty="0" smtClean="0">
                        <a:ln>
                          <a:noFill/>
                        </a:ln>
                        <a:solidFill>
                          <a:srgbClr val="003300"/>
                        </a:solidFill>
                        <a:effectLst/>
                        <a:latin typeface="Tahoma" panose="020B0604030504040204" pitchFamily="34" charset="0"/>
                        <a:ea typeface="宋体" panose="02010600030101010101" pitchFamily="2" charset="-122"/>
                      </a:endParaRPr>
                    </a:p>
                    <a:p>
                      <a:pPr marL="0" marR="0" lvl="0" indent="0" algn="ctr" defTabSz="914400" rtl="0" eaLnBrk="1" fontAlgn="base" latinLnBrk="0" hangingPunct="1">
                        <a:lnSpc>
                          <a:spcPct val="100000"/>
                        </a:lnSpc>
                        <a:spcBef>
                          <a:spcPct val="20000"/>
                        </a:spcBef>
                        <a:spcAft>
                          <a:spcPct val="0"/>
                        </a:spcAft>
                        <a:buClrTx/>
                        <a:buSzPct val="90000"/>
                        <a:buFontTx/>
                        <a:buNone/>
                      </a:pPr>
                      <a:endParaRPr kumimoji="0" lang="en-US" altLang="zh-CN" sz="2400" b="1" i="0" u="none" strike="noStrike" cap="none" normalizeH="0" baseline="0" dirty="0" smtClean="0">
                        <a:ln>
                          <a:noFill/>
                        </a:ln>
                        <a:solidFill>
                          <a:srgbClr val="003300"/>
                        </a:solidFill>
                        <a:effectLst/>
                        <a:latin typeface="Tahoma" panose="020B0604030504040204" pitchFamily="34" charset="0"/>
                        <a:ea typeface="宋体" panose="02010600030101010101" pitchFamily="2" charset="-122"/>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49790">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pPr>
                      <a:r>
                        <a:rPr kumimoji="0" lang="zh-CN" sz="2400" b="1" i="0" u="none" strike="noStrike" cap="none" normalizeH="0" baseline="0" dirty="0" smtClean="0">
                          <a:ln>
                            <a:noFill/>
                          </a:ln>
                          <a:solidFill>
                            <a:srgbClr val="003300"/>
                          </a:solidFill>
                          <a:effectLst/>
                          <a:latin typeface="Tahoma" panose="020B0604030504040204" pitchFamily="34" charset="0"/>
                          <a:ea typeface="黑体" panose="02010609060101010101" pitchFamily="49" charset="-122"/>
                        </a:rPr>
                        <a:t>第二个五年计划</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pPr>
                      <a:endParaRPr kumimoji="0" lang="zh-CN" altLang="zh-CN" sz="2400" b="1" i="0" u="none" strike="noStrike" cap="none" normalizeH="0" baseline="0" dirty="0" smtClean="0">
                        <a:ln>
                          <a:noFill/>
                        </a:ln>
                        <a:solidFill>
                          <a:srgbClr val="003300"/>
                        </a:solidFill>
                        <a:effectLst/>
                        <a:latin typeface="Tahoma" panose="020B0604030504040204" pitchFamily="34" charset="0"/>
                        <a:ea typeface="宋体" panose="02010600030101010101" pitchFamily="2" charset="-122"/>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pPr>
                      <a:endParaRPr kumimoji="0" lang="zh-CN" altLang="zh-CN" sz="2400" b="1" i="0" u="none" strike="noStrike" cap="none" normalizeH="0" baseline="0" smtClean="0">
                        <a:ln>
                          <a:noFill/>
                        </a:ln>
                        <a:solidFill>
                          <a:srgbClr val="003300"/>
                        </a:solidFill>
                        <a:effectLst/>
                        <a:latin typeface="Tahoma" panose="020B0604030504040204" pitchFamily="34" charset="0"/>
                        <a:ea typeface="宋体" panose="02010600030101010101" pitchFamily="2" charset="-122"/>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6425">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pPr>
                      <a:r>
                        <a:rPr kumimoji="0" lang="zh-CN" sz="2400" b="1" i="0" u="none" strike="noStrike" cap="none" normalizeH="0" baseline="0" smtClean="0">
                          <a:ln>
                            <a:noFill/>
                          </a:ln>
                          <a:solidFill>
                            <a:srgbClr val="003300"/>
                          </a:solidFill>
                          <a:effectLst/>
                          <a:latin typeface="Tahoma" panose="020B0604030504040204" pitchFamily="34" charset="0"/>
                          <a:ea typeface="黑体" panose="02010609060101010101" pitchFamily="49" charset="-122"/>
                        </a:rPr>
                        <a:t>第三个五年计划</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Pct val="90000"/>
                        <a:buFontTx/>
                        <a:buNone/>
                      </a:pPr>
                      <a:endParaRPr kumimoji="0" lang="zh-CN" altLang="zh-CN" sz="2400" b="1" i="0" u="none" strike="noStrike" cap="none" normalizeH="0" baseline="0" dirty="0" smtClean="0">
                        <a:ln>
                          <a:noFill/>
                        </a:ln>
                        <a:solidFill>
                          <a:srgbClr val="003300"/>
                        </a:solidFill>
                        <a:effectLst/>
                        <a:latin typeface="Tahoma" panose="020B0604030504040204" pitchFamily="34" charset="0"/>
                        <a:ea typeface="宋体" panose="02010600030101010101" pitchFamily="2" charset="-122"/>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p>
                  </a:txBody>
                  <a:tcPr/>
                </a:tc>
              </a:tr>
            </a:tbl>
          </a:graphicData>
        </a:graphic>
      </p:graphicFrame>
      <p:sp>
        <p:nvSpPr>
          <p:cNvPr id="15384" name="Text Box 24"/>
          <p:cNvSpPr txBox="1">
            <a:spLocks noChangeArrowheads="1"/>
          </p:cNvSpPr>
          <p:nvPr/>
        </p:nvSpPr>
        <p:spPr bwMode="auto">
          <a:xfrm>
            <a:off x="2286000" y="2786063"/>
            <a:ext cx="2286000" cy="461665"/>
          </a:xfrm>
          <a:prstGeom prst="rect">
            <a:avLst/>
          </a:prstGeom>
          <a:noFill/>
          <a:ln w="9525">
            <a:noFill/>
            <a:miter lim="800000"/>
          </a:ln>
        </p:spPr>
        <p:txBody>
          <a:bodyPr>
            <a:spAutoFit/>
          </a:bodyPr>
          <a:lstStyle/>
          <a:p>
            <a:pPr algn="ctr">
              <a:spcBef>
                <a:spcPct val="20000"/>
              </a:spcBef>
              <a:buClr>
                <a:schemeClr val="bg2"/>
              </a:buClr>
              <a:buSzPct val="70000"/>
              <a:buFont typeface="Wingdings" panose="05000000000000000000" pitchFamily="2" charset="2"/>
              <a:buNone/>
            </a:pPr>
            <a:r>
              <a:rPr lang="zh-CN" altLang="zh-CN" sz="2400" b="1">
                <a:latin typeface="黑体" panose="02010609060101010101" pitchFamily="49" charset="-122"/>
                <a:ea typeface="黑体" panose="02010609060101010101" pitchFamily="49" charset="-122"/>
              </a:rPr>
              <a:t>1928</a:t>
            </a:r>
            <a:r>
              <a:rPr lang="zh-CN" sz="2400" b="1">
                <a:latin typeface="黑体" panose="02010609060101010101" pitchFamily="49" charset="-122"/>
                <a:ea typeface="黑体" panose="02010609060101010101" pitchFamily="49" charset="-122"/>
              </a:rPr>
              <a:t>年</a:t>
            </a:r>
            <a:r>
              <a:rPr lang="zh-CN" altLang="zh-CN" sz="2400" b="1">
                <a:latin typeface="黑体" panose="02010609060101010101" pitchFamily="49" charset="-122"/>
                <a:ea typeface="黑体" panose="02010609060101010101" pitchFamily="49" charset="-122"/>
              </a:rPr>
              <a:t>-1932</a:t>
            </a:r>
            <a:r>
              <a:rPr lang="zh-CN" sz="2400" b="1">
                <a:latin typeface="黑体" panose="02010609060101010101" pitchFamily="49" charset="-122"/>
                <a:ea typeface="黑体" panose="02010609060101010101" pitchFamily="49" charset="-122"/>
              </a:rPr>
              <a:t>年</a:t>
            </a:r>
          </a:p>
        </p:txBody>
      </p:sp>
      <p:sp>
        <p:nvSpPr>
          <p:cNvPr id="15385" name="Text Box 25"/>
          <p:cNvSpPr txBox="1">
            <a:spLocks noChangeArrowheads="1"/>
          </p:cNvSpPr>
          <p:nvPr/>
        </p:nvSpPr>
        <p:spPr bwMode="auto">
          <a:xfrm>
            <a:off x="4716463" y="2571750"/>
            <a:ext cx="3998912" cy="1015663"/>
          </a:xfrm>
          <a:prstGeom prst="rect">
            <a:avLst/>
          </a:prstGeom>
          <a:noFill/>
          <a:ln w="9525">
            <a:noFill/>
            <a:miter lim="800000"/>
          </a:ln>
        </p:spPr>
        <p:txBody>
          <a:bodyPr>
            <a:spAutoFit/>
          </a:bodyPr>
          <a:lstStyle/>
          <a:p>
            <a:pPr>
              <a:spcBef>
                <a:spcPct val="50000"/>
              </a:spcBef>
            </a:pPr>
            <a:r>
              <a:rPr lang="zh-CN" sz="2400" b="1">
                <a:latin typeface="黑体" panose="02010609060101010101" pitchFamily="49" charset="-122"/>
                <a:ea typeface="黑体" panose="02010609060101010101" pitchFamily="49" charset="-122"/>
              </a:rPr>
              <a:t>从农业国变为工业国</a:t>
            </a:r>
            <a:r>
              <a:rPr lang="zh-CN" altLang="en-US" sz="2400" b="1">
                <a:latin typeface="黑体" panose="02010609060101010101" pitchFamily="49" charset="-122"/>
                <a:ea typeface="黑体" panose="02010609060101010101" pitchFamily="49" charset="-122"/>
              </a:rPr>
              <a:t>；</a:t>
            </a:r>
            <a:endParaRPr lang="en-US" altLang="zh-CN" sz="2400" b="1">
              <a:latin typeface="黑体" panose="02010609060101010101" pitchFamily="49" charset="-122"/>
              <a:ea typeface="黑体" panose="02010609060101010101" pitchFamily="49" charset="-122"/>
            </a:endParaRPr>
          </a:p>
          <a:p>
            <a:pPr>
              <a:spcBef>
                <a:spcPct val="50000"/>
              </a:spcBef>
            </a:pPr>
            <a:r>
              <a:rPr lang="zh-CN" altLang="en-US" sz="2400" b="1">
                <a:latin typeface="黑体" panose="02010609060101010101" pitchFamily="49" charset="-122"/>
                <a:ea typeface="黑体" panose="02010609060101010101" pitchFamily="49" charset="-122"/>
              </a:rPr>
              <a:t>也标志新经济政策的终止</a:t>
            </a:r>
            <a:endParaRPr lang="zh-CN" sz="2400" b="1">
              <a:latin typeface="黑体" panose="02010609060101010101" pitchFamily="49" charset="-122"/>
              <a:ea typeface="黑体" panose="02010609060101010101" pitchFamily="49" charset="-122"/>
            </a:endParaRPr>
          </a:p>
        </p:txBody>
      </p:sp>
      <p:sp>
        <p:nvSpPr>
          <p:cNvPr id="15386" name="Text Box 26"/>
          <p:cNvSpPr txBox="1">
            <a:spLocks noChangeArrowheads="1"/>
          </p:cNvSpPr>
          <p:nvPr/>
        </p:nvSpPr>
        <p:spPr bwMode="auto">
          <a:xfrm>
            <a:off x="2286000" y="4038600"/>
            <a:ext cx="2232025" cy="461665"/>
          </a:xfrm>
          <a:prstGeom prst="rect">
            <a:avLst/>
          </a:prstGeom>
          <a:noFill/>
          <a:ln w="9525">
            <a:noFill/>
            <a:miter lim="800000"/>
          </a:ln>
        </p:spPr>
        <p:txBody>
          <a:bodyPr>
            <a:spAutoFit/>
          </a:bodyPr>
          <a:lstStyle/>
          <a:p>
            <a:pPr>
              <a:spcBef>
                <a:spcPct val="50000"/>
              </a:spcBef>
            </a:pPr>
            <a:r>
              <a:rPr lang="zh-CN" altLang="zh-CN" sz="2400" b="1">
                <a:latin typeface="黑体" panose="02010609060101010101" pitchFamily="49" charset="-122"/>
                <a:ea typeface="黑体" panose="02010609060101010101" pitchFamily="49" charset="-122"/>
              </a:rPr>
              <a:t>1933</a:t>
            </a:r>
            <a:r>
              <a:rPr lang="zh-CN" sz="2400" b="1">
                <a:latin typeface="黑体" panose="02010609060101010101" pitchFamily="49" charset="-122"/>
                <a:ea typeface="黑体" panose="02010609060101010101" pitchFamily="49" charset="-122"/>
              </a:rPr>
              <a:t>年</a:t>
            </a:r>
            <a:r>
              <a:rPr lang="zh-CN" altLang="zh-CN" sz="2400" b="1">
                <a:latin typeface="黑体" panose="02010609060101010101" pitchFamily="49" charset="-122"/>
                <a:ea typeface="黑体" panose="02010609060101010101" pitchFamily="49" charset="-122"/>
              </a:rPr>
              <a:t>-1937</a:t>
            </a:r>
            <a:r>
              <a:rPr lang="zh-CN" sz="2400" b="1">
                <a:latin typeface="黑体" panose="02010609060101010101" pitchFamily="49" charset="-122"/>
                <a:ea typeface="黑体" panose="02010609060101010101" pitchFamily="49" charset="-122"/>
              </a:rPr>
              <a:t>年</a:t>
            </a:r>
          </a:p>
        </p:txBody>
      </p:sp>
      <p:sp>
        <p:nvSpPr>
          <p:cNvPr id="15387" name="Text Box 27"/>
          <p:cNvSpPr txBox="1">
            <a:spLocks noChangeArrowheads="1"/>
          </p:cNvSpPr>
          <p:nvPr/>
        </p:nvSpPr>
        <p:spPr bwMode="auto">
          <a:xfrm>
            <a:off x="4714875" y="3813175"/>
            <a:ext cx="3929063" cy="830997"/>
          </a:xfrm>
          <a:prstGeom prst="rect">
            <a:avLst/>
          </a:prstGeom>
          <a:noFill/>
          <a:ln w="9525">
            <a:noFill/>
            <a:miter lim="800000"/>
          </a:ln>
        </p:spPr>
        <p:txBody>
          <a:bodyPr>
            <a:spAutoFit/>
          </a:bodyPr>
          <a:lstStyle/>
          <a:p>
            <a:pPr>
              <a:spcBef>
                <a:spcPct val="50000"/>
              </a:spcBef>
            </a:pPr>
            <a:r>
              <a:rPr lang="zh-CN" sz="2400" b="1">
                <a:latin typeface="黑体" panose="02010609060101010101" pitchFamily="49" charset="-122"/>
                <a:ea typeface="黑体" panose="02010609060101010101" pitchFamily="49" charset="-122"/>
              </a:rPr>
              <a:t>成为世界工业强国，工业产量跃居欧洲第一，世界第二</a:t>
            </a:r>
          </a:p>
        </p:txBody>
      </p:sp>
      <p:sp>
        <p:nvSpPr>
          <p:cNvPr id="15388" name="Text Box 28"/>
          <p:cNvSpPr txBox="1">
            <a:spLocks noChangeArrowheads="1"/>
          </p:cNvSpPr>
          <p:nvPr/>
        </p:nvSpPr>
        <p:spPr bwMode="auto">
          <a:xfrm>
            <a:off x="2714625" y="5286375"/>
            <a:ext cx="5715000" cy="461665"/>
          </a:xfrm>
          <a:prstGeom prst="rect">
            <a:avLst/>
          </a:prstGeom>
          <a:noFill/>
          <a:ln w="9525">
            <a:noFill/>
            <a:miter lim="800000"/>
          </a:ln>
        </p:spPr>
        <p:txBody>
          <a:bodyPr>
            <a:spAutoFit/>
          </a:bodyPr>
          <a:lstStyle/>
          <a:p>
            <a:pPr algn="ctr">
              <a:spcBef>
                <a:spcPct val="20000"/>
              </a:spcBef>
              <a:buClr>
                <a:schemeClr val="bg2"/>
              </a:buClr>
              <a:buSzPct val="70000"/>
              <a:buFont typeface="Wingdings" panose="05000000000000000000" pitchFamily="2" charset="2"/>
              <a:buNone/>
            </a:pPr>
            <a:r>
              <a:rPr lang="zh-CN" altLang="zh-CN" sz="2400" b="1">
                <a:latin typeface="黑体" panose="02010609060101010101" pitchFamily="49" charset="-122"/>
                <a:ea typeface="黑体" panose="02010609060101010101" pitchFamily="49" charset="-122"/>
              </a:rPr>
              <a:t>1938</a:t>
            </a:r>
            <a:r>
              <a:rPr lang="zh-CN" sz="2400" b="1">
                <a:latin typeface="黑体" panose="02010609060101010101" pitchFamily="49" charset="-122"/>
                <a:ea typeface="黑体" panose="02010609060101010101" pitchFamily="49" charset="-122"/>
              </a:rPr>
              <a:t>年起实施，因卫国战争爆发而被打断</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animEffect transition="in" filter="blinds(horizontal)">
                                      <p:cBhvr>
                                        <p:cTn id="7" dur="500"/>
                                        <p:tgtEl>
                                          <p:spTgt spid="153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362">
                                            <p:txEl>
                                              <p:pRg st="1" end="1"/>
                                            </p:txEl>
                                          </p:spTgt>
                                        </p:tgtEl>
                                        <p:attrNameLst>
                                          <p:attrName>style.visibility</p:attrName>
                                        </p:attrNameLst>
                                      </p:cBhvr>
                                      <p:to>
                                        <p:strVal val="visible"/>
                                      </p:to>
                                    </p:set>
                                    <p:animEffect transition="in" filter="blinds(horizontal)">
                                      <p:cBhvr>
                                        <p:cTn id="12" dur="500"/>
                                        <p:tgtEl>
                                          <p:spTgt spid="153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363"/>
                                        </p:tgtEl>
                                        <p:attrNameLst>
                                          <p:attrName>style.visibility</p:attrName>
                                        </p:attrNameLst>
                                      </p:cBhvr>
                                      <p:to>
                                        <p:strVal val="visible"/>
                                      </p:to>
                                    </p:set>
                                    <p:animEffect transition="in" filter="blinds(horizontal)">
                                      <p:cBhvr>
                                        <p:cTn id="17" dur="500"/>
                                        <p:tgtEl>
                                          <p:spTgt spid="15363"/>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538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538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538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538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53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uild="p" autoUpdateAnimBg="0"/>
      <p:bldP spid="15384" grpId="0" autoUpdateAnimBg="0"/>
      <p:bldP spid="15385" grpId="0" autoUpdateAnimBg="0"/>
      <p:bldP spid="15386" grpId="0" autoUpdateAnimBg="0"/>
      <p:bldP spid="15387" grpId="0" autoUpdateAnimBg="0"/>
      <p:bldP spid="15388"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勃列日涅夫发展军事工业"/>
          <p:cNvPicPr>
            <a:picLocks noChangeAspect="1" noChangeArrowheads="1"/>
          </p:cNvPicPr>
          <p:nvPr/>
        </p:nvPicPr>
        <p:blipFill>
          <a:blip r:embed="rId2">
            <a:lum bright="-12000" contrast="30000"/>
          </a:blip>
          <a:srcRect/>
          <a:stretch>
            <a:fillRect/>
          </a:stretch>
        </p:blipFill>
        <p:spPr bwMode="auto">
          <a:xfrm>
            <a:off x="785813" y="571500"/>
            <a:ext cx="7572375" cy="5181600"/>
          </a:xfrm>
          <a:prstGeom prst="rect">
            <a:avLst/>
          </a:prstGeom>
          <a:noFill/>
          <a:ln w="9525">
            <a:noFill/>
            <a:miter lim="800000"/>
            <a:headEnd/>
            <a:tailEnd/>
          </a:ln>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矩形 1"/>
          <p:cNvSpPr>
            <a:spLocks noChangeArrowheads="1"/>
          </p:cNvSpPr>
          <p:nvPr/>
        </p:nvSpPr>
        <p:spPr bwMode="auto">
          <a:xfrm>
            <a:off x="334963" y="285750"/>
            <a:ext cx="8469312" cy="298543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zh-CN" altLang="en-US" sz="2800" dirty="0">
                <a:effectLst>
                  <a:outerShdw blurRad="38100" dist="38100" dir="2700000" algn="tl">
                    <a:srgbClr val="FFFFFF"/>
                  </a:outerShdw>
                </a:effectLst>
                <a:latin typeface="华文新魏" panose="02010800040101010101" charset="-122"/>
                <a:ea typeface="华文新魏" panose="02010800040101010101" charset="-122"/>
              </a:rPr>
              <a:t>　　</a:t>
            </a:r>
            <a:r>
              <a:rPr lang="zh-CN" altLang="en-US" sz="2000" b="1" dirty="0">
                <a:latin typeface="黑体" panose="02010609060101010101" pitchFamily="49" charset="-122"/>
                <a:ea typeface="黑体" panose="02010609060101010101" pitchFamily="49" charset="-122"/>
              </a:rPr>
              <a:t>材料二　历史学家评论苏联的工业化时说：“斯大林在苏联工业化时</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实际上是把农业作为‘殖民地’了。苏联工业化开始时，农民不但要缴纳直接税和间接税，还要低价出售农产品和高价买进工业品，价格剪刀差使资金从农业流向工业</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结果，农业生产遭到了严重破坏。在苏联工业化短短的十几年内，曾发生两次较大的危机。”</a:t>
            </a:r>
          </a:p>
          <a:p>
            <a:pPr algn="r">
              <a:defRPr/>
            </a:pP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斯大林时期苏联工业化的理论和实践</a:t>
            </a:r>
            <a:r>
              <a:rPr lang="en-US" altLang="zh-CN" sz="2000" b="1" dirty="0">
                <a:latin typeface="黑体" panose="02010609060101010101" pitchFamily="49" charset="-122"/>
                <a:ea typeface="黑体" panose="02010609060101010101" pitchFamily="49" charset="-122"/>
              </a:rPr>
              <a:t>》</a:t>
            </a:r>
          </a:p>
          <a:p>
            <a:pPr>
              <a:defRPr/>
            </a:pPr>
            <a:r>
              <a:rPr lang="zh-CN" altLang="en-US" sz="2000" b="1" dirty="0">
                <a:latin typeface="黑体" panose="02010609060101010101" pitchFamily="49" charset="-122"/>
                <a:ea typeface="黑体" panose="02010609060101010101" pitchFamily="49" charset="-122"/>
              </a:rPr>
              <a:t>　　材料三　毛泽东在评论苏联工业化时说，苏联“片面地注重重工业，忽视农业和轻工业，因而造成市场上的货物不够、货币不稳定。”</a:t>
            </a:r>
          </a:p>
          <a:p>
            <a:pPr algn="r">
              <a:defRPr/>
            </a:pP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毛泽东选集</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第五卷</a:t>
            </a:r>
          </a:p>
        </p:txBody>
      </p:sp>
      <p:sp>
        <p:nvSpPr>
          <p:cNvPr id="13" name="Text Box 3"/>
          <p:cNvSpPr txBox="1">
            <a:spLocks noChangeArrowheads="1"/>
          </p:cNvSpPr>
          <p:nvPr/>
        </p:nvSpPr>
        <p:spPr bwMode="auto">
          <a:xfrm>
            <a:off x="642910" y="3857628"/>
            <a:ext cx="7929590" cy="1938992"/>
          </a:xfrm>
          <a:prstGeom prst="rect">
            <a:avLst/>
          </a:prstGeom>
          <a:noFill/>
        </p:spPr>
        <p:style>
          <a:lnRef idx="3">
            <a:schemeClr val="lt1"/>
          </a:lnRef>
          <a:fillRef idx="1">
            <a:schemeClr val="accent3"/>
          </a:fillRef>
          <a:effectRef idx="1">
            <a:schemeClr val="accent3"/>
          </a:effectRef>
          <a:fontRef idx="minor">
            <a:schemeClr val="lt1"/>
          </a:fontRef>
        </p:style>
        <p:txBody>
          <a:bodyPr wrap="square">
            <a:spAutoFit/>
          </a:bodyPr>
          <a:lstStyle/>
          <a:p>
            <a:pPr>
              <a:spcBef>
                <a:spcPct val="50000"/>
              </a:spcBef>
              <a:defRPr/>
            </a:pPr>
            <a:r>
              <a:rPr lang="en-US" altLang="zh-CN" sz="2400" dirty="0" smtClean="0">
                <a:solidFill>
                  <a:srgbClr val="FF0000"/>
                </a:solidFill>
                <a:latin typeface="黑体" panose="02010609060101010101" pitchFamily="49" charset="-122"/>
                <a:ea typeface="黑体" panose="02010609060101010101" pitchFamily="49" charset="-122"/>
              </a:rPr>
              <a:t>5</a:t>
            </a:r>
            <a:r>
              <a:rPr lang="zh-CN" altLang="en-US" sz="2400" dirty="0" smtClean="0">
                <a:solidFill>
                  <a:srgbClr val="FF0000"/>
                </a:solidFill>
                <a:latin typeface="黑体" panose="02010609060101010101" pitchFamily="49" charset="-122"/>
                <a:ea typeface="黑体" panose="02010609060101010101" pitchFamily="49" charset="-122"/>
              </a:rPr>
              <a:t>、</a:t>
            </a:r>
            <a:r>
              <a:rPr lang="zh-CN" altLang="en-US" sz="2400" dirty="0">
                <a:solidFill>
                  <a:srgbClr val="FF0000"/>
                </a:solidFill>
                <a:latin typeface="黑体" panose="02010609060101010101" pitchFamily="49" charset="-122"/>
                <a:ea typeface="黑体" panose="02010609060101010101" pitchFamily="49" charset="-122"/>
              </a:rPr>
              <a:t>存在问题：</a:t>
            </a:r>
            <a:endParaRPr lang="en-US" altLang="zh-CN" sz="2400" dirty="0">
              <a:solidFill>
                <a:srgbClr val="FF0000"/>
              </a:solidFill>
              <a:latin typeface="黑体" panose="02010609060101010101" pitchFamily="49" charset="-122"/>
              <a:ea typeface="黑体" panose="02010609060101010101" pitchFamily="49" charset="-122"/>
            </a:endParaRPr>
          </a:p>
          <a:p>
            <a:pPr>
              <a:spcBef>
                <a:spcPct val="50000"/>
              </a:spcBef>
              <a:defRPr/>
            </a:pPr>
            <a:r>
              <a:rPr lang="zh-CN" altLang="zh-CN" sz="2400" b="1" dirty="0">
                <a:solidFill>
                  <a:srgbClr val="660033"/>
                </a:solidFill>
                <a:latin typeface="华文仿宋" panose="02010600040101010101" pitchFamily="2" charset="-122"/>
                <a:ea typeface="华文仿宋" panose="02010600040101010101" pitchFamily="2" charset="-122"/>
              </a:rPr>
              <a:t>1</a:t>
            </a:r>
            <a:r>
              <a:rPr lang="zh-CN" altLang="en-US" sz="2400" b="1" dirty="0">
                <a:solidFill>
                  <a:srgbClr val="660033"/>
                </a:solidFill>
                <a:latin typeface="华文仿宋" panose="02010600040101010101" pitchFamily="2" charset="-122"/>
                <a:ea typeface="华文仿宋" panose="02010600040101010101" pitchFamily="2" charset="-122"/>
              </a:rPr>
              <a:t>）</a:t>
            </a:r>
            <a:r>
              <a:rPr lang="zh-CN" sz="2400" b="1" dirty="0">
                <a:solidFill>
                  <a:srgbClr val="660033"/>
                </a:solidFill>
                <a:latin typeface="华文仿宋" panose="02010600040101010101" pitchFamily="2" charset="-122"/>
                <a:ea typeface="华文仿宋" panose="02010600040101010101" pitchFamily="2" charset="-122"/>
              </a:rPr>
              <a:t>重工业过重，轻工业过轻，农业落后（农、轻、重工业比例失调）的不合理经济结构。</a:t>
            </a:r>
          </a:p>
          <a:p>
            <a:pPr>
              <a:spcBef>
                <a:spcPct val="50000"/>
              </a:spcBef>
              <a:defRPr/>
            </a:pPr>
            <a:r>
              <a:rPr lang="zh-CN" altLang="zh-CN" sz="2400" b="1" dirty="0">
                <a:solidFill>
                  <a:srgbClr val="660033"/>
                </a:solidFill>
                <a:latin typeface="华文仿宋" panose="02010600040101010101" pitchFamily="2" charset="-122"/>
                <a:ea typeface="华文仿宋" panose="02010600040101010101" pitchFamily="2" charset="-122"/>
              </a:rPr>
              <a:t>2</a:t>
            </a:r>
            <a:r>
              <a:rPr lang="zh-CN" altLang="en-US" sz="2400" b="1" dirty="0">
                <a:solidFill>
                  <a:srgbClr val="660033"/>
                </a:solidFill>
                <a:latin typeface="华文仿宋" panose="02010600040101010101" pitchFamily="2" charset="-122"/>
                <a:ea typeface="华文仿宋" panose="02010600040101010101" pitchFamily="2" charset="-122"/>
              </a:rPr>
              <a:t>）农民付出过大，同时</a:t>
            </a:r>
            <a:r>
              <a:rPr lang="zh-CN" sz="2400" b="1" dirty="0">
                <a:solidFill>
                  <a:srgbClr val="660033"/>
                </a:solidFill>
                <a:latin typeface="华文仿宋" panose="02010600040101010101" pitchFamily="2" charset="-122"/>
                <a:ea typeface="华文仿宋" panose="02010600040101010101" pitchFamily="2" charset="-122"/>
              </a:rPr>
              <a:t>影响人民生活水平的提高。</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0" y="500042"/>
            <a:ext cx="4304383" cy="584775"/>
          </a:xfrm>
          <a:prstGeom prst="rect">
            <a:avLst/>
          </a:prstGeom>
          <a:noFill/>
          <a:ln w="9525">
            <a:noFill/>
            <a:miter lim="800000"/>
          </a:ln>
        </p:spPr>
        <p:txBody>
          <a:bodyPr wrap="none">
            <a:spAutoFit/>
          </a:bodyPr>
          <a:lstStyle/>
          <a:p>
            <a:pPr>
              <a:spcBef>
                <a:spcPct val="50000"/>
              </a:spcBef>
            </a:pPr>
            <a:r>
              <a:rPr lang="zh-CN" altLang="en-US" sz="3200" b="1" dirty="0">
                <a:solidFill>
                  <a:srgbClr val="800000"/>
                </a:solidFill>
                <a:latin typeface="黑体" panose="02010609060101010101" pitchFamily="49" charset="-122"/>
                <a:ea typeface="黑体" panose="02010609060101010101" pitchFamily="49" charset="-122"/>
              </a:rPr>
              <a:t>（</a:t>
            </a:r>
            <a:r>
              <a:rPr lang="zh-CN" sz="3200" b="1" dirty="0">
                <a:solidFill>
                  <a:srgbClr val="800000"/>
                </a:solidFill>
                <a:latin typeface="黑体" panose="02010609060101010101" pitchFamily="49" charset="-122"/>
                <a:ea typeface="黑体" panose="02010609060101010101" pitchFamily="49" charset="-122"/>
              </a:rPr>
              <a:t>二</a:t>
            </a:r>
            <a:r>
              <a:rPr lang="zh-CN" altLang="en-US" sz="3200" b="1" dirty="0">
                <a:solidFill>
                  <a:srgbClr val="800000"/>
                </a:solidFill>
                <a:latin typeface="黑体" panose="02010609060101010101" pitchFamily="49" charset="-122"/>
                <a:ea typeface="黑体" panose="02010609060101010101" pitchFamily="49" charset="-122"/>
              </a:rPr>
              <a:t>）</a:t>
            </a:r>
            <a:r>
              <a:rPr lang="zh-CN" sz="3200" b="1" dirty="0">
                <a:solidFill>
                  <a:srgbClr val="800000"/>
                </a:solidFill>
                <a:latin typeface="黑体" panose="02010609060101010101" pitchFamily="49" charset="-122"/>
                <a:ea typeface="黑体" panose="02010609060101010101" pitchFamily="49" charset="-122"/>
              </a:rPr>
              <a:t>农业集体化运动</a:t>
            </a:r>
          </a:p>
        </p:txBody>
      </p:sp>
      <p:sp>
        <p:nvSpPr>
          <p:cNvPr id="28675" name="Rectangle 3"/>
          <p:cNvSpPr>
            <a:spLocks noChangeArrowheads="1"/>
          </p:cNvSpPr>
          <p:nvPr/>
        </p:nvSpPr>
        <p:spPr bwMode="auto">
          <a:xfrm>
            <a:off x="357188" y="3700448"/>
            <a:ext cx="2268537" cy="461665"/>
          </a:xfrm>
          <a:prstGeom prst="rect">
            <a:avLst/>
          </a:prstGeom>
          <a:noFill/>
          <a:ln w="9525">
            <a:noFill/>
            <a:miter lim="800000"/>
          </a:ln>
        </p:spPr>
        <p:txBody>
          <a:bodyPr>
            <a:spAutoFit/>
          </a:bodyPr>
          <a:lstStyle/>
          <a:p>
            <a:r>
              <a:rPr lang="zh-CN" altLang="zh-CN" sz="2400" b="1" dirty="0">
                <a:solidFill>
                  <a:srgbClr val="000066"/>
                </a:solidFill>
                <a:latin typeface="黑体" panose="02010609060101010101" pitchFamily="49" charset="-122"/>
                <a:ea typeface="黑体" panose="02010609060101010101" pitchFamily="49" charset="-122"/>
              </a:rPr>
              <a:t>2</a:t>
            </a:r>
            <a:r>
              <a:rPr lang="zh-CN" sz="2400" b="1" dirty="0">
                <a:solidFill>
                  <a:srgbClr val="000066"/>
                </a:solidFill>
                <a:latin typeface="黑体" panose="02010609060101010101" pitchFamily="49" charset="-122"/>
                <a:ea typeface="黑体" panose="02010609060101010101" pitchFamily="49" charset="-122"/>
              </a:rPr>
              <a:t>、目的</a:t>
            </a:r>
            <a:r>
              <a:rPr lang="zh-CN" sz="2400" b="1" dirty="0">
                <a:solidFill>
                  <a:srgbClr val="3333CC"/>
                </a:solidFill>
                <a:latin typeface="黑体" panose="02010609060101010101" pitchFamily="49" charset="-122"/>
                <a:ea typeface="黑体" panose="02010609060101010101" pitchFamily="49" charset="-122"/>
              </a:rPr>
              <a:t> </a:t>
            </a:r>
          </a:p>
        </p:txBody>
      </p:sp>
      <p:sp>
        <p:nvSpPr>
          <p:cNvPr id="28676" name="Text Box 4"/>
          <p:cNvSpPr txBox="1">
            <a:spLocks noChangeArrowheads="1"/>
          </p:cNvSpPr>
          <p:nvPr/>
        </p:nvSpPr>
        <p:spPr bwMode="auto">
          <a:xfrm>
            <a:off x="928688" y="4271948"/>
            <a:ext cx="5943600" cy="461665"/>
          </a:xfrm>
          <a:prstGeom prst="rect">
            <a:avLst/>
          </a:prstGeom>
          <a:noFill/>
          <a:ln w="9525">
            <a:noFill/>
            <a:miter lim="800000"/>
          </a:ln>
        </p:spPr>
        <p:txBody>
          <a:bodyPr>
            <a:spAutoFit/>
          </a:bodyPr>
          <a:lstStyle/>
          <a:p>
            <a:r>
              <a:rPr lang="zh-CN" altLang="en-US" sz="2400" b="1" dirty="0">
                <a:solidFill>
                  <a:srgbClr val="660033"/>
                </a:solidFill>
                <a:latin typeface="黑体" panose="02010609060101010101" pitchFamily="49" charset="-122"/>
                <a:ea typeface="黑体" panose="02010609060101010101" pitchFamily="49" charset="-122"/>
              </a:rPr>
              <a:t>（</a:t>
            </a:r>
            <a:r>
              <a:rPr lang="en-US" altLang="zh-CN" sz="2400" b="1" dirty="0">
                <a:solidFill>
                  <a:srgbClr val="660033"/>
                </a:solidFill>
                <a:latin typeface="黑体" panose="02010609060101010101" pitchFamily="49" charset="-122"/>
                <a:ea typeface="黑体" panose="02010609060101010101" pitchFamily="49" charset="-122"/>
              </a:rPr>
              <a:t>1</a:t>
            </a:r>
            <a:r>
              <a:rPr lang="zh-CN" altLang="en-US" sz="2400" b="1" dirty="0">
                <a:solidFill>
                  <a:srgbClr val="660033"/>
                </a:solidFill>
                <a:latin typeface="黑体" panose="02010609060101010101" pitchFamily="49" charset="-122"/>
                <a:ea typeface="黑体" panose="02010609060101010101" pitchFamily="49" charset="-122"/>
              </a:rPr>
              <a:t>）</a:t>
            </a:r>
            <a:r>
              <a:rPr lang="zh-CN" sz="2400" b="1" dirty="0">
                <a:solidFill>
                  <a:srgbClr val="660033"/>
                </a:solidFill>
                <a:latin typeface="黑体" panose="02010609060101010101" pitchFamily="49" charset="-122"/>
                <a:ea typeface="黑体" panose="02010609060101010101" pitchFamily="49" charset="-122"/>
              </a:rPr>
              <a:t>建设社会主义制度的需要（根本）</a:t>
            </a:r>
          </a:p>
        </p:txBody>
      </p:sp>
      <p:sp>
        <p:nvSpPr>
          <p:cNvPr id="28679" name="Text Box 7"/>
          <p:cNvSpPr txBox="1">
            <a:spLocks noChangeArrowheads="1"/>
          </p:cNvSpPr>
          <p:nvPr/>
        </p:nvSpPr>
        <p:spPr bwMode="auto">
          <a:xfrm>
            <a:off x="928688" y="4700573"/>
            <a:ext cx="7929562" cy="830997"/>
          </a:xfrm>
          <a:prstGeom prst="rect">
            <a:avLst/>
          </a:prstGeom>
          <a:noFill/>
          <a:ln w="9525">
            <a:noFill/>
            <a:miter lim="800000"/>
          </a:ln>
        </p:spPr>
        <p:txBody>
          <a:bodyPr>
            <a:spAutoFit/>
          </a:bodyPr>
          <a:lstStyle/>
          <a:p>
            <a:pPr>
              <a:spcBef>
                <a:spcPct val="50000"/>
              </a:spcBef>
            </a:pPr>
            <a:r>
              <a:rPr lang="zh-CN" altLang="en-US" sz="2400" b="1" dirty="0">
                <a:solidFill>
                  <a:srgbClr val="660033"/>
                </a:solidFill>
                <a:latin typeface="黑体" panose="02010609060101010101" pitchFamily="49" charset="-122"/>
                <a:ea typeface="黑体" panose="02010609060101010101" pitchFamily="49" charset="-122"/>
              </a:rPr>
              <a:t>（</a:t>
            </a:r>
            <a:r>
              <a:rPr lang="en-US" altLang="zh-CN" sz="2400" b="1" dirty="0">
                <a:solidFill>
                  <a:srgbClr val="660033"/>
                </a:solidFill>
                <a:latin typeface="黑体" panose="02010609060101010101" pitchFamily="49" charset="-122"/>
                <a:ea typeface="黑体" panose="02010609060101010101" pitchFamily="49" charset="-122"/>
              </a:rPr>
              <a:t>2</a:t>
            </a:r>
            <a:r>
              <a:rPr lang="zh-CN" altLang="en-US" sz="2400" b="1" dirty="0">
                <a:solidFill>
                  <a:srgbClr val="660033"/>
                </a:solidFill>
                <a:latin typeface="黑体" panose="02010609060101010101" pitchFamily="49" charset="-122"/>
                <a:ea typeface="黑体" panose="02010609060101010101" pitchFamily="49" charset="-122"/>
              </a:rPr>
              <a:t>）</a:t>
            </a:r>
            <a:r>
              <a:rPr lang="zh-CN" sz="2400" b="1" dirty="0">
                <a:solidFill>
                  <a:srgbClr val="660033"/>
                </a:solidFill>
                <a:latin typeface="黑体" panose="02010609060101010101" pitchFamily="49" charset="-122"/>
                <a:ea typeface="黑体" panose="02010609060101010101" pitchFamily="49" charset="-122"/>
              </a:rPr>
              <a:t>克服粮食收购危机，配合国家工业化建设的顺利进行（直接）</a:t>
            </a:r>
          </a:p>
        </p:txBody>
      </p:sp>
      <p:sp>
        <p:nvSpPr>
          <p:cNvPr id="28683" name="Rectangle 11"/>
          <p:cNvSpPr>
            <a:spLocks noChangeArrowheads="1"/>
          </p:cNvSpPr>
          <p:nvPr/>
        </p:nvSpPr>
        <p:spPr bwMode="auto">
          <a:xfrm>
            <a:off x="374650" y="1285860"/>
            <a:ext cx="2268538" cy="461665"/>
          </a:xfrm>
          <a:prstGeom prst="rect">
            <a:avLst/>
          </a:prstGeom>
          <a:noFill/>
          <a:ln w="9525">
            <a:noFill/>
            <a:miter lim="800000"/>
          </a:ln>
        </p:spPr>
        <p:txBody>
          <a:bodyPr>
            <a:spAutoFit/>
          </a:bodyPr>
          <a:lstStyle/>
          <a:p>
            <a:r>
              <a:rPr lang="zh-CN" altLang="zh-CN" sz="2400" b="1">
                <a:solidFill>
                  <a:srgbClr val="000066"/>
                </a:solidFill>
                <a:latin typeface="黑体" panose="02010609060101010101" pitchFamily="49" charset="-122"/>
                <a:ea typeface="黑体" panose="02010609060101010101" pitchFamily="49" charset="-122"/>
              </a:rPr>
              <a:t>1</a:t>
            </a:r>
            <a:r>
              <a:rPr lang="zh-CN" sz="2400" b="1">
                <a:solidFill>
                  <a:srgbClr val="000066"/>
                </a:solidFill>
                <a:latin typeface="黑体" panose="02010609060101010101" pitchFamily="49" charset="-122"/>
                <a:ea typeface="黑体" panose="02010609060101010101" pitchFamily="49" charset="-122"/>
              </a:rPr>
              <a:t>、原因</a:t>
            </a:r>
            <a:r>
              <a:rPr lang="zh-CN" sz="2400" b="1">
                <a:solidFill>
                  <a:srgbClr val="3333CC"/>
                </a:solidFill>
                <a:latin typeface="黑体" panose="02010609060101010101" pitchFamily="49" charset="-122"/>
                <a:ea typeface="黑体" panose="02010609060101010101" pitchFamily="49" charset="-122"/>
              </a:rPr>
              <a:t> </a:t>
            </a:r>
          </a:p>
        </p:txBody>
      </p:sp>
      <p:sp>
        <p:nvSpPr>
          <p:cNvPr id="28684" name="Text Box 12"/>
          <p:cNvSpPr txBox="1">
            <a:spLocks noChangeArrowheads="1"/>
          </p:cNvSpPr>
          <p:nvPr/>
        </p:nvSpPr>
        <p:spPr bwMode="auto">
          <a:xfrm>
            <a:off x="428625" y="1771627"/>
            <a:ext cx="8429625" cy="1200329"/>
          </a:xfrm>
          <a:prstGeom prst="rect">
            <a:avLst/>
          </a:prstGeom>
          <a:noFill/>
          <a:ln w="9525">
            <a:noFill/>
            <a:miter lim="800000"/>
          </a:ln>
        </p:spPr>
        <p:txBody>
          <a:bodyPr>
            <a:spAutoFit/>
          </a:bodyPr>
          <a:lstStyle/>
          <a:p>
            <a:pPr>
              <a:spcBef>
                <a:spcPct val="50000"/>
              </a:spcBef>
            </a:pPr>
            <a:r>
              <a:rPr lang="en-US" altLang="zh-CN" sz="2400" b="1" dirty="0" smtClean="0">
                <a:solidFill>
                  <a:srgbClr val="003300"/>
                </a:solidFill>
                <a:latin typeface="黑体" panose="02010609060101010101" pitchFamily="49" charset="-122"/>
                <a:ea typeface="黑体" panose="02010609060101010101" pitchFamily="49" charset="-122"/>
              </a:rPr>
              <a:t>   </a:t>
            </a:r>
            <a:r>
              <a:rPr lang="zh-CN" sz="2400" b="1" dirty="0" smtClean="0">
                <a:solidFill>
                  <a:srgbClr val="003300"/>
                </a:solidFill>
                <a:latin typeface="黑体" panose="02010609060101010101" pitchFamily="49" charset="-122"/>
                <a:ea typeface="黑体" panose="02010609060101010101" pitchFamily="49" charset="-122"/>
              </a:rPr>
              <a:t>（</a:t>
            </a:r>
            <a:r>
              <a:rPr lang="zh-CN" altLang="zh-CN" sz="2400" b="1" dirty="0">
                <a:solidFill>
                  <a:srgbClr val="003300"/>
                </a:solidFill>
                <a:latin typeface="黑体" panose="02010609060101010101" pitchFamily="49" charset="-122"/>
                <a:ea typeface="黑体" panose="02010609060101010101" pitchFamily="49" charset="-122"/>
              </a:rPr>
              <a:t>1</a:t>
            </a:r>
            <a:r>
              <a:rPr lang="zh-CN" sz="2400" b="1" dirty="0">
                <a:solidFill>
                  <a:srgbClr val="003300"/>
                </a:solidFill>
                <a:latin typeface="黑体" panose="02010609060101010101" pitchFamily="49" charset="-122"/>
                <a:ea typeface="黑体" panose="02010609060101010101" pitchFamily="49" charset="-122"/>
              </a:rPr>
              <a:t>）十月革命后农业落后，为实现农业的社会化大生产和引导众多的农业小生产者走上社会主义道路，必须对农业进行社会主义改造。</a:t>
            </a:r>
          </a:p>
        </p:txBody>
      </p:sp>
      <p:sp>
        <p:nvSpPr>
          <p:cNvPr id="28685" name="Text Box 13"/>
          <p:cNvSpPr txBox="1">
            <a:spLocks noChangeArrowheads="1"/>
          </p:cNvSpPr>
          <p:nvPr/>
        </p:nvSpPr>
        <p:spPr bwMode="auto">
          <a:xfrm>
            <a:off x="428625" y="2986073"/>
            <a:ext cx="8572500" cy="830997"/>
          </a:xfrm>
          <a:prstGeom prst="rect">
            <a:avLst/>
          </a:prstGeom>
          <a:noFill/>
          <a:ln w="9525">
            <a:noFill/>
            <a:miter lim="800000"/>
          </a:ln>
        </p:spPr>
        <p:txBody>
          <a:bodyPr>
            <a:spAutoFit/>
          </a:bodyPr>
          <a:lstStyle/>
          <a:p>
            <a:pPr>
              <a:spcBef>
                <a:spcPct val="50000"/>
              </a:spcBef>
            </a:pPr>
            <a:r>
              <a:rPr lang="en-US" altLang="zh-CN" sz="2400" b="1" dirty="0" smtClean="0">
                <a:solidFill>
                  <a:srgbClr val="003300"/>
                </a:solidFill>
                <a:latin typeface="黑体" panose="02010609060101010101" pitchFamily="49" charset="-122"/>
                <a:ea typeface="黑体" panose="02010609060101010101" pitchFamily="49" charset="-122"/>
              </a:rPr>
              <a:t>   </a:t>
            </a:r>
            <a:r>
              <a:rPr lang="zh-CN" sz="2400" b="1" dirty="0" smtClean="0">
                <a:solidFill>
                  <a:srgbClr val="003300"/>
                </a:solidFill>
                <a:latin typeface="黑体" panose="02010609060101010101" pitchFamily="49" charset="-122"/>
                <a:ea typeface="黑体" panose="02010609060101010101" pitchFamily="49" charset="-122"/>
              </a:rPr>
              <a:t>（</a:t>
            </a:r>
            <a:r>
              <a:rPr lang="zh-CN" altLang="zh-CN" sz="2400" b="1" dirty="0">
                <a:solidFill>
                  <a:srgbClr val="003300"/>
                </a:solidFill>
                <a:latin typeface="黑体" panose="02010609060101010101" pitchFamily="49" charset="-122"/>
                <a:ea typeface="黑体" panose="02010609060101010101" pitchFamily="49" charset="-122"/>
              </a:rPr>
              <a:t>2</a:t>
            </a:r>
            <a:r>
              <a:rPr lang="zh-CN" sz="2400" b="1" dirty="0">
                <a:solidFill>
                  <a:srgbClr val="003300"/>
                </a:solidFill>
                <a:latin typeface="黑体" panose="02010609060101010101" pitchFamily="49" charset="-122"/>
                <a:ea typeface="黑体" panose="02010609060101010101" pitchFamily="49" charset="-122"/>
              </a:rPr>
              <a:t>）由于工业化高速发展，农业不能适应工业化发展的需要。</a:t>
            </a:r>
          </a:p>
        </p:txBody>
      </p:sp>
      <p:sp>
        <p:nvSpPr>
          <p:cNvPr id="10" name="Text Box 14"/>
          <p:cNvSpPr txBox="1">
            <a:spLocks noChangeArrowheads="1"/>
          </p:cNvSpPr>
          <p:nvPr/>
        </p:nvSpPr>
        <p:spPr bwMode="auto">
          <a:xfrm>
            <a:off x="357158" y="5786454"/>
            <a:ext cx="6000792" cy="523220"/>
          </a:xfrm>
          <a:prstGeom prst="rect">
            <a:avLst/>
          </a:prstGeom>
          <a:noFill/>
          <a:ln w="9525">
            <a:noFill/>
            <a:miter lim="800000"/>
          </a:ln>
        </p:spPr>
        <p:txBody>
          <a:bodyPr wrap="square">
            <a:spAutoFit/>
          </a:bodyPr>
          <a:lstStyle/>
          <a:p>
            <a:pPr>
              <a:spcBef>
                <a:spcPct val="50000"/>
              </a:spcBef>
            </a:pPr>
            <a:r>
              <a:rPr lang="en-US" altLang="zh-CN" sz="2800" dirty="0" smtClean="0">
                <a:solidFill>
                  <a:srgbClr val="003300"/>
                </a:solidFill>
                <a:latin typeface="黑体" panose="02010609060101010101" pitchFamily="49" charset="-122"/>
                <a:ea typeface="黑体" panose="02010609060101010101" pitchFamily="49" charset="-122"/>
              </a:rPr>
              <a:t>3</a:t>
            </a:r>
            <a:r>
              <a:rPr lang="zh-CN" altLang="en-US" sz="2800" dirty="0" smtClean="0">
                <a:solidFill>
                  <a:srgbClr val="003300"/>
                </a:solidFill>
                <a:latin typeface="黑体" panose="02010609060101010101" pitchFamily="49" charset="-122"/>
                <a:ea typeface="黑体" panose="02010609060101010101" pitchFamily="49" charset="-122"/>
              </a:rPr>
              <a:t>、时间：</a:t>
            </a:r>
            <a:r>
              <a:rPr lang="zh-CN" altLang="zh-CN" sz="2800" dirty="0" smtClean="0">
                <a:solidFill>
                  <a:srgbClr val="003300"/>
                </a:solidFill>
                <a:latin typeface="黑体" panose="02010609060101010101" pitchFamily="49" charset="-122"/>
                <a:ea typeface="黑体" panose="02010609060101010101" pitchFamily="49" charset="-122"/>
              </a:rPr>
              <a:t>1927</a:t>
            </a:r>
            <a:r>
              <a:rPr lang="zh-CN" sz="2800" dirty="0" smtClean="0">
                <a:solidFill>
                  <a:srgbClr val="003300"/>
                </a:solidFill>
                <a:latin typeface="黑体" panose="02010609060101010101" pitchFamily="49" charset="-122"/>
                <a:ea typeface="黑体" panose="02010609060101010101" pitchFamily="49" charset="-122"/>
              </a:rPr>
              <a:t>年</a:t>
            </a:r>
            <a:r>
              <a:rPr lang="zh-CN" sz="2800" dirty="0">
                <a:solidFill>
                  <a:srgbClr val="003300"/>
                </a:solidFill>
                <a:latin typeface="黑体" panose="02010609060101010101" pitchFamily="49" charset="-122"/>
                <a:ea typeface="黑体" panose="02010609060101010101" pitchFamily="49" charset="-122"/>
              </a:rPr>
              <a:t>联共（布）十五大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28683">
                                            <p:txEl>
                                              <p:pRg st="0" end="0"/>
                                            </p:txEl>
                                          </p:spTgt>
                                        </p:tgtEl>
                                        <p:attrNameLst>
                                          <p:attrName>style.visibility</p:attrName>
                                        </p:attrNameLst>
                                      </p:cBhvr>
                                      <p:to>
                                        <p:strVal val="visible"/>
                                      </p:to>
                                    </p:set>
                                    <p:animEffect transition="in" filter="dissolve">
                                      <p:cBhvr>
                                        <p:cTn id="11" dur="500"/>
                                        <p:tgtEl>
                                          <p:spTgt spid="2868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28684">
                                            <p:txEl>
                                              <p:pRg st="0" end="0"/>
                                            </p:txEl>
                                          </p:spTgt>
                                        </p:tgtEl>
                                        <p:attrNameLst>
                                          <p:attrName>style.visibility</p:attrName>
                                        </p:attrNameLst>
                                      </p:cBhvr>
                                      <p:to>
                                        <p:strVal val="visible"/>
                                      </p:to>
                                    </p:set>
                                    <p:anim calcmode="lin" valueType="num">
                                      <p:cBhvr additive="base">
                                        <p:cTn id="16" dur="500" fill="hold"/>
                                        <p:tgtEl>
                                          <p:spTgt spid="28684">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2868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8685">
                                            <p:txEl>
                                              <p:pRg st="0" end="0"/>
                                            </p:txEl>
                                          </p:spTgt>
                                        </p:tgtEl>
                                        <p:attrNameLst>
                                          <p:attrName>style.visibility</p:attrName>
                                        </p:attrNameLst>
                                      </p:cBhvr>
                                      <p:to>
                                        <p:strVal val="visible"/>
                                      </p:to>
                                    </p:set>
                                    <p:anim calcmode="lin" valueType="num">
                                      <p:cBhvr additive="base">
                                        <p:cTn id="22" dur="500" fill="hold"/>
                                        <p:tgtEl>
                                          <p:spTgt spid="28685">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868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8675"/>
                                        </p:tgtEl>
                                        <p:attrNameLst>
                                          <p:attrName>style.visibility</p:attrName>
                                        </p:attrNameLst>
                                      </p:cBhvr>
                                      <p:to>
                                        <p:strVal val="visible"/>
                                      </p:to>
                                    </p:set>
                                    <p:animEffect transition="in" filter="dissolve">
                                      <p:cBhvr>
                                        <p:cTn id="28" dur="500"/>
                                        <p:tgtEl>
                                          <p:spTgt spid="28675"/>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8676"/>
                                        </p:tgtEl>
                                        <p:attrNameLst>
                                          <p:attrName>style.visibility</p:attrName>
                                        </p:attrNameLst>
                                      </p:cBhvr>
                                      <p:to>
                                        <p:strVal val="visible"/>
                                      </p:to>
                                    </p:set>
                                    <p:animEffect transition="in" filter="dissolve">
                                      <p:cBhvr>
                                        <p:cTn id="33" dur="500"/>
                                        <p:tgtEl>
                                          <p:spTgt spid="28676"/>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28679"/>
                                        </p:tgtEl>
                                        <p:attrNameLst>
                                          <p:attrName>style.visibility</p:attrName>
                                        </p:attrNameLst>
                                      </p:cBhvr>
                                      <p:to>
                                        <p:strVal val="visible"/>
                                      </p:to>
                                    </p:set>
                                    <p:animEffect transition="in" filter="dissolve">
                                      <p:cBhvr>
                                        <p:cTn id="38" dur="500"/>
                                        <p:tgtEl>
                                          <p:spTgt spid="2867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autoUpdateAnimBg="0"/>
      <p:bldP spid="28676" grpId="0" autoUpdateAnimBg="0"/>
      <p:bldP spid="28679" grpId="0" autoUpdateAnimBg="0"/>
      <p:bldP spid="28683" grpId="0" build="allAtOnce" autoUpdateAnimBg="0"/>
      <p:bldP spid="10"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TextBox 8"/>
          <p:cNvSpPr txBox="1"/>
          <p:nvPr/>
        </p:nvSpPr>
        <p:spPr>
          <a:xfrm>
            <a:off x="500063" y="868363"/>
            <a:ext cx="8143875" cy="563245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endParaRPr lang="en-US" altLang="zh-CN" dirty="0">
              <a:latin typeface="黑体" panose="02010609060101010101" pitchFamily="49" charset="-122"/>
              <a:ea typeface="黑体" panose="02010609060101010101" pitchFamily="49" charset="-122"/>
            </a:endParaRPr>
          </a:p>
          <a:p>
            <a:pPr>
              <a:defRPr/>
            </a:pPr>
            <a:endParaRPr lang="en-US" altLang="zh-CN" dirty="0">
              <a:latin typeface="黑体" panose="02010609060101010101" pitchFamily="49" charset="-122"/>
              <a:ea typeface="黑体" panose="02010609060101010101" pitchFamily="49" charset="-122"/>
            </a:endParaRPr>
          </a:p>
          <a:p>
            <a:pPr>
              <a:defRPr/>
            </a:pPr>
            <a:endParaRPr lang="en-US" altLang="zh-CN" dirty="0">
              <a:latin typeface="黑体" panose="02010609060101010101" pitchFamily="49" charset="-122"/>
              <a:ea typeface="黑体" panose="02010609060101010101" pitchFamily="49" charset="-122"/>
            </a:endParaRPr>
          </a:p>
          <a:p>
            <a:pPr>
              <a:defRPr/>
            </a:pPr>
            <a:endParaRPr lang="en-US" altLang="zh-CN" dirty="0">
              <a:latin typeface="黑体" panose="02010609060101010101" pitchFamily="49" charset="-122"/>
              <a:ea typeface="黑体" panose="02010609060101010101" pitchFamily="49" charset="-122"/>
            </a:endParaRPr>
          </a:p>
          <a:p>
            <a:pPr>
              <a:defRPr/>
            </a:pPr>
            <a:endParaRPr lang="en-US" altLang="zh-CN" dirty="0">
              <a:latin typeface="黑体" panose="02010609060101010101" pitchFamily="49" charset="-122"/>
              <a:ea typeface="黑体" panose="02010609060101010101" pitchFamily="49" charset="-122"/>
            </a:endParaRPr>
          </a:p>
          <a:p>
            <a:pPr>
              <a:defRPr/>
            </a:pPr>
            <a:endParaRPr lang="en-US" altLang="zh-CN" dirty="0">
              <a:latin typeface="黑体" panose="02010609060101010101" pitchFamily="49" charset="-122"/>
              <a:ea typeface="黑体" panose="02010609060101010101" pitchFamily="49" charset="-122"/>
            </a:endParaRPr>
          </a:p>
          <a:p>
            <a:pPr>
              <a:defRPr/>
            </a:pPr>
            <a:endParaRPr lang="en-US" altLang="zh-CN" dirty="0">
              <a:latin typeface="黑体" panose="02010609060101010101" pitchFamily="49" charset="-122"/>
              <a:ea typeface="黑体" panose="02010609060101010101" pitchFamily="49" charset="-122"/>
            </a:endParaRPr>
          </a:p>
          <a:p>
            <a:pPr>
              <a:defRPr/>
            </a:pPr>
            <a:endParaRPr lang="en-US" altLang="zh-CN" dirty="0">
              <a:latin typeface="黑体" panose="02010609060101010101" pitchFamily="49" charset="-122"/>
              <a:ea typeface="黑体" panose="02010609060101010101" pitchFamily="49" charset="-122"/>
            </a:endParaRPr>
          </a:p>
          <a:p>
            <a:pPr>
              <a:defRPr/>
            </a:pPr>
            <a:endParaRPr lang="en-US" altLang="zh-CN" dirty="0">
              <a:latin typeface="黑体" panose="02010609060101010101" pitchFamily="49" charset="-122"/>
              <a:ea typeface="黑体" panose="02010609060101010101" pitchFamily="49" charset="-122"/>
            </a:endParaRPr>
          </a:p>
          <a:p>
            <a:pPr>
              <a:defRPr/>
            </a:pPr>
            <a:endParaRPr lang="en-US" altLang="zh-CN" dirty="0">
              <a:latin typeface="黑体" panose="02010609060101010101" pitchFamily="49" charset="-122"/>
              <a:ea typeface="黑体" panose="02010609060101010101" pitchFamily="49" charset="-122"/>
            </a:endParaRPr>
          </a:p>
          <a:p>
            <a:pPr>
              <a:defRPr/>
            </a:pPr>
            <a:endParaRPr lang="en-US" altLang="zh-CN" dirty="0">
              <a:latin typeface="黑体" panose="02010609060101010101" pitchFamily="49" charset="-122"/>
              <a:ea typeface="黑体" panose="02010609060101010101" pitchFamily="49" charset="-122"/>
            </a:endParaRPr>
          </a:p>
          <a:p>
            <a:pPr>
              <a:defRPr/>
            </a:pPr>
            <a:endParaRPr lang="en-US" altLang="zh-CN" dirty="0">
              <a:latin typeface="黑体" panose="02010609060101010101" pitchFamily="49" charset="-122"/>
              <a:ea typeface="黑体" panose="02010609060101010101" pitchFamily="49" charset="-122"/>
            </a:endParaRPr>
          </a:p>
          <a:p>
            <a:pPr>
              <a:defRPr/>
            </a:pPr>
            <a:endParaRPr lang="en-US" altLang="zh-CN" dirty="0">
              <a:latin typeface="黑体" panose="02010609060101010101" pitchFamily="49" charset="-122"/>
              <a:ea typeface="黑体" panose="02010609060101010101" pitchFamily="49" charset="-122"/>
            </a:endParaRPr>
          </a:p>
          <a:p>
            <a:pPr>
              <a:defRPr/>
            </a:pPr>
            <a:endParaRPr lang="en-US" altLang="zh-CN" dirty="0">
              <a:latin typeface="黑体" panose="02010609060101010101" pitchFamily="49" charset="-122"/>
              <a:ea typeface="黑体" panose="02010609060101010101" pitchFamily="49" charset="-122"/>
            </a:endParaRPr>
          </a:p>
          <a:p>
            <a:pPr>
              <a:defRPr/>
            </a:pPr>
            <a:endParaRPr lang="zh-CN" altLang="en-US" dirty="0">
              <a:latin typeface="黑体" panose="02010609060101010101" pitchFamily="49" charset="-122"/>
              <a:ea typeface="黑体" panose="02010609060101010101" pitchFamily="49" charset="-122"/>
            </a:endParaRPr>
          </a:p>
        </p:txBody>
      </p:sp>
      <p:sp>
        <p:nvSpPr>
          <p:cNvPr id="35843" name="Rectangle 2"/>
          <p:cNvSpPr>
            <a:spLocks noGrp="1" noChangeArrowheads="1"/>
          </p:cNvSpPr>
          <p:nvPr>
            <p:ph type="title"/>
          </p:nvPr>
        </p:nvSpPr>
        <p:spPr>
          <a:xfrm>
            <a:off x="214313" y="0"/>
            <a:ext cx="8228012" cy="835025"/>
          </a:xfrm>
        </p:spPr>
        <p:txBody>
          <a:bodyPr/>
          <a:lstStyle/>
          <a:p>
            <a:pPr algn="l" eaLnBrk="1" hangingPunct="1"/>
            <a:r>
              <a:rPr lang="en-US" altLang="zh-CN" sz="4800" b="1" dirty="0" smtClean="0">
                <a:solidFill>
                  <a:srgbClr val="FF0000"/>
                </a:solidFill>
                <a:ea typeface="华文行楷" panose="02010800040101010101" pitchFamily="2" charset="-122"/>
              </a:rPr>
              <a:t>4</a:t>
            </a:r>
            <a:r>
              <a:rPr lang="zh-CN" altLang="en-US" sz="4800" b="1" dirty="0" smtClean="0">
                <a:solidFill>
                  <a:srgbClr val="FF0000"/>
                </a:solidFill>
                <a:ea typeface="华文行楷" panose="02010800040101010101" pitchFamily="2" charset="-122"/>
              </a:rPr>
              <a:t>、对农业集体化的评价</a:t>
            </a:r>
          </a:p>
        </p:txBody>
      </p:sp>
      <p:sp>
        <p:nvSpPr>
          <p:cNvPr id="2" name="Text Box 3"/>
          <p:cNvSpPr txBox="1">
            <a:spLocks noChangeArrowheads="1"/>
          </p:cNvSpPr>
          <p:nvPr/>
        </p:nvSpPr>
        <p:spPr bwMode="auto">
          <a:xfrm>
            <a:off x="500063" y="3571875"/>
            <a:ext cx="2428875" cy="584775"/>
          </a:xfrm>
          <a:prstGeom prst="rect">
            <a:avLst/>
          </a:prstGeom>
          <a:noFill/>
          <a:ln w="9525">
            <a:noFill/>
            <a:miter lim="800000"/>
          </a:ln>
        </p:spPr>
        <p:txBody>
          <a:bodyPr>
            <a:spAutoFit/>
          </a:bodyPr>
          <a:lstStyle/>
          <a:p>
            <a:pPr>
              <a:spcBef>
                <a:spcPct val="50000"/>
              </a:spcBef>
            </a:pPr>
            <a:r>
              <a:rPr lang="zh-CN" sz="3200" b="1">
                <a:solidFill>
                  <a:srgbClr val="000066"/>
                </a:solidFill>
                <a:latin typeface="黑体" panose="02010609060101010101" pitchFamily="49" charset="-122"/>
                <a:ea typeface="黑体" panose="02010609060101010101" pitchFamily="49" charset="-122"/>
              </a:rPr>
              <a:t>积极</a:t>
            </a:r>
            <a:r>
              <a:rPr lang="zh-CN" altLang="en-US" sz="3200" b="1">
                <a:solidFill>
                  <a:srgbClr val="000066"/>
                </a:solidFill>
                <a:latin typeface="黑体" panose="02010609060101010101" pitchFamily="49" charset="-122"/>
                <a:ea typeface="黑体" panose="02010609060101010101" pitchFamily="49" charset="-122"/>
              </a:rPr>
              <a:t>影响</a:t>
            </a:r>
            <a:r>
              <a:rPr lang="zh-CN" sz="3200" b="1">
                <a:solidFill>
                  <a:srgbClr val="000066"/>
                </a:solidFill>
                <a:latin typeface="黑体" panose="02010609060101010101" pitchFamily="49" charset="-122"/>
                <a:ea typeface="黑体" panose="02010609060101010101" pitchFamily="49" charset="-122"/>
              </a:rPr>
              <a:t>：</a:t>
            </a:r>
          </a:p>
        </p:txBody>
      </p:sp>
      <p:sp>
        <p:nvSpPr>
          <p:cNvPr id="35844" name="Text Box 4"/>
          <p:cNvSpPr txBox="1">
            <a:spLocks noChangeArrowheads="1"/>
          </p:cNvSpPr>
          <p:nvPr/>
        </p:nvSpPr>
        <p:spPr bwMode="auto">
          <a:xfrm>
            <a:off x="500063" y="1143000"/>
            <a:ext cx="3214687" cy="584775"/>
          </a:xfrm>
          <a:prstGeom prst="rect">
            <a:avLst/>
          </a:prstGeom>
          <a:noFill/>
          <a:ln w="9525">
            <a:noFill/>
            <a:miter lim="800000"/>
          </a:ln>
        </p:spPr>
        <p:txBody>
          <a:bodyPr>
            <a:spAutoFit/>
          </a:bodyPr>
          <a:lstStyle/>
          <a:p>
            <a:pPr>
              <a:spcBef>
                <a:spcPct val="50000"/>
              </a:spcBef>
            </a:pPr>
            <a:r>
              <a:rPr lang="zh-CN" sz="3200" b="1">
                <a:solidFill>
                  <a:srgbClr val="000066"/>
                </a:solidFill>
                <a:latin typeface="黑体" panose="02010609060101010101" pitchFamily="49" charset="-122"/>
                <a:ea typeface="黑体" panose="02010609060101010101" pitchFamily="49" charset="-122"/>
              </a:rPr>
              <a:t>消极</a:t>
            </a:r>
            <a:r>
              <a:rPr lang="zh-CN" altLang="en-US" sz="3200" b="1">
                <a:solidFill>
                  <a:srgbClr val="000066"/>
                </a:solidFill>
                <a:latin typeface="黑体" panose="02010609060101010101" pitchFamily="49" charset="-122"/>
                <a:ea typeface="黑体" panose="02010609060101010101" pitchFamily="49" charset="-122"/>
              </a:rPr>
              <a:t>影响</a:t>
            </a:r>
            <a:r>
              <a:rPr lang="zh-CN" sz="3200" b="1">
                <a:solidFill>
                  <a:srgbClr val="000066"/>
                </a:solidFill>
                <a:latin typeface="黑体" panose="02010609060101010101" pitchFamily="49" charset="-122"/>
                <a:ea typeface="黑体" panose="02010609060101010101" pitchFamily="49" charset="-122"/>
              </a:rPr>
              <a:t>：</a:t>
            </a:r>
          </a:p>
        </p:txBody>
      </p:sp>
      <p:sp>
        <p:nvSpPr>
          <p:cNvPr id="35845" name="Text Box 5"/>
          <p:cNvSpPr txBox="1">
            <a:spLocks noChangeArrowheads="1"/>
          </p:cNvSpPr>
          <p:nvPr/>
        </p:nvSpPr>
        <p:spPr bwMode="auto">
          <a:xfrm>
            <a:off x="928688" y="1851025"/>
            <a:ext cx="7715250" cy="830997"/>
          </a:xfrm>
          <a:prstGeom prst="rect">
            <a:avLst/>
          </a:prstGeom>
          <a:noFill/>
          <a:ln w="9525">
            <a:noFill/>
            <a:miter lim="800000"/>
          </a:ln>
        </p:spPr>
        <p:txBody>
          <a:bodyPr>
            <a:spAutoFit/>
          </a:bodyPr>
          <a:lstStyle/>
          <a:p>
            <a:pPr>
              <a:spcBef>
                <a:spcPct val="20000"/>
              </a:spcBef>
              <a:buClr>
                <a:schemeClr val="accent1"/>
              </a:buClr>
              <a:buSzPct val="65000"/>
              <a:buFont typeface="Wingdings" panose="05000000000000000000" pitchFamily="2" charset="2"/>
              <a:buNone/>
            </a:pPr>
            <a:r>
              <a:rPr lang="zh-CN" altLang="zh-CN" sz="2400" b="1">
                <a:latin typeface="黑体" panose="02010609060101010101" pitchFamily="49" charset="-122"/>
                <a:ea typeface="黑体" panose="02010609060101010101" pitchFamily="49" charset="-122"/>
              </a:rPr>
              <a:t>①</a:t>
            </a:r>
            <a:r>
              <a:rPr lang="zh-CN" sz="2400" b="1">
                <a:latin typeface="黑体" panose="02010609060101010101" pitchFamily="49" charset="-122"/>
                <a:ea typeface="黑体" panose="02010609060101010101" pitchFamily="49" charset="-122"/>
              </a:rPr>
              <a:t>与当时农村生产力水平不相适应，挫伤农民的积极性，使农业生产长期停滞落后；</a:t>
            </a:r>
          </a:p>
        </p:txBody>
      </p:sp>
      <p:sp>
        <p:nvSpPr>
          <p:cNvPr id="35846" name="Text Box 6"/>
          <p:cNvSpPr txBox="1">
            <a:spLocks noChangeArrowheads="1"/>
          </p:cNvSpPr>
          <p:nvPr/>
        </p:nvSpPr>
        <p:spPr bwMode="auto">
          <a:xfrm>
            <a:off x="1071563" y="4351338"/>
            <a:ext cx="7286625" cy="830997"/>
          </a:xfrm>
          <a:prstGeom prst="rect">
            <a:avLst/>
          </a:prstGeom>
          <a:noFill/>
          <a:ln w="9525">
            <a:noFill/>
            <a:miter lim="800000"/>
          </a:ln>
        </p:spPr>
        <p:txBody>
          <a:bodyPr>
            <a:spAutoFit/>
          </a:bodyPr>
          <a:lstStyle/>
          <a:p>
            <a:pPr>
              <a:spcBef>
                <a:spcPct val="20000"/>
              </a:spcBef>
              <a:buClr>
                <a:schemeClr val="accent1"/>
              </a:buClr>
              <a:buSzPct val="65000"/>
              <a:buFont typeface="Wingdings" panose="05000000000000000000" pitchFamily="2" charset="2"/>
              <a:buNone/>
            </a:pPr>
            <a:r>
              <a:rPr lang="zh-CN" altLang="zh-CN" sz="2400" b="1">
                <a:latin typeface="黑体" panose="02010609060101010101" pitchFamily="49" charset="-122"/>
                <a:ea typeface="黑体" panose="02010609060101010101" pitchFamily="49" charset="-122"/>
              </a:rPr>
              <a:t>① </a:t>
            </a:r>
            <a:r>
              <a:rPr lang="zh-CN" sz="2400" b="1">
                <a:latin typeface="黑体" panose="02010609060101010101" pitchFamily="49" charset="-122"/>
                <a:ea typeface="黑体" panose="02010609060101010101" pitchFamily="49" charset="-122"/>
              </a:rPr>
              <a:t>是实行社会主义改造的第一次尝试，促进了苏联社会主义制度的建立；</a:t>
            </a:r>
          </a:p>
        </p:txBody>
      </p:sp>
      <p:sp>
        <p:nvSpPr>
          <p:cNvPr id="35847" name="Text Box 7"/>
          <p:cNvSpPr txBox="1">
            <a:spLocks noChangeArrowheads="1"/>
          </p:cNvSpPr>
          <p:nvPr/>
        </p:nvSpPr>
        <p:spPr bwMode="auto">
          <a:xfrm>
            <a:off x="1071563" y="5494338"/>
            <a:ext cx="7543800" cy="830997"/>
          </a:xfrm>
          <a:prstGeom prst="rect">
            <a:avLst/>
          </a:prstGeom>
          <a:noFill/>
          <a:ln w="9525">
            <a:noFill/>
            <a:miter lim="800000"/>
          </a:ln>
        </p:spPr>
        <p:txBody>
          <a:bodyPr>
            <a:spAutoFit/>
          </a:bodyPr>
          <a:lstStyle/>
          <a:p>
            <a:pPr>
              <a:spcBef>
                <a:spcPct val="20000"/>
              </a:spcBef>
              <a:buClr>
                <a:schemeClr val="accent1"/>
              </a:buClr>
              <a:buSzPct val="65000"/>
              <a:buFont typeface="Wingdings" panose="05000000000000000000" pitchFamily="2" charset="2"/>
              <a:buNone/>
            </a:pPr>
            <a:r>
              <a:rPr lang="zh-CN" altLang="zh-CN" sz="2400" b="1" dirty="0">
                <a:latin typeface="黑体" panose="02010609060101010101" pitchFamily="49" charset="-122"/>
                <a:ea typeface="黑体" panose="02010609060101010101" pitchFamily="49" charset="-122"/>
              </a:rPr>
              <a:t>②</a:t>
            </a:r>
            <a:r>
              <a:rPr lang="zh-CN" sz="2400" b="1" dirty="0">
                <a:latin typeface="黑体" panose="02010609060101010101" pitchFamily="49" charset="-122"/>
                <a:ea typeface="黑体" panose="02010609060101010101" pitchFamily="49" charset="-122"/>
              </a:rPr>
              <a:t>也为社会主义工业化创造了条件，为苏联农业机械化、现代化开辟了道路。</a:t>
            </a:r>
          </a:p>
        </p:txBody>
      </p:sp>
      <p:sp>
        <p:nvSpPr>
          <p:cNvPr id="35848" name="Text Box 8"/>
          <p:cNvSpPr txBox="1">
            <a:spLocks noChangeArrowheads="1"/>
          </p:cNvSpPr>
          <p:nvPr/>
        </p:nvSpPr>
        <p:spPr bwMode="auto">
          <a:xfrm>
            <a:off x="928688" y="2951163"/>
            <a:ext cx="7497762" cy="461665"/>
          </a:xfrm>
          <a:prstGeom prst="rect">
            <a:avLst/>
          </a:prstGeom>
          <a:noFill/>
          <a:ln w="9525">
            <a:noFill/>
            <a:miter lim="800000"/>
          </a:ln>
        </p:spPr>
        <p:txBody>
          <a:bodyPr>
            <a:spAutoFit/>
          </a:bodyPr>
          <a:lstStyle/>
          <a:p>
            <a:pPr>
              <a:spcBef>
                <a:spcPct val="50000"/>
              </a:spcBef>
            </a:pPr>
            <a:r>
              <a:rPr lang="zh-CN" altLang="zh-CN" sz="2400" b="1">
                <a:latin typeface="黑体" panose="02010609060101010101" pitchFamily="49" charset="-122"/>
                <a:ea typeface="黑体" panose="02010609060101010101" pitchFamily="49" charset="-122"/>
              </a:rPr>
              <a:t>②</a:t>
            </a:r>
            <a:r>
              <a:rPr lang="zh-CN" sz="2400" b="1">
                <a:latin typeface="黑体" panose="02010609060101010101" pitchFamily="49" charset="-122"/>
                <a:ea typeface="黑体" panose="02010609060101010101" pitchFamily="49" charset="-122"/>
              </a:rPr>
              <a:t>从长远看严重阻碍了苏联经济的发展。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844"/>
                                        </p:tgtEl>
                                        <p:attrNameLst>
                                          <p:attrName>style.visibility</p:attrName>
                                        </p:attrNameLst>
                                      </p:cBhvr>
                                      <p:to>
                                        <p:strVal val="visible"/>
                                      </p:to>
                                    </p:set>
                                    <p:animEffect transition="in" filter="dissolve">
                                      <p:cBhvr>
                                        <p:cTn id="7" dur="500"/>
                                        <p:tgtEl>
                                          <p:spTgt spid="3584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845"/>
                                        </p:tgtEl>
                                        <p:attrNameLst>
                                          <p:attrName>style.visibility</p:attrName>
                                        </p:attrNameLst>
                                      </p:cBhvr>
                                      <p:to>
                                        <p:strVal val="visible"/>
                                      </p:to>
                                    </p:set>
                                    <p:animEffect transition="in" filter="dissolve">
                                      <p:cBhvr>
                                        <p:cTn id="12" dur="500"/>
                                        <p:tgtEl>
                                          <p:spTgt spid="3584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5848"/>
                                        </p:tgtEl>
                                        <p:attrNameLst>
                                          <p:attrName>style.visibility</p:attrName>
                                        </p:attrNameLst>
                                      </p:cBhvr>
                                      <p:to>
                                        <p:strVal val="visible"/>
                                      </p:to>
                                    </p:set>
                                    <p:animEffect transition="in" filter="dissolve">
                                      <p:cBhvr>
                                        <p:cTn id="17" dur="500"/>
                                        <p:tgtEl>
                                          <p:spTgt spid="3584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5846"/>
                                        </p:tgtEl>
                                        <p:attrNameLst>
                                          <p:attrName>style.visibility</p:attrName>
                                        </p:attrNameLst>
                                      </p:cBhvr>
                                      <p:to>
                                        <p:strVal val="visible"/>
                                      </p:to>
                                    </p:set>
                                    <p:animEffect transition="in" filter="dissolve">
                                      <p:cBhvr>
                                        <p:cTn id="27" dur="500"/>
                                        <p:tgtEl>
                                          <p:spTgt spid="3584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5847"/>
                                        </p:tgtEl>
                                        <p:attrNameLst>
                                          <p:attrName>style.visibility</p:attrName>
                                        </p:attrNameLst>
                                      </p:cBhvr>
                                      <p:to>
                                        <p:strVal val="visible"/>
                                      </p:to>
                                    </p:set>
                                    <p:animEffect transition="in" filter="dissolve">
                                      <p:cBhvr>
                                        <p:cTn id="32" dur="500"/>
                                        <p:tgtEl>
                                          <p:spTgt spid="358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5844" grpId="0" autoUpdateAnimBg="0"/>
      <p:bldP spid="35845" grpId="0" autoUpdateAnimBg="0"/>
      <p:bldP spid="35846" grpId="0" autoUpdateAnimBg="0"/>
      <p:bldP spid="35847" grpId="0" autoUpdateAnimBg="0"/>
      <p:bldP spid="35848"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ChangeArrowheads="1"/>
          </p:cNvSpPr>
          <p:nvPr/>
        </p:nvSpPr>
        <p:spPr bwMode="auto">
          <a:xfrm>
            <a:off x="357188" y="15875"/>
            <a:ext cx="4980851" cy="769441"/>
          </a:xfrm>
          <a:prstGeom prst="rect">
            <a:avLst/>
          </a:prstGeom>
          <a:noFill/>
          <a:ln w="9525" algn="ctr">
            <a:noFill/>
            <a:miter lim="800000"/>
          </a:ln>
        </p:spPr>
        <p:txBody>
          <a:bodyPr wrap="none" anchor="ctr">
            <a:spAutoFit/>
          </a:bodyPr>
          <a:lstStyle/>
          <a:p>
            <a:r>
              <a:rPr lang="zh-CN" altLang="en-US" sz="4400" dirty="0" smtClean="0">
                <a:solidFill>
                  <a:srgbClr val="000000"/>
                </a:solidFill>
                <a:latin typeface="黑体" panose="02010609060101010101" pitchFamily="49" charset="-122"/>
                <a:ea typeface="黑体" panose="02010609060101010101" pitchFamily="49" charset="-122"/>
              </a:rPr>
              <a:t>（三）斯大林</a:t>
            </a:r>
            <a:r>
              <a:rPr lang="zh-CN" altLang="en-US" sz="4400" dirty="0">
                <a:solidFill>
                  <a:srgbClr val="000000"/>
                </a:solidFill>
                <a:latin typeface="黑体" panose="02010609060101010101" pitchFamily="49" charset="-122"/>
                <a:ea typeface="黑体" panose="02010609060101010101" pitchFamily="49" charset="-122"/>
              </a:rPr>
              <a:t>模式 </a:t>
            </a:r>
          </a:p>
        </p:txBody>
      </p:sp>
      <p:sp>
        <p:nvSpPr>
          <p:cNvPr id="36868" name="Text Box 5"/>
          <p:cNvSpPr txBox="1">
            <a:spLocks noChangeArrowheads="1"/>
          </p:cNvSpPr>
          <p:nvPr/>
        </p:nvSpPr>
        <p:spPr bwMode="auto">
          <a:xfrm>
            <a:off x="349250" y="1357313"/>
            <a:ext cx="2874505" cy="584775"/>
          </a:xfrm>
          <a:prstGeom prst="rect">
            <a:avLst/>
          </a:prstGeom>
          <a:noFill/>
          <a:ln w="9525" algn="ctr">
            <a:noFill/>
            <a:miter lim="800000"/>
          </a:ln>
        </p:spPr>
        <p:txBody>
          <a:bodyPr wrap="none">
            <a:spAutoFit/>
          </a:bodyPr>
          <a:lstStyle/>
          <a:p>
            <a:r>
              <a:rPr lang="en-US" altLang="zh-CN" sz="3200" b="1">
                <a:solidFill>
                  <a:srgbClr val="000000"/>
                </a:solidFill>
                <a:ea typeface="黑体" panose="02010609060101010101" pitchFamily="49" charset="-122"/>
              </a:rPr>
              <a:t>1</a:t>
            </a:r>
            <a:r>
              <a:rPr lang="zh-CN" altLang="en-US" sz="3200" b="1">
                <a:solidFill>
                  <a:srgbClr val="000000"/>
                </a:solidFill>
                <a:ea typeface="黑体" panose="02010609060101010101" pitchFamily="49" charset="-122"/>
              </a:rPr>
              <a:t>、形成标志：</a:t>
            </a:r>
          </a:p>
        </p:txBody>
      </p:sp>
      <p:sp>
        <p:nvSpPr>
          <p:cNvPr id="76806" name="Text Box 6"/>
          <p:cNvSpPr txBox="1">
            <a:spLocks noChangeArrowheads="1"/>
          </p:cNvSpPr>
          <p:nvPr/>
        </p:nvSpPr>
        <p:spPr bwMode="auto">
          <a:xfrm>
            <a:off x="3278188" y="1428750"/>
            <a:ext cx="3640740" cy="461665"/>
          </a:xfrm>
          <a:prstGeom prst="rect">
            <a:avLst/>
          </a:prstGeom>
          <a:noFill/>
          <a:ln w="9525" algn="ctr">
            <a:noFill/>
            <a:miter lim="800000"/>
          </a:ln>
        </p:spPr>
        <p:txBody>
          <a:bodyPr wrap="none">
            <a:spAutoFit/>
          </a:bodyPr>
          <a:lstStyle/>
          <a:p>
            <a:r>
              <a:rPr lang="en-US" altLang="zh-CN" sz="2400" b="1">
                <a:solidFill>
                  <a:schemeClr val="tx1"/>
                </a:solidFill>
                <a:ea typeface="黑体" panose="02010609060101010101" pitchFamily="49" charset="-122"/>
              </a:rPr>
              <a:t>1936</a:t>
            </a:r>
            <a:r>
              <a:rPr lang="zh-CN" altLang="en-US" sz="2400" b="1">
                <a:solidFill>
                  <a:schemeClr val="tx1"/>
                </a:solidFill>
                <a:ea typeface="黑体" panose="02010609060101010101" pitchFamily="49" charset="-122"/>
              </a:rPr>
              <a:t>年苏联新宪法的颁布</a:t>
            </a:r>
          </a:p>
        </p:txBody>
      </p:sp>
      <p:sp>
        <p:nvSpPr>
          <p:cNvPr id="36870" name="Text Box 7"/>
          <p:cNvSpPr txBox="1">
            <a:spLocks noChangeArrowheads="1"/>
          </p:cNvSpPr>
          <p:nvPr/>
        </p:nvSpPr>
        <p:spPr bwMode="auto">
          <a:xfrm>
            <a:off x="349250" y="2214563"/>
            <a:ext cx="3786188" cy="584775"/>
          </a:xfrm>
          <a:prstGeom prst="rect">
            <a:avLst/>
          </a:prstGeom>
          <a:noFill/>
          <a:ln w="9525" algn="ctr">
            <a:noFill/>
            <a:miter lim="800000"/>
          </a:ln>
        </p:spPr>
        <p:txBody>
          <a:bodyPr>
            <a:spAutoFit/>
          </a:bodyPr>
          <a:lstStyle/>
          <a:p>
            <a:r>
              <a:rPr lang="en-US" altLang="zh-CN" sz="3200" b="1">
                <a:solidFill>
                  <a:srgbClr val="000000"/>
                </a:solidFill>
                <a:ea typeface="黑体" panose="02010609060101010101" pitchFamily="49" charset="-122"/>
              </a:rPr>
              <a:t>2</a:t>
            </a:r>
            <a:r>
              <a:rPr lang="zh-CN" altLang="en-US" sz="3200" b="1">
                <a:solidFill>
                  <a:srgbClr val="000000"/>
                </a:solidFill>
                <a:ea typeface="黑体" panose="02010609060101010101" pitchFamily="49" charset="-122"/>
              </a:rPr>
              <a:t>、表现：</a:t>
            </a:r>
          </a:p>
        </p:txBody>
      </p:sp>
      <p:sp>
        <p:nvSpPr>
          <p:cNvPr id="76808" name="Text Box 8"/>
          <p:cNvSpPr txBox="1">
            <a:spLocks noChangeArrowheads="1"/>
          </p:cNvSpPr>
          <p:nvPr/>
        </p:nvSpPr>
        <p:spPr bwMode="auto">
          <a:xfrm>
            <a:off x="1277938" y="2786063"/>
            <a:ext cx="2674130" cy="1938992"/>
          </a:xfrm>
          <a:prstGeom prst="rect">
            <a:avLst/>
          </a:prstGeom>
          <a:noFill/>
          <a:ln w="9525" algn="ctr">
            <a:noFill/>
            <a:miter lim="800000"/>
          </a:ln>
        </p:spPr>
        <p:txBody>
          <a:bodyPr wrap="none">
            <a:spAutoFit/>
          </a:bodyPr>
          <a:lstStyle/>
          <a:p>
            <a:pPr marL="342900" indent="-342900">
              <a:buFontTx/>
              <a:buAutoNum type="alphaLcPeriod"/>
            </a:pPr>
            <a:r>
              <a:rPr lang="zh-CN" altLang="en-US" sz="2400" b="1">
                <a:ea typeface="黑体" panose="02010609060101010101" pitchFamily="49" charset="-122"/>
              </a:rPr>
              <a:t>经济方面：</a:t>
            </a:r>
          </a:p>
          <a:p>
            <a:pPr marL="342900" indent="-342900">
              <a:buFontTx/>
              <a:buAutoNum type="alphaLcPeriod"/>
            </a:pPr>
            <a:endParaRPr lang="zh-CN" altLang="en-US" sz="2400" b="1">
              <a:ea typeface="黑体" panose="02010609060101010101" pitchFamily="49" charset="-122"/>
            </a:endParaRPr>
          </a:p>
          <a:p>
            <a:pPr marL="342900" indent="-342900"/>
            <a:r>
              <a:rPr lang="en-US" altLang="zh-CN" sz="2400" b="1">
                <a:ea typeface="黑体" panose="02010609060101010101" pitchFamily="49" charset="-122"/>
              </a:rPr>
              <a:t>b. </a:t>
            </a:r>
            <a:r>
              <a:rPr lang="zh-CN" altLang="en-US" sz="2400" b="1">
                <a:ea typeface="黑体" panose="02010609060101010101" pitchFamily="49" charset="-122"/>
              </a:rPr>
              <a:t>政治方面：</a:t>
            </a:r>
          </a:p>
          <a:p>
            <a:pPr marL="342900" indent="-342900"/>
            <a:r>
              <a:rPr lang="zh-CN" altLang="en-US" sz="2400" b="1">
                <a:ea typeface="黑体" panose="02010609060101010101" pitchFamily="49" charset="-122"/>
              </a:rPr>
              <a:t> </a:t>
            </a:r>
          </a:p>
          <a:p>
            <a:pPr marL="342900" indent="-342900"/>
            <a:r>
              <a:rPr lang="en-US" altLang="zh-CN" sz="2400" b="1">
                <a:ea typeface="黑体" panose="02010609060101010101" pitchFamily="49" charset="-122"/>
              </a:rPr>
              <a:t>C.</a:t>
            </a:r>
            <a:r>
              <a:rPr lang="zh-CN" altLang="en-US" sz="2400" b="1">
                <a:ea typeface="黑体" panose="02010609060101010101" pitchFamily="49" charset="-122"/>
              </a:rPr>
              <a:t>思想文化方面：</a:t>
            </a:r>
          </a:p>
        </p:txBody>
      </p:sp>
      <p:sp>
        <p:nvSpPr>
          <p:cNvPr id="76809" name="Text Box 9"/>
          <p:cNvSpPr txBox="1">
            <a:spLocks noChangeArrowheads="1"/>
          </p:cNvSpPr>
          <p:nvPr/>
        </p:nvSpPr>
        <p:spPr bwMode="auto">
          <a:xfrm>
            <a:off x="3316288" y="2760663"/>
            <a:ext cx="4185761" cy="461665"/>
          </a:xfrm>
          <a:prstGeom prst="rect">
            <a:avLst/>
          </a:prstGeom>
          <a:noFill/>
          <a:ln w="9525" algn="ctr">
            <a:noFill/>
            <a:miter lim="800000"/>
          </a:ln>
        </p:spPr>
        <p:txBody>
          <a:bodyPr wrap="none">
            <a:spAutoFit/>
          </a:bodyPr>
          <a:lstStyle/>
          <a:p>
            <a:r>
              <a:rPr lang="zh-CN" altLang="en-US" sz="2400" b="1">
                <a:solidFill>
                  <a:srgbClr val="000000"/>
                </a:solidFill>
                <a:ea typeface="黑体" panose="02010609060101010101" pitchFamily="49" charset="-122"/>
              </a:rPr>
              <a:t>指令性的计划、排斥市场调节</a:t>
            </a:r>
          </a:p>
        </p:txBody>
      </p:sp>
      <p:sp>
        <p:nvSpPr>
          <p:cNvPr id="76810" name="Text Box 10"/>
          <p:cNvSpPr txBox="1">
            <a:spLocks noChangeArrowheads="1"/>
          </p:cNvSpPr>
          <p:nvPr/>
        </p:nvSpPr>
        <p:spPr bwMode="auto">
          <a:xfrm>
            <a:off x="3327400" y="3630613"/>
            <a:ext cx="5745163" cy="461665"/>
          </a:xfrm>
          <a:prstGeom prst="rect">
            <a:avLst/>
          </a:prstGeom>
          <a:noFill/>
          <a:ln w="9525" algn="ctr">
            <a:noFill/>
            <a:miter lim="800000"/>
          </a:ln>
        </p:spPr>
        <p:txBody>
          <a:bodyPr>
            <a:spAutoFit/>
          </a:bodyPr>
          <a:lstStyle/>
          <a:p>
            <a:r>
              <a:rPr lang="zh-CN" altLang="en-US" sz="2400" b="1">
                <a:solidFill>
                  <a:srgbClr val="000000"/>
                </a:solidFill>
                <a:ea typeface="黑体" panose="02010609060101010101" pitchFamily="49" charset="-122"/>
              </a:rPr>
              <a:t>高度集权制、干部任命制和终身制</a:t>
            </a:r>
          </a:p>
        </p:txBody>
      </p:sp>
      <p:sp>
        <p:nvSpPr>
          <p:cNvPr id="76811" name="Text Box 11"/>
          <p:cNvSpPr txBox="1">
            <a:spLocks noChangeArrowheads="1"/>
          </p:cNvSpPr>
          <p:nvPr/>
        </p:nvSpPr>
        <p:spPr bwMode="auto">
          <a:xfrm>
            <a:off x="4135438" y="4500563"/>
            <a:ext cx="4627562" cy="461665"/>
          </a:xfrm>
          <a:prstGeom prst="rect">
            <a:avLst/>
          </a:prstGeom>
          <a:noFill/>
          <a:ln w="9525" algn="ctr">
            <a:noFill/>
            <a:miter lim="800000"/>
          </a:ln>
        </p:spPr>
        <p:txBody>
          <a:bodyPr>
            <a:spAutoFit/>
          </a:bodyPr>
          <a:lstStyle/>
          <a:p>
            <a:r>
              <a:rPr lang="zh-CN" altLang="en-US" sz="2400" b="1">
                <a:solidFill>
                  <a:srgbClr val="000000"/>
                </a:solidFill>
                <a:ea typeface="黑体" panose="02010609060101010101" pitchFamily="49" charset="-122"/>
              </a:rPr>
              <a:t>思想文化单一、个人崇拜</a:t>
            </a:r>
          </a:p>
        </p:txBody>
      </p:sp>
      <p:sp>
        <p:nvSpPr>
          <p:cNvPr id="36875" name="Text Box 12"/>
          <p:cNvSpPr txBox="1">
            <a:spLocks noChangeArrowheads="1"/>
          </p:cNvSpPr>
          <p:nvPr/>
        </p:nvSpPr>
        <p:spPr bwMode="auto">
          <a:xfrm>
            <a:off x="349250" y="4929188"/>
            <a:ext cx="2286000" cy="584775"/>
          </a:xfrm>
          <a:prstGeom prst="rect">
            <a:avLst/>
          </a:prstGeom>
          <a:noFill/>
          <a:ln w="9525" algn="ctr">
            <a:noFill/>
            <a:miter lim="800000"/>
          </a:ln>
        </p:spPr>
        <p:txBody>
          <a:bodyPr>
            <a:spAutoFit/>
          </a:bodyPr>
          <a:lstStyle/>
          <a:p>
            <a:r>
              <a:rPr lang="en-US" altLang="zh-CN" sz="3200" b="1">
                <a:solidFill>
                  <a:srgbClr val="000000"/>
                </a:solidFill>
                <a:ea typeface="黑体" panose="02010609060101010101" pitchFamily="49" charset="-122"/>
              </a:rPr>
              <a:t>3</a:t>
            </a:r>
            <a:r>
              <a:rPr lang="zh-CN" altLang="en-US" sz="3200" b="1">
                <a:solidFill>
                  <a:srgbClr val="000000"/>
                </a:solidFill>
                <a:ea typeface="黑体" panose="02010609060101010101" pitchFamily="49" charset="-122"/>
              </a:rPr>
              <a:t>、特点：</a:t>
            </a:r>
          </a:p>
        </p:txBody>
      </p:sp>
      <p:sp>
        <p:nvSpPr>
          <p:cNvPr id="76813" name="Text Box 13"/>
          <p:cNvSpPr txBox="1">
            <a:spLocks noChangeArrowheads="1"/>
          </p:cNvSpPr>
          <p:nvPr/>
        </p:nvSpPr>
        <p:spPr bwMode="auto">
          <a:xfrm>
            <a:off x="1206500" y="5643563"/>
            <a:ext cx="6643688" cy="523220"/>
          </a:xfrm>
          <a:prstGeom prst="rect">
            <a:avLst/>
          </a:prstGeom>
          <a:noFill/>
          <a:ln w="9525" algn="ctr">
            <a:noFill/>
            <a:miter lim="800000"/>
          </a:ln>
        </p:spPr>
        <p:txBody>
          <a:bodyPr>
            <a:spAutoFit/>
          </a:bodyPr>
          <a:lstStyle/>
          <a:p>
            <a:r>
              <a:rPr lang="zh-CN" altLang="en-US" sz="2800" b="1" dirty="0">
                <a:solidFill>
                  <a:srgbClr val="0000CC"/>
                </a:solidFill>
                <a:ea typeface="黑体" panose="02010609060101010101" pitchFamily="49" charset="-122"/>
              </a:rPr>
              <a:t>高度集中（经济、政治、思想文化）</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6806"/>
                                        </p:tgtEl>
                                        <p:attrNameLst>
                                          <p:attrName>style.visibility</p:attrName>
                                        </p:attrNameLst>
                                      </p:cBhvr>
                                      <p:to>
                                        <p:strVal val="visible"/>
                                      </p:to>
                                    </p:set>
                                    <p:animEffect transition="in" filter="blinds(horizontal)">
                                      <p:cBhvr>
                                        <p:cTn id="7" dur="500"/>
                                        <p:tgtEl>
                                          <p:spTgt spid="7680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6808"/>
                                        </p:tgtEl>
                                        <p:attrNameLst>
                                          <p:attrName>style.visibility</p:attrName>
                                        </p:attrNameLst>
                                      </p:cBhvr>
                                      <p:to>
                                        <p:strVal val="visible"/>
                                      </p:to>
                                    </p:set>
                                    <p:animEffect transition="in" filter="blinds(horizontal)">
                                      <p:cBhvr>
                                        <p:cTn id="12" dur="500"/>
                                        <p:tgtEl>
                                          <p:spTgt spid="7680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6809"/>
                                        </p:tgtEl>
                                        <p:attrNameLst>
                                          <p:attrName>style.visibility</p:attrName>
                                        </p:attrNameLst>
                                      </p:cBhvr>
                                      <p:to>
                                        <p:strVal val="visible"/>
                                      </p:to>
                                    </p:set>
                                    <p:animEffect transition="in" filter="blinds(horizontal)">
                                      <p:cBhvr>
                                        <p:cTn id="17" dur="500"/>
                                        <p:tgtEl>
                                          <p:spTgt spid="7680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6810"/>
                                        </p:tgtEl>
                                        <p:attrNameLst>
                                          <p:attrName>style.visibility</p:attrName>
                                        </p:attrNameLst>
                                      </p:cBhvr>
                                      <p:to>
                                        <p:strVal val="visible"/>
                                      </p:to>
                                    </p:set>
                                    <p:animEffect transition="in" filter="blinds(horizontal)">
                                      <p:cBhvr>
                                        <p:cTn id="22" dur="500"/>
                                        <p:tgtEl>
                                          <p:spTgt spid="768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6811"/>
                                        </p:tgtEl>
                                        <p:attrNameLst>
                                          <p:attrName>style.visibility</p:attrName>
                                        </p:attrNameLst>
                                      </p:cBhvr>
                                      <p:to>
                                        <p:strVal val="visible"/>
                                      </p:to>
                                    </p:set>
                                    <p:animEffect transition="in" filter="blinds(horizontal)">
                                      <p:cBhvr>
                                        <p:cTn id="27" dur="500"/>
                                        <p:tgtEl>
                                          <p:spTgt spid="768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6813"/>
                                        </p:tgtEl>
                                        <p:attrNameLst>
                                          <p:attrName>style.visibility</p:attrName>
                                        </p:attrNameLst>
                                      </p:cBhvr>
                                      <p:to>
                                        <p:strVal val="visible"/>
                                      </p:to>
                                    </p:set>
                                    <p:animEffect transition="in" filter="blinds(horizontal)">
                                      <p:cBhvr>
                                        <p:cTn id="32" dur="500"/>
                                        <p:tgtEl>
                                          <p:spTgt spid="768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6" grpId="0"/>
      <p:bldP spid="76808" grpId="0"/>
      <p:bldP spid="76809" grpId="0"/>
      <p:bldP spid="76810" grpId="0"/>
      <p:bldP spid="76811" grpId="0"/>
      <p:bldP spid="768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360363" y="749300"/>
            <a:ext cx="8408987" cy="489426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spcBef>
                <a:spcPct val="50000"/>
              </a:spcBef>
              <a:defRPr/>
            </a:pPr>
            <a:r>
              <a:rPr lang="zh-CN" sz="3200" dirty="0">
                <a:solidFill>
                  <a:schemeClr val="tx1"/>
                </a:solidFill>
                <a:effectLst>
                  <a:outerShdw blurRad="38100" dist="38100" dir="2700000" algn="tl">
                    <a:srgbClr val="000000"/>
                  </a:outerShdw>
                </a:effectLst>
                <a:latin typeface="华文新魏" panose="02010800040101010101" charset="-122"/>
                <a:ea typeface="华文新魏" panose="02010800040101010101" charset="-122"/>
              </a:rPr>
              <a:t>　</a:t>
            </a:r>
            <a:r>
              <a:rPr lang="zh-CN" sz="3200" dirty="0">
                <a:effectLst>
                  <a:outerShdw blurRad="38100" dist="38100" dir="2700000" algn="tl">
                    <a:srgbClr val="FFFFFF"/>
                  </a:outerShdw>
                </a:effectLst>
                <a:latin typeface="华文新魏" panose="02010800040101010101" charset="-122"/>
                <a:ea typeface="华文新魏" panose="02010800040101010101" charset="-122"/>
              </a:rPr>
              <a:t>　</a:t>
            </a:r>
            <a:r>
              <a:rPr lang="zh-CN" altLang="zh-CN" sz="2800" dirty="0">
                <a:solidFill>
                  <a:schemeClr val="tx1">
                    <a:lumMod val="75000"/>
                    <a:lumOff val="25000"/>
                  </a:schemeClr>
                </a:solidFill>
                <a:latin typeface="黑体" panose="02010609060101010101" pitchFamily="49" charset="-122"/>
                <a:ea typeface="黑体" panose="02010609060101010101" pitchFamily="49" charset="-122"/>
              </a:rPr>
              <a:t>1929</a:t>
            </a:r>
            <a:r>
              <a:rPr lang="zh-CN" sz="2800" dirty="0">
                <a:solidFill>
                  <a:schemeClr val="tx1">
                    <a:lumMod val="75000"/>
                    <a:lumOff val="25000"/>
                  </a:schemeClr>
                </a:solidFill>
                <a:latin typeface="黑体" panose="02010609060101010101" pitchFamily="49" charset="-122"/>
                <a:ea typeface="黑体" panose="02010609060101010101" pitchFamily="49" charset="-122"/>
              </a:rPr>
              <a:t>年</a:t>
            </a:r>
            <a:r>
              <a:rPr lang="zh-CN" altLang="zh-CN" sz="2800" dirty="0">
                <a:solidFill>
                  <a:schemeClr val="tx1">
                    <a:lumMod val="75000"/>
                    <a:lumOff val="25000"/>
                  </a:schemeClr>
                </a:solidFill>
                <a:latin typeface="黑体" panose="02010609060101010101" pitchFamily="49" charset="-122"/>
                <a:ea typeface="黑体" panose="02010609060101010101" pitchFamily="49" charset="-122"/>
              </a:rPr>
              <a:t>12</a:t>
            </a:r>
            <a:r>
              <a:rPr lang="zh-CN" sz="2800" dirty="0">
                <a:solidFill>
                  <a:schemeClr val="tx1">
                    <a:lumMod val="75000"/>
                    <a:lumOff val="25000"/>
                  </a:schemeClr>
                </a:solidFill>
                <a:latin typeface="黑体" panose="02010609060101010101" pitchFamily="49" charset="-122"/>
                <a:ea typeface="黑体" panose="02010609060101010101" pitchFamily="49" charset="-122"/>
              </a:rPr>
              <a:t>月</a:t>
            </a:r>
            <a:r>
              <a:rPr lang="zh-CN" altLang="zh-CN" sz="2800" dirty="0">
                <a:solidFill>
                  <a:schemeClr val="tx1">
                    <a:lumMod val="75000"/>
                    <a:lumOff val="25000"/>
                  </a:schemeClr>
                </a:solidFill>
                <a:latin typeface="黑体" panose="02010609060101010101" pitchFamily="49" charset="-122"/>
                <a:ea typeface="黑体" panose="02010609060101010101" pitchFamily="49" charset="-122"/>
              </a:rPr>
              <a:t>21</a:t>
            </a:r>
            <a:r>
              <a:rPr lang="zh-CN" sz="2800" dirty="0">
                <a:solidFill>
                  <a:schemeClr val="tx1">
                    <a:lumMod val="75000"/>
                    <a:lumOff val="25000"/>
                  </a:schemeClr>
                </a:solidFill>
                <a:latin typeface="黑体" panose="02010609060101010101" pitchFamily="49" charset="-122"/>
                <a:ea typeface="黑体" panose="02010609060101010101" pitchFamily="49" charset="-122"/>
              </a:rPr>
              <a:t>日，举国上下庆祝斯大林</a:t>
            </a:r>
            <a:r>
              <a:rPr lang="zh-CN" altLang="zh-CN" sz="2800" dirty="0">
                <a:solidFill>
                  <a:schemeClr val="tx1">
                    <a:lumMod val="75000"/>
                    <a:lumOff val="25000"/>
                  </a:schemeClr>
                </a:solidFill>
                <a:latin typeface="黑体" panose="02010609060101010101" pitchFamily="49" charset="-122"/>
                <a:ea typeface="黑体" panose="02010609060101010101" pitchFamily="49" charset="-122"/>
              </a:rPr>
              <a:t>50</a:t>
            </a:r>
            <a:r>
              <a:rPr lang="zh-CN" sz="2800" dirty="0">
                <a:solidFill>
                  <a:schemeClr val="tx1">
                    <a:lumMod val="75000"/>
                    <a:lumOff val="25000"/>
                  </a:schemeClr>
                </a:solidFill>
                <a:latin typeface="黑体" panose="02010609060101010101" pitchFamily="49" charset="-122"/>
                <a:ea typeface="黑体" panose="02010609060101010101" pitchFamily="49" charset="-122"/>
              </a:rPr>
              <a:t>寿辰。</a:t>
            </a:r>
            <a:r>
              <a:rPr lang="zh-CN" altLang="zh-CN" sz="2800" dirty="0">
                <a:solidFill>
                  <a:schemeClr val="tx1">
                    <a:lumMod val="75000"/>
                    <a:lumOff val="25000"/>
                  </a:schemeClr>
                </a:solidFill>
                <a:latin typeface="黑体" panose="02010609060101010101" pitchFamily="49" charset="-122"/>
                <a:ea typeface="黑体" panose="02010609060101010101" pitchFamily="49" charset="-122"/>
              </a:rPr>
              <a:t>《</a:t>
            </a:r>
            <a:r>
              <a:rPr lang="zh-CN" sz="2800" dirty="0">
                <a:solidFill>
                  <a:schemeClr val="tx1">
                    <a:lumMod val="75000"/>
                    <a:lumOff val="25000"/>
                  </a:schemeClr>
                </a:solidFill>
                <a:latin typeface="黑体" panose="02010609060101010101" pitchFamily="49" charset="-122"/>
                <a:ea typeface="黑体" panose="02010609060101010101" pitchFamily="49" charset="-122"/>
              </a:rPr>
              <a:t>真理报</a:t>
            </a:r>
            <a:r>
              <a:rPr lang="zh-CN" altLang="zh-CN" sz="2800" dirty="0">
                <a:solidFill>
                  <a:schemeClr val="tx1">
                    <a:lumMod val="75000"/>
                    <a:lumOff val="25000"/>
                  </a:schemeClr>
                </a:solidFill>
                <a:latin typeface="黑体" panose="02010609060101010101" pitchFamily="49" charset="-122"/>
                <a:ea typeface="黑体" panose="02010609060101010101" pitchFamily="49" charset="-122"/>
              </a:rPr>
              <a:t>》</a:t>
            </a:r>
            <a:r>
              <a:rPr lang="zh-CN" sz="2800" dirty="0">
                <a:solidFill>
                  <a:schemeClr val="tx1">
                    <a:lumMod val="75000"/>
                    <a:lumOff val="25000"/>
                  </a:schemeClr>
                </a:solidFill>
                <a:latin typeface="黑体" panose="02010609060101010101" pitchFamily="49" charset="-122"/>
                <a:ea typeface="黑体" panose="02010609060101010101" pitchFamily="49" charset="-122"/>
              </a:rPr>
              <a:t>用</a:t>
            </a:r>
            <a:r>
              <a:rPr lang="zh-CN" altLang="zh-CN" sz="2800" dirty="0">
                <a:solidFill>
                  <a:schemeClr val="tx1">
                    <a:lumMod val="75000"/>
                    <a:lumOff val="25000"/>
                  </a:schemeClr>
                </a:solidFill>
                <a:latin typeface="黑体" panose="02010609060101010101" pitchFamily="49" charset="-122"/>
                <a:ea typeface="黑体" panose="02010609060101010101" pitchFamily="49" charset="-122"/>
              </a:rPr>
              <a:t>8</a:t>
            </a:r>
            <a:r>
              <a:rPr lang="zh-CN" sz="2800" dirty="0">
                <a:solidFill>
                  <a:schemeClr val="tx1">
                    <a:lumMod val="75000"/>
                    <a:lumOff val="25000"/>
                  </a:schemeClr>
                </a:solidFill>
                <a:latin typeface="黑体" panose="02010609060101010101" pitchFamily="49" charset="-122"/>
                <a:ea typeface="黑体" panose="02010609060101010101" pitchFamily="49" charset="-122"/>
              </a:rPr>
              <a:t>个版面刊载党和国家领导人的祝寿文章，称颂斯大林是列宁的唯一主要助手，是列宁事业的继承人，是活着的列宁。各地党政组织和个人也纷纷向斯大林发出致敬信。许多城市、工厂、农庄和街道甚至山峰都用斯大林的名字来命名。此后，过分颂扬之风愈演愈烈，进而成为一种政治思潮。一切成绩胜利都归功于斯大林。斯大林就是党和国家的化身，真理的代表，他的讲话成为人们工作、发言的唯一依据，判断事物对错的唯一标准。斯大林被奉为神明，当作偶像顶礼膜拜。</a:t>
            </a:r>
            <a:endParaRPr lang="zh-CN" sz="3200" dirty="0">
              <a:solidFill>
                <a:schemeClr val="tx1">
                  <a:lumMod val="75000"/>
                  <a:lumOff val="25000"/>
                </a:schemeClr>
              </a:solidFill>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7890">
                                            <p:txEl>
                                              <p:pRg st="0" end="0"/>
                                            </p:txEl>
                                          </p:spTgt>
                                        </p:tgtEl>
                                        <p:attrNameLst>
                                          <p:attrName>style.visibility</p:attrName>
                                        </p:attrNameLst>
                                      </p:cBhvr>
                                      <p:to>
                                        <p:strVal val="visible"/>
                                      </p:to>
                                    </p:set>
                                    <p:anim calcmode="discrete" valueType="clr">
                                      <p:cBhvr override="childStyle">
                                        <p:cTn id="7" dur="80"/>
                                        <p:tgtEl>
                                          <p:spTgt spid="3789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789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7890">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179388" y="1158793"/>
            <a:ext cx="8496300" cy="477053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altLang="zh-CN" sz="3200" dirty="0">
                <a:solidFill>
                  <a:srgbClr val="D60093"/>
                </a:solidFill>
                <a:latin typeface="华文行楷" panose="02010800040101010101" pitchFamily="2" charset="-122"/>
                <a:ea typeface="华文行楷" panose="02010800040101010101" pitchFamily="2" charset="-122"/>
              </a:rPr>
              <a:t>4</a:t>
            </a:r>
            <a:r>
              <a:rPr lang="zh-CN" altLang="en-US" sz="3200" dirty="0">
                <a:solidFill>
                  <a:srgbClr val="D60093"/>
                </a:solidFill>
                <a:latin typeface="华文行楷" panose="02010800040101010101" pitchFamily="2" charset="-122"/>
                <a:ea typeface="华文行楷" panose="02010800040101010101" pitchFamily="2" charset="-122"/>
              </a:rPr>
              <a:t>、斯大林模式形成的历史背景：</a:t>
            </a:r>
            <a:endParaRPr lang="en-US" altLang="zh-CN" sz="3200" dirty="0">
              <a:solidFill>
                <a:srgbClr val="D60093"/>
              </a:solidFill>
              <a:latin typeface="华文行楷" panose="02010800040101010101" pitchFamily="2" charset="-122"/>
              <a:ea typeface="华文行楷" panose="02010800040101010101" pitchFamily="2" charset="-122"/>
            </a:endParaRPr>
          </a:p>
          <a:p>
            <a:pPr>
              <a:defRPr/>
            </a:pPr>
            <a:endParaRPr lang="zh-CN" altLang="en-US" sz="3200" dirty="0">
              <a:solidFill>
                <a:srgbClr val="D60093"/>
              </a:solidFill>
              <a:latin typeface="华文新魏" panose="02010800040101010101" charset="-122"/>
              <a:ea typeface="华文新魏" panose="02010800040101010101" charset="-122"/>
            </a:endParaRPr>
          </a:p>
          <a:p>
            <a:pPr>
              <a:defRPr/>
            </a:pPr>
            <a:r>
              <a:rPr lang="zh-CN" altLang="en-US" sz="2400" dirty="0">
                <a:solidFill>
                  <a:srgbClr val="D60093"/>
                </a:solidFill>
                <a:latin typeface="黑体" panose="02010609060101010101" pitchFamily="49" charset="-122"/>
                <a:ea typeface="黑体" panose="02010609060101010101" pitchFamily="49" charset="-122"/>
              </a:rPr>
              <a:t>⑴国际形势：</a:t>
            </a:r>
          </a:p>
          <a:p>
            <a:pPr>
              <a:defRPr/>
            </a:pPr>
            <a:r>
              <a:rPr lang="zh-CN" altLang="en-US" sz="2400" dirty="0">
                <a:solidFill>
                  <a:srgbClr val="0000CC"/>
                </a:solidFill>
                <a:latin typeface="黑体" panose="02010609060101010101" pitchFamily="49" charset="-122"/>
                <a:ea typeface="黑体" panose="02010609060101010101" pitchFamily="49" charset="-122"/>
              </a:rPr>
              <a:t>    处于资本主义国家的包围和战争威胁之中</a:t>
            </a:r>
          </a:p>
          <a:p>
            <a:pPr>
              <a:defRPr/>
            </a:pPr>
            <a:r>
              <a:rPr lang="zh-CN" altLang="en-US" sz="2400" dirty="0">
                <a:solidFill>
                  <a:srgbClr val="D60093"/>
                </a:solidFill>
                <a:latin typeface="黑体" panose="02010609060101010101" pitchFamily="49" charset="-122"/>
                <a:ea typeface="黑体" panose="02010609060101010101" pitchFamily="49" charset="-122"/>
              </a:rPr>
              <a:t>⑵经济形势：</a:t>
            </a:r>
          </a:p>
          <a:p>
            <a:pPr>
              <a:defRPr/>
            </a:pPr>
            <a:r>
              <a:rPr lang="zh-CN" altLang="en-US" sz="2400" dirty="0">
                <a:solidFill>
                  <a:srgbClr val="0000CC"/>
                </a:solidFill>
                <a:latin typeface="黑体" panose="02010609060101010101" pitchFamily="49" charset="-122"/>
                <a:ea typeface="黑体" panose="02010609060101010101" pitchFamily="49" charset="-122"/>
              </a:rPr>
              <a:t>    生产力水平相对落后</a:t>
            </a:r>
          </a:p>
          <a:p>
            <a:pPr>
              <a:defRPr/>
            </a:pPr>
            <a:r>
              <a:rPr lang="zh-CN" altLang="en-US" sz="2400" dirty="0">
                <a:solidFill>
                  <a:srgbClr val="D60093"/>
                </a:solidFill>
                <a:latin typeface="黑体" panose="02010609060101010101" pitchFamily="49" charset="-122"/>
                <a:ea typeface="黑体" panose="02010609060101010101" pitchFamily="49" charset="-122"/>
              </a:rPr>
              <a:t>⑶政治形势：</a:t>
            </a:r>
          </a:p>
          <a:p>
            <a:pPr>
              <a:defRPr/>
            </a:pPr>
            <a:r>
              <a:rPr lang="zh-CN" altLang="en-US" sz="2400" dirty="0">
                <a:solidFill>
                  <a:srgbClr val="0000CC"/>
                </a:solidFill>
                <a:latin typeface="黑体" panose="02010609060101010101" pitchFamily="49" charset="-122"/>
                <a:ea typeface="黑体" panose="02010609060101010101" pitchFamily="49" charset="-122"/>
              </a:rPr>
              <a:t>    斯大林巩固领导地位</a:t>
            </a:r>
          </a:p>
          <a:p>
            <a:pPr>
              <a:defRPr/>
            </a:pPr>
            <a:r>
              <a:rPr lang="zh-CN" altLang="en-US" sz="2400" dirty="0">
                <a:solidFill>
                  <a:srgbClr val="D60093"/>
                </a:solidFill>
                <a:latin typeface="黑体" panose="02010609060101010101" pitchFamily="49" charset="-122"/>
                <a:ea typeface="黑体" panose="02010609060101010101" pitchFamily="49" charset="-122"/>
              </a:rPr>
              <a:t>⑷历史传统与社会环境：</a:t>
            </a:r>
          </a:p>
          <a:p>
            <a:pPr>
              <a:defRPr/>
            </a:pPr>
            <a:r>
              <a:rPr lang="zh-CN" altLang="en-US" sz="2400" dirty="0">
                <a:solidFill>
                  <a:srgbClr val="0000CC"/>
                </a:solidFill>
                <a:latin typeface="黑体" panose="02010609060101010101" pitchFamily="49" charset="-122"/>
                <a:ea typeface="黑体" panose="02010609060101010101" pitchFamily="49" charset="-122"/>
              </a:rPr>
              <a:t>    革命前存在大量封建残余；专制主义意识形态根深蒂固</a:t>
            </a:r>
          </a:p>
          <a:p>
            <a:pPr>
              <a:defRPr/>
            </a:pPr>
            <a:r>
              <a:rPr lang="zh-CN" altLang="en-US" sz="2400" dirty="0">
                <a:solidFill>
                  <a:srgbClr val="D60093"/>
                </a:solidFill>
                <a:latin typeface="黑体" panose="02010609060101010101" pitchFamily="49" charset="-122"/>
                <a:ea typeface="黑体" panose="02010609060101010101" pitchFamily="49" charset="-122"/>
              </a:rPr>
              <a:t>⑸个人因素：</a:t>
            </a:r>
          </a:p>
          <a:p>
            <a:pPr>
              <a:defRPr/>
            </a:pPr>
            <a:r>
              <a:rPr lang="zh-CN" altLang="en-US" sz="2400" dirty="0">
                <a:solidFill>
                  <a:srgbClr val="0000CC"/>
                </a:solidFill>
                <a:latin typeface="黑体" panose="02010609060101010101" pitchFamily="49" charset="-122"/>
                <a:ea typeface="黑体" panose="02010609060101010101" pitchFamily="49" charset="-122"/>
              </a:rPr>
              <a:t>    斯大林的个人性格</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6322">
                                            <p:txEl>
                                              <p:pRg st="3" end="3"/>
                                            </p:txEl>
                                          </p:spTgt>
                                        </p:tgtEl>
                                        <p:attrNameLst>
                                          <p:attrName>style.visibility</p:attrName>
                                        </p:attrNameLst>
                                      </p:cBhvr>
                                      <p:to>
                                        <p:strVal val="visible"/>
                                      </p:to>
                                    </p:set>
                                    <p:animEffect transition="in" filter="checkerboard(across)">
                                      <p:cBhvr>
                                        <p:cTn id="7" dur="500"/>
                                        <p:tgtEl>
                                          <p:spTgt spid="56322">
                                            <p:txEl>
                                              <p:pRg st="3" end="3"/>
                                            </p:txEl>
                                          </p:spTgt>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56322">
                                            <p:txEl>
                                              <p:pRg st="5" end="5"/>
                                            </p:txEl>
                                          </p:spTgt>
                                        </p:tgtEl>
                                        <p:attrNameLst>
                                          <p:attrName>style.visibility</p:attrName>
                                        </p:attrNameLst>
                                      </p:cBhvr>
                                      <p:to>
                                        <p:strVal val="visible"/>
                                      </p:to>
                                    </p:set>
                                    <p:animEffect transition="in" filter="checkerboard(across)">
                                      <p:cBhvr>
                                        <p:cTn id="11" dur="500"/>
                                        <p:tgtEl>
                                          <p:spTgt spid="56322">
                                            <p:txEl>
                                              <p:pRg st="5" end="5"/>
                                            </p:txEl>
                                          </p:spTgt>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56322">
                                            <p:txEl>
                                              <p:pRg st="7" end="7"/>
                                            </p:txEl>
                                          </p:spTgt>
                                        </p:tgtEl>
                                        <p:attrNameLst>
                                          <p:attrName>style.visibility</p:attrName>
                                        </p:attrNameLst>
                                      </p:cBhvr>
                                      <p:to>
                                        <p:strVal val="visible"/>
                                      </p:to>
                                    </p:set>
                                    <p:animEffect transition="in" filter="checkerboard(across)">
                                      <p:cBhvr>
                                        <p:cTn id="15" dur="500"/>
                                        <p:tgtEl>
                                          <p:spTgt spid="56322">
                                            <p:txEl>
                                              <p:pRg st="7" end="7"/>
                                            </p:txEl>
                                          </p:spTgt>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56322">
                                            <p:txEl>
                                              <p:pRg st="9" end="9"/>
                                            </p:txEl>
                                          </p:spTgt>
                                        </p:tgtEl>
                                        <p:attrNameLst>
                                          <p:attrName>style.visibility</p:attrName>
                                        </p:attrNameLst>
                                      </p:cBhvr>
                                      <p:to>
                                        <p:strVal val="visible"/>
                                      </p:to>
                                    </p:set>
                                    <p:animEffect transition="in" filter="checkerboard(across)">
                                      <p:cBhvr>
                                        <p:cTn id="19" dur="500"/>
                                        <p:tgtEl>
                                          <p:spTgt spid="56322">
                                            <p:txEl>
                                              <p:pRg st="9" end="9"/>
                                            </p:txEl>
                                          </p:spTgt>
                                        </p:tgtEl>
                                      </p:cBhvr>
                                    </p:animEffect>
                                  </p:childTnLst>
                                </p:cTn>
                              </p:par>
                            </p:childTnLst>
                          </p:cTn>
                        </p:par>
                        <p:par>
                          <p:cTn id="20" fill="hold">
                            <p:stCondLst>
                              <p:cond delay="2000"/>
                            </p:stCondLst>
                            <p:childTnLst>
                              <p:par>
                                <p:cTn id="21" presetID="5" presetClass="entr" presetSubtype="10" fill="hold" grpId="0" nodeType="afterEffect">
                                  <p:stCondLst>
                                    <p:cond delay="0"/>
                                  </p:stCondLst>
                                  <p:childTnLst>
                                    <p:set>
                                      <p:cBhvr>
                                        <p:cTn id="22" dur="1" fill="hold">
                                          <p:stCondLst>
                                            <p:cond delay="0"/>
                                          </p:stCondLst>
                                        </p:cTn>
                                        <p:tgtEl>
                                          <p:spTgt spid="56322">
                                            <p:txEl>
                                              <p:pRg st="11" end="11"/>
                                            </p:txEl>
                                          </p:spTgt>
                                        </p:tgtEl>
                                        <p:attrNameLst>
                                          <p:attrName>style.visibility</p:attrName>
                                        </p:attrNameLst>
                                      </p:cBhvr>
                                      <p:to>
                                        <p:strVal val="visible"/>
                                      </p:to>
                                    </p:set>
                                    <p:animEffect transition="in" filter="checkerboard(across)">
                                      <p:cBhvr>
                                        <p:cTn id="23" dur="500"/>
                                        <p:tgtEl>
                                          <p:spTgt spid="5632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WordArt 3"/>
          <p:cNvSpPr>
            <a:spLocks noChangeArrowheads="1" noChangeShapeType="1"/>
          </p:cNvSpPr>
          <p:nvPr/>
        </p:nvSpPr>
        <p:spPr bwMode="auto">
          <a:xfrm>
            <a:off x="428596" y="214290"/>
            <a:ext cx="4071966" cy="771525"/>
          </a:xfrm>
          <a:prstGeom prst="rect">
            <a:avLst/>
          </a:prstGeom>
        </p:spPr>
        <p:txBody>
          <a:bodyPr wrap="none" fromWordArt="1">
            <a:prstTxWarp prst="textPlain">
              <a:avLst>
                <a:gd name="adj" fmla="val 50000"/>
              </a:avLst>
            </a:prstTxWarp>
          </a:bodyPr>
          <a:lstStyle/>
          <a:p>
            <a:pPr algn="ctr">
              <a:defRPr/>
            </a:pPr>
            <a:r>
              <a:rPr lang="en-US" altLang="zh-CN" sz="6000" dirty="0">
                <a:ln w="9525">
                  <a:noFill/>
                  <a:round/>
                </a:ln>
                <a:solidFill>
                  <a:schemeClr val="tx1">
                    <a:lumMod val="75000"/>
                    <a:lumOff val="25000"/>
                  </a:schemeClr>
                </a:solidFill>
                <a:latin typeface="黑体" panose="02010609060101010101" pitchFamily="49" charset="-122"/>
                <a:ea typeface="黑体" panose="02010609060101010101" pitchFamily="49" charset="-122"/>
              </a:rPr>
              <a:t>5</a:t>
            </a:r>
            <a:r>
              <a:rPr lang="zh-CN" altLang="en-US" sz="6000" dirty="0">
                <a:ln w="9525">
                  <a:noFill/>
                  <a:round/>
                </a:ln>
                <a:solidFill>
                  <a:schemeClr val="tx1">
                    <a:lumMod val="75000"/>
                    <a:lumOff val="25000"/>
                  </a:schemeClr>
                </a:solidFill>
                <a:latin typeface="黑体" panose="02010609060101010101" pitchFamily="49" charset="-122"/>
                <a:ea typeface="黑体" panose="02010609060101010101" pitchFamily="49" charset="-122"/>
              </a:rPr>
              <a:t>、斯大林模式评价</a:t>
            </a:r>
          </a:p>
        </p:txBody>
      </p:sp>
      <p:graphicFrame>
        <p:nvGraphicFramePr>
          <p:cNvPr id="5" name="表格 4"/>
          <p:cNvGraphicFramePr>
            <a:graphicFrameLocks noGrp="1"/>
          </p:cNvGraphicFramePr>
          <p:nvPr/>
        </p:nvGraphicFramePr>
        <p:xfrm>
          <a:off x="285750" y="1214438"/>
          <a:ext cx="8786874" cy="5179256"/>
        </p:xfrm>
        <a:graphic>
          <a:graphicData uri="http://schemas.openxmlformats.org/drawingml/2006/table">
            <a:tbl>
              <a:tblPr firstRow="1" bandRow="1">
                <a:tableStyleId>{E8034E78-7F5D-4C2E-B375-FC64B27BC917}</a:tableStyleId>
              </a:tblPr>
              <a:tblGrid>
                <a:gridCol w="1714512"/>
                <a:gridCol w="3786214"/>
                <a:gridCol w="3286148"/>
              </a:tblGrid>
              <a:tr h="714380">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857388">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03744">
                <a:tc>
                  <a:txBody>
                    <a:bodyPr/>
                    <a:lstStyle/>
                    <a:p>
                      <a:endParaRPr lang="zh-CN"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03744">
                <a:tc>
                  <a:txBody>
                    <a:bodyPr/>
                    <a:lstStyle/>
                    <a:p>
                      <a:endParaRPr lang="zh-CN"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39962" name="矩形 5"/>
          <p:cNvSpPr>
            <a:spLocks noChangeArrowheads="1"/>
          </p:cNvSpPr>
          <p:nvPr/>
        </p:nvSpPr>
        <p:spPr bwMode="auto">
          <a:xfrm>
            <a:off x="1928813" y="2000250"/>
            <a:ext cx="3857625" cy="1692275"/>
          </a:xfrm>
          <a:prstGeom prst="rect">
            <a:avLst/>
          </a:prstGeom>
          <a:noFill/>
          <a:ln w="9525">
            <a:noFill/>
            <a:miter lim="800000"/>
          </a:ln>
        </p:spPr>
        <p:txBody>
          <a:bodyPr>
            <a:spAutoFit/>
          </a:bodyPr>
          <a:lstStyle/>
          <a:p>
            <a:r>
              <a:rPr lang="zh-CN" altLang="en-US" sz="2600">
                <a:solidFill>
                  <a:srgbClr val="000000"/>
                </a:solidFill>
                <a:latin typeface="黑体" panose="02010609060101010101" pitchFamily="49" charset="-122"/>
                <a:ea typeface="黑体" panose="02010609060101010101" pitchFamily="49" charset="-122"/>
              </a:rPr>
              <a:t>集中物力和财力解决难题，一度推动了苏联社会生产力的发展；为卫国战争胜利提供物质基础。</a:t>
            </a:r>
            <a:endParaRPr lang="zh-CN" altLang="en-US" sz="2600"/>
          </a:p>
        </p:txBody>
      </p:sp>
      <p:sp>
        <p:nvSpPr>
          <p:cNvPr id="39963" name="矩形 6"/>
          <p:cNvSpPr>
            <a:spLocks noChangeArrowheads="1"/>
          </p:cNvSpPr>
          <p:nvPr/>
        </p:nvSpPr>
        <p:spPr bwMode="auto">
          <a:xfrm>
            <a:off x="2071688" y="3786188"/>
            <a:ext cx="3857625" cy="1384300"/>
          </a:xfrm>
          <a:prstGeom prst="rect">
            <a:avLst/>
          </a:prstGeom>
          <a:noFill/>
          <a:ln w="9525">
            <a:noFill/>
            <a:miter lim="800000"/>
          </a:ln>
        </p:spPr>
        <p:txBody>
          <a:bodyPr>
            <a:spAutoFit/>
          </a:bodyPr>
          <a:lstStyle/>
          <a:p>
            <a:r>
              <a:rPr lang="zh-CN" altLang="en-US" sz="2800">
                <a:solidFill>
                  <a:srgbClr val="000000"/>
                </a:solidFill>
                <a:latin typeface="黑体" panose="02010609060101010101" pitchFamily="49" charset="-122"/>
                <a:ea typeface="黑体" panose="02010609060101010101" pitchFamily="49" charset="-122"/>
              </a:rPr>
              <a:t>保证党的领导，发挥党在社会主义建设中的作用，维系政局稳定；</a:t>
            </a:r>
            <a:endParaRPr lang="zh-CN" altLang="en-US"/>
          </a:p>
        </p:txBody>
      </p:sp>
      <p:sp>
        <p:nvSpPr>
          <p:cNvPr id="39964" name="矩形 7"/>
          <p:cNvSpPr>
            <a:spLocks noChangeArrowheads="1"/>
          </p:cNvSpPr>
          <p:nvPr/>
        </p:nvSpPr>
        <p:spPr bwMode="auto">
          <a:xfrm>
            <a:off x="2143125" y="5332413"/>
            <a:ext cx="3714750" cy="954087"/>
          </a:xfrm>
          <a:prstGeom prst="rect">
            <a:avLst/>
          </a:prstGeom>
          <a:noFill/>
          <a:ln w="9525">
            <a:noFill/>
            <a:miter lim="800000"/>
          </a:ln>
        </p:spPr>
        <p:txBody>
          <a:bodyPr>
            <a:spAutoFit/>
          </a:bodyPr>
          <a:lstStyle/>
          <a:p>
            <a:r>
              <a:rPr lang="zh-CN" altLang="en-US" sz="2800">
                <a:solidFill>
                  <a:srgbClr val="000000"/>
                </a:solidFill>
                <a:latin typeface="黑体" panose="02010609060101010101" pitchFamily="49" charset="-122"/>
                <a:ea typeface="黑体" panose="02010609060101010101" pitchFamily="49" charset="-122"/>
              </a:rPr>
              <a:t>有利于统一全国人民的意志。</a:t>
            </a:r>
            <a:endParaRPr lang="zh-CN" altLang="en-US"/>
          </a:p>
        </p:txBody>
      </p:sp>
      <p:sp>
        <p:nvSpPr>
          <p:cNvPr id="39965" name="矩形 8"/>
          <p:cNvSpPr>
            <a:spLocks noChangeArrowheads="1"/>
          </p:cNvSpPr>
          <p:nvPr/>
        </p:nvSpPr>
        <p:spPr bwMode="auto">
          <a:xfrm>
            <a:off x="5857875" y="2000250"/>
            <a:ext cx="3286125" cy="1816100"/>
          </a:xfrm>
          <a:prstGeom prst="rect">
            <a:avLst/>
          </a:prstGeom>
          <a:noFill/>
          <a:ln w="9525">
            <a:noFill/>
            <a:miter lim="800000"/>
          </a:ln>
        </p:spPr>
        <p:txBody>
          <a:bodyPr>
            <a:spAutoFit/>
          </a:bodyPr>
          <a:lstStyle/>
          <a:p>
            <a:r>
              <a:rPr lang="zh-CN" altLang="en-US" sz="2800">
                <a:solidFill>
                  <a:srgbClr val="000000"/>
                </a:solidFill>
                <a:latin typeface="黑体" panose="02010609060101010101" pitchFamily="49" charset="-122"/>
                <a:ea typeface="黑体" panose="02010609060101010101" pitchFamily="49" charset="-122"/>
              </a:rPr>
              <a:t>从长远看，影响了农业、轻工业的发展；压抑地方和企业的积极性</a:t>
            </a:r>
            <a:endParaRPr lang="zh-CN" altLang="en-US"/>
          </a:p>
        </p:txBody>
      </p:sp>
      <p:sp>
        <p:nvSpPr>
          <p:cNvPr id="39966" name="矩形 9"/>
          <p:cNvSpPr>
            <a:spLocks noChangeArrowheads="1"/>
          </p:cNvSpPr>
          <p:nvPr/>
        </p:nvSpPr>
        <p:spPr bwMode="auto">
          <a:xfrm>
            <a:off x="5857875" y="3830638"/>
            <a:ext cx="3286125" cy="1384300"/>
          </a:xfrm>
          <a:prstGeom prst="rect">
            <a:avLst/>
          </a:prstGeom>
          <a:noFill/>
          <a:ln w="9525">
            <a:noFill/>
            <a:miter lim="800000"/>
          </a:ln>
        </p:spPr>
        <p:txBody>
          <a:bodyPr>
            <a:spAutoFit/>
          </a:bodyPr>
          <a:lstStyle/>
          <a:p>
            <a:r>
              <a:rPr lang="zh-CN" altLang="en-US" sz="2800">
                <a:solidFill>
                  <a:srgbClr val="000000"/>
                </a:solidFill>
                <a:latin typeface="黑体" panose="02010609060101010101" pitchFamily="49" charset="-122"/>
                <a:ea typeface="黑体" panose="02010609060101010101" pitchFamily="49" charset="-122"/>
              </a:rPr>
              <a:t>个人专断，破坏了社会主义民主和法制</a:t>
            </a:r>
            <a:endParaRPr lang="zh-CN" altLang="en-US"/>
          </a:p>
        </p:txBody>
      </p:sp>
      <p:sp>
        <p:nvSpPr>
          <p:cNvPr id="39967" name="矩形 10"/>
          <p:cNvSpPr>
            <a:spLocks noChangeArrowheads="1"/>
          </p:cNvSpPr>
          <p:nvPr/>
        </p:nvSpPr>
        <p:spPr bwMode="auto">
          <a:xfrm>
            <a:off x="6143625" y="5260975"/>
            <a:ext cx="2286000" cy="954088"/>
          </a:xfrm>
          <a:prstGeom prst="rect">
            <a:avLst/>
          </a:prstGeom>
          <a:noFill/>
          <a:ln w="9525">
            <a:noFill/>
            <a:miter lim="800000"/>
          </a:ln>
        </p:spPr>
        <p:txBody>
          <a:bodyPr>
            <a:spAutoFit/>
          </a:bodyPr>
          <a:lstStyle/>
          <a:p>
            <a:r>
              <a:rPr lang="zh-CN" altLang="en-US" sz="2800">
                <a:solidFill>
                  <a:srgbClr val="000000"/>
                </a:solidFill>
                <a:latin typeface="黑体" panose="02010609060101010101" pitchFamily="49" charset="-122"/>
                <a:ea typeface="黑体" panose="02010609060101010101" pitchFamily="49" charset="-122"/>
              </a:rPr>
              <a:t>不利于思想文化的繁荣。</a:t>
            </a:r>
            <a:endParaRPr lang="zh-CN" altLang="en-US"/>
          </a:p>
        </p:txBody>
      </p:sp>
      <p:sp>
        <p:nvSpPr>
          <p:cNvPr id="2" name="矩形 11"/>
          <p:cNvSpPr>
            <a:spLocks noChangeArrowheads="1"/>
          </p:cNvSpPr>
          <p:nvPr/>
        </p:nvSpPr>
        <p:spPr bwMode="auto">
          <a:xfrm>
            <a:off x="2786063" y="1357313"/>
            <a:ext cx="2000250" cy="523875"/>
          </a:xfrm>
          <a:prstGeom prst="rect">
            <a:avLst/>
          </a:prstGeom>
          <a:noFill/>
          <a:ln w="9525">
            <a:noFill/>
            <a:miter lim="800000"/>
          </a:ln>
        </p:spPr>
        <p:txBody>
          <a:bodyPr>
            <a:spAutoFit/>
          </a:bodyPr>
          <a:lstStyle/>
          <a:p>
            <a:r>
              <a:rPr lang="zh-CN" altLang="en-US" sz="2800">
                <a:latin typeface="黑体" panose="02010609060101010101" pitchFamily="49" charset="-122"/>
                <a:ea typeface="黑体" panose="02010609060101010101" pitchFamily="49" charset="-122"/>
              </a:rPr>
              <a:t>积极方面</a:t>
            </a:r>
          </a:p>
        </p:txBody>
      </p:sp>
      <p:sp>
        <p:nvSpPr>
          <p:cNvPr id="39968" name="矩形 12"/>
          <p:cNvSpPr>
            <a:spLocks noChangeArrowheads="1"/>
          </p:cNvSpPr>
          <p:nvPr/>
        </p:nvSpPr>
        <p:spPr bwMode="auto">
          <a:xfrm>
            <a:off x="6643688" y="1333500"/>
            <a:ext cx="2000250" cy="523875"/>
          </a:xfrm>
          <a:prstGeom prst="rect">
            <a:avLst/>
          </a:prstGeom>
          <a:noFill/>
          <a:ln w="9525">
            <a:noFill/>
            <a:miter lim="800000"/>
          </a:ln>
        </p:spPr>
        <p:txBody>
          <a:bodyPr>
            <a:spAutoFit/>
          </a:bodyPr>
          <a:lstStyle/>
          <a:p>
            <a:r>
              <a:rPr lang="zh-CN" altLang="en-US" sz="2800">
                <a:latin typeface="黑体" panose="02010609060101010101" pitchFamily="49" charset="-122"/>
                <a:ea typeface="黑体" panose="02010609060101010101" pitchFamily="49" charset="-122"/>
              </a:rPr>
              <a:t>消极方面</a:t>
            </a:r>
          </a:p>
        </p:txBody>
      </p:sp>
      <p:sp>
        <p:nvSpPr>
          <p:cNvPr id="39969" name="矩形 13"/>
          <p:cNvSpPr>
            <a:spLocks noChangeArrowheads="1"/>
          </p:cNvSpPr>
          <p:nvPr/>
        </p:nvSpPr>
        <p:spPr bwMode="auto">
          <a:xfrm>
            <a:off x="571500" y="2643188"/>
            <a:ext cx="1000125" cy="954087"/>
          </a:xfrm>
          <a:prstGeom prst="rect">
            <a:avLst/>
          </a:prstGeom>
          <a:noFill/>
          <a:ln w="9525">
            <a:noFill/>
            <a:miter lim="800000"/>
          </a:ln>
        </p:spPr>
        <p:txBody>
          <a:bodyPr>
            <a:spAutoFit/>
          </a:bodyPr>
          <a:lstStyle/>
          <a:p>
            <a:r>
              <a:rPr lang="zh-CN" altLang="en-US" sz="2800">
                <a:latin typeface="黑体" panose="02010609060101010101" pitchFamily="49" charset="-122"/>
                <a:ea typeface="黑体" panose="02010609060101010101" pitchFamily="49" charset="-122"/>
              </a:rPr>
              <a:t>经济集中</a:t>
            </a:r>
          </a:p>
        </p:txBody>
      </p:sp>
      <p:sp>
        <p:nvSpPr>
          <p:cNvPr id="39970" name="矩形 14"/>
          <p:cNvSpPr>
            <a:spLocks noChangeArrowheads="1"/>
          </p:cNvSpPr>
          <p:nvPr/>
        </p:nvSpPr>
        <p:spPr bwMode="auto">
          <a:xfrm>
            <a:off x="571500" y="4000500"/>
            <a:ext cx="1000125" cy="954088"/>
          </a:xfrm>
          <a:prstGeom prst="rect">
            <a:avLst/>
          </a:prstGeom>
          <a:noFill/>
          <a:ln w="9525">
            <a:noFill/>
            <a:miter lim="800000"/>
          </a:ln>
        </p:spPr>
        <p:txBody>
          <a:bodyPr>
            <a:spAutoFit/>
          </a:bodyPr>
          <a:lstStyle/>
          <a:p>
            <a:r>
              <a:rPr lang="zh-CN" altLang="en-US" sz="2800">
                <a:latin typeface="黑体" panose="02010609060101010101" pitchFamily="49" charset="-122"/>
                <a:ea typeface="黑体" panose="02010609060101010101" pitchFamily="49" charset="-122"/>
              </a:rPr>
              <a:t>政治集权</a:t>
            </a:r>
          </a:p>
        </p:txBody>
      </p:sp>
      <p:sp>
        <p:nvSpPr>
          <p:cNvPr id="39971" name="矩形 15"/>
          <p:cNvSpPr>
            <a:spLocks noChangeArrowheads="1"/>
          </p:cNvSpPr>
          <p:nvPr/>
        </p:nvSpPr>
        <p:spPr bwMode="auto">
          <a:xfrm>
            <a:off x="571500" y="5286375"/>
            <a:ext cx="1000125" cy="954088"/>
          </a:xfrm>
          <a:prstGeom prst="rect">
            <a:avLst/>
          </a:prstGeom>
          <a:noFill/>
          <a:ln w="9525">
            <a:noFill/>
            <a:miter lim="800000"/>
          </a:ln>
        </p:spPr>
        <p:txBody>
          <a:bodyPr>
            <a:spAutoFit/>
          </a:bodyPr>
          <a:lstStyle/>
          <a:p>
            <a:r>
              <a:rPr lang="zh-CN" altLang="en-US" sz="2800">
                <a:latin typeface="黑体" panose="02010609060101010101" pitchFamily="49" charset="-122"/>
                <a:ea typeface="黑体" panose="02010609060101010101" pitchFamily="49" charset="-122"/>
              </a:rPr>
              <a:t>思想单一</a:t>
            </a:r>
          </a:p>
        </p:txBody>
      </p:sp>
      <p:sp>
        <p:nvSpPr>
          <p:cNvPr id="54276" name="AutoShape 4"/>
          <p:cNvSpPr>
            <a:spLocks noChangeArrowheads="1"/>
          </p:cNvSpPr>
          <p:nvPr/>
        </p:nvSpPr>
        <p:spPr bwMode="auto">
          <a:xfrm>
            <a:off x="4714875" y="-214313"/>
            <a:ext cx="4679950" cy="3810001"/>
          </a:xfrm>
          <a:prstGeom prst="cloudCallout">
            <a:avLst>
              <a:gd name="adj1" fmla="val -46370"/>
              <a:gd name="adj2" fmla="val 75833"/>
            </a:avLst>
          </a:prstGeom>
          <a:solidFill>
            <a:schemeClr val="accent1"/>
          </a:solidFill>
          <a:ln w="9525">
            <a:solidFill>
              <a:schemeClr val="tx1"/>
            </a:solidFill>
            <a:round/>
          </a:ln>
        </p:spPr>
        <p:txBody>
          <a:bodyPr anchor="ctr"/>
          <a:lstStyle/>
          <a:p>
            <a:r>
              <a:rPr lang="zh-CN" altLang="en-US">
                <a:solidFill>
                  <a:srgbClr val="000000"/>
                </a:solidFill>
                <a:ea typeface="华文新魏" panose="02010800040101010101" charset="-122"/>
              </a:rPr>
              <a:t>结论：斯大林模式是苏联进行社会主义建设的探索和创新，曾在初期和战争时期发挥过积极作用，但不是建设社会主义的惟一模式。</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9962"/>
                                        </p:tgtEl>
                                        <p:attrNameLst>
                                          <p:attrName>style.visibility</p:attrName>
                                        </p:attrNameLst>
                                      </p:cBhvr>
                                      <p:to>
                                        <p:strVal val="visible"/>
                                      </p:to>
                                    </p:set>
                                    <p:animEffect transition="in" filter="fade">
                                      <p:cBhvr>
                                        <p:cTn id="7" dur="1000"/>
                                        <p:tgtEl>
                                          <p:spTgt spid="39962"/>
                                        </p:tgtEl>
                                      </p:cBhvr>
                                    </p:animEffect>
                                    <p:anim calcmode="lin" valueType="num">
                                      <p:cBhvr>
                                        <p:cTn id="8" dur="1000" fill="hold"/>
                                        <p:tgtEl>
                                          <p:spTgt spid="39962"/>
                                        </p:tgtEl>
                                        <p:attrNameLst>
                                          <p:attrName>ppt_x</p:attrName>
                                        </p:attrNameLst>
                                      </p:cBhvr>
                                      <p:tavLst>
                                        <p:tav tm="0">
                                          <p:val>
                                            <p:strVal val="#ppt_x"/>
                                          </p:val>
                                        </p:tav>
                                        <p:tav tm="100000">
                                          <p:val>
                                            <p:strVal val="#ppt_x"/>
                                          </p:val>
                                        </p:tav>
                                      </p:tavLst>
                                    </p:anim>
                                    <p:anim calcmode="lin" valueType="num">
                                      <p:cBhvr>
                                        <p:cTn id="9" dur="900" decel="100000" fill="hold"/>
                                        <p:tgtEl>
                                          <p:spTgt spid="3996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996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9965"/>
                                        </p:tgtEl>
                                        <p:attrNameLst>
                                          <p:attrName>style.visibility</p:attrName>
                                        </p:attrNameLst>
                                      </p:cBhvr>
                                      <p:to>
                                        <p:strVal val="visible"/>
                                      </p:to>
                                    </p:set>
                                    <p:animEffect transition="in" filter="fade">
                                      <p:cBhvr>
                                        <p:cTn id="15" dur="1000"/>
                                        <p:tgtEl>
                                          <p:spTgt spid="39965"/>
                                        </p:tgtEl>
                                      </p:cBhvr>
                                    </p:animEffect>
                                    <p:anim calcmode="lin" valueType="num">
                                      <p:cBhvr>
                                        <p:cTn id="16" dur="1000" fill="hold"/>
                                        <p:tgtEl>
                                          <p:spTgt spid="39965"/>
                                        </p:tgtEl>
                                        <p:attrNameLst>
                                          <p:attrName>ppt_x</p:attrName>
                                        </p:attrNameLst>
                                      </p:cBhvr>
                                      <p:tavLst>
                                        <p:tav tm="0">
                                          <p:val>
                                            <p:strVal val="#ppt_x"/>
                                          </p:val>
                                        </p:tav>
                                        <p:tav tm="100000">
                                          <p:val>
                                            <p:strVal val="#ppt_x"/>
                                          </p:val>
                                        </p:tav>
                                      </p:tavLst>
                                    </p:anim>
                                    <p:anim calcmode="lin" valueType="num">
                                      <p:cBhvr>
                                        <p:cTn id="17" dur="900" decel="100000" fill="hold"/>
                                        <p:tgtEl>
                                          <p:spTgt spid="3996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9965"/>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9963"/>
                                        </p:tgtEl>
                                        <p:attrNameLst>
                                          <p:attrName>style.visibility</p:attrName>
                                        </p:attrNameLst>
                                      </p:cBhvr>
                                      <p:to>
                                        <p:strVal val="visible"/>
                                      </p:to>
                                    </p:set>
                                    <p:animEffect transition="in" filter="fade">
                                      <p:cBhvr>
                                        <p:cTn id="23" dur="1000"/>
                                        <p:tgtEl>
                                          <p:spTgt spid="39963"/>
                                        </p:tgtEl>
                                      </p:cBhvr>
                                    </p:animEffect>
                                    <p:anim calcmode="lin" valueType="num">
                                      <p:cBhvr>
                                        <p:cTn id="24" dur="1000" fill="hold"/>
                                        <p:tgtEl>
                                          <p:spTgt spid="39963"/>
                                        </p:tgtEl>
                                        <p:attrNameLst>
                                          <p:attrName>ppt_x</p:attrName>
                                        </p:attrNameLst>
                                      </p:cBhvr>
                                      <p:tavLst>
                                        <p:tav tm="0">
                                          <p:val>
                                            <p:strVal val="#ppt_x"/>
                                          </p:val>
                                        </p:tav>
                                        <p:tav tm="100000">
                                          <p:val>
                                            <p:strVal val="#ppt_x"/>
                                          </p:val>
                                        </p:tav>
                                      </p:tavLst>
                                    </p:anim>
                                    <p:anim calcmode="lin" valueType="num">
                                      <p:cBhvr>
                                        <p:cTn id="25" dur="900" decel="100000" fill="hold"/>
                                        <p:tgtEl>
                                          <p:spTgt spid="39963"/>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9963"/>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9966"/>
                                        </p:tgtEl>
                                        <p:attrNameLst>
                                          <p:attrName>style.visibility</p:attrName>
                                        </p:attrNameLst>
                                      </p:cBhvr>
                                      <p:to>
                                        <p:strVal val="visible"/>
                                      </p:to>
                                    </p:set>
                                    <p:animEffect transition="in" filter="fade">
                                      <p:cBhvr>
                                        <p:cTn id="31" dur="1000"/>
                                        <p:tgtEl>
                                          <p:spTgt spid="39966"/>
                                        </p:tgtEl>
                                      </p:cBhvr>
                                    </p:animEffect>
                                    <p:anim calcmode="lin" valueType="num">
                                      <p:cBhvr>
                                        <p:cTn id="32" dur="1000" fill="hold"/>
                                        <p:tgtEl>
                                          <p:spTgt spid="39966"/>
                                        </p:tgtEl>
                                        <p:attrNameLst>
                                          <p:attrName>ppt_x</p:attrName>
                                        </p:attrNameLst>
                                      </p:cBhvr>
                                      <p:tavLst>
                                        <p:tav tm="0">
                                          <p:val>
                                            <p:strVal val="#ppt_x"/>
                                          </p:val>
                                        </p:tav>
                                        <p:tav tm="100000">
                                          <p:val>
                                            <p:strVal val="#ppt_x"/>
                                          </p:val>
                                        </p:tav>
                                      </p:tavLst>
                                    </p:anim>
                                    <p:anim calcmode="lin" valueType="num">
                                      <p:cBhvr>
                                        <p:cTn id="33" dur="900" decel="100000" fill="hold"/>
                                        <p:tgtEl>
                                          <p:spTgt spid="3996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9966"/>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9964"/>
                                        </p:tgtEl>
                                        <p:attrNameLst>
                                          <p:attrName>style.visibility</p:attrName>
                                        </p:attrNameLst>
                                      </p:cBhvr>
                                      <p:to>
                                        <p:strVal val="visible"/>
                                      </p:to>
                                    </p:set>
                                    <p:animEffect transition="in" filter="fade">
                                      <p:cBhvr>
                                        <p:cTn id="39" dur="1000"/>
                                        <p:tgtEl>
                                          <p:spTgt spid="39964"/>
                                        </p:tgtEl>
                                      </p:cBhvr>
                                    </p:animEffect>
                                    <p:anim calcmode="lin" valueType="num">
                                      <p:cBhvr>
                                        <p:cTn id="40" dur="1000" fill="hold"/>
                                        <p:tgtEl>
                                          <p:spTgt spid="39964"/>
                                        </p:tgtEl>
                                        <p:attrNameLst>
                                          <p:attrName>ppt_x</p:attrName>
                                        </p:attrNameLst>
                                      </p:cBhvr>
                                      <p:tavLst>
                                        <p:tav tm="0">
                                          <p:val>
                                            <p:strVal val="#ppt_x"/>
                                          </p:val>
                                        </p:tav>
                                        <p:tav tm="100000">
                                          <p:val>
                                            <p:strVal val="#ppt_x"/>
                                          </p:val>
                                        </p:tav>
                                      </p:tavLst>
                                    </p:anim>
                                    <p:anim calcmode="lin" valueType="num">
                                      <p:cBhvr>
                                        <p:cTn id="41" dur="900" decel="100000" fill="hold"/>
                                        <p:tgtEl>
                                          <p:spTgt spid="39964"/>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9964"/>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9967"/>
                                        </p:tgtEl>
                                        <p:attrNameLst>
                                          <p:attrName>style.visibility</p:attrName>
                                        </p:attrNameLst>
                                      </p:cBhvr>
                                      <p:to>
                                        <p:strVal val="visible"/>
                                      </p:to>
                                    </p:set>
                                    <p:animEffect transition="in" filter="fade">
                                      <p:cBhvr>
                                        <p:cTn id="47" dur="1000"/>
                                        <p:tgtEl>
                                          <p:spTgt spid="39967"/>
                                        </p:tgtEl>
                                      </p:cBhvr>
                                    </p:animEffect>
                                    <p:anim calcmode="lin" valueType="num">
                                      <p:cBhvr>
                                        <p:cTn id="48" dur="1000" fill="hold"/>
                                        <p:tgtEl>
                                          <p:spTgt spid="39967"/>
                                        </p:tgtEl>
                                        <p:attrNameLst>
                                          <p:attrName>ppt_x</p:attrName>
                                        </p:attrNameLst>
                                      </p:cBhvr>
                                      <p:tavLst>
                                        <p:tav tm="0">
                                          <p:val>
                                            <p:strVal val="#ppt_x"/>
                                          </p:val>
                                        </p:tav>
                                        <p:tav tm="100000">
                                          <p:val>
                                            <p:strVal val="#ppt_x"/>
                                          </p:val>
                                        </p:tav>
                                      </p:tavLst>
                                    </p:anim>
                                    <p:anim calcmode="lin" valueType="num">
                                      <p:cBhvr>
                                        <p:cTn id="49" dur="900" decel="100000" fill="hold"/>
                                        <p:tgtEl>
                                          <p:spTgt spid="39967"/>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39967"/>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1" presetClass="entr" presetSubtype="4" fill="hold" grpId="0" nodeType="clickEffect">
                                  <p:stCondLst>
                                    <p:cond delay="0"/>
                                  </p:stCondLst>
                                  <p:childTnLst>
                                    <p:set>
                                      <p:cBhvr>
                                        <p:cTn id="54" dur="1" fill="hold">
                                          <p:stCondLst>
                                            <p:cond delay="0"/>
                                          </p:stCondLst>
                                        </p:cTn>
                                        <p:tgtEl>
                                          <p:spTgt spid="54276"/>
                                        </p:tgtEl>
                                        <p:attrNameLst>
                                          <p:attrName>style.visibility</p:attrName>
                                        </p:attrNameLst>
                                      </p:cBhvr>
                                      <p:to>
                                        <p:strVal val="visible"/>
                                      </p:to>
                                    </p:set>
                                    <p:animEffect transition="in" filter="wheel(4)">
                                      <p:cBhvr>
                                        <p:cTn id="55" dur="2000"/>
                                        <p:tgtEl>
                                          <p:spTgt spid="54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62" grpId="0"/>
      <p:bldP spid="39963" grpId="0"/>
      <p:bldP spid="39964" grpId="0"/>
      <p:bldP spid="39965" grpId="0"/>
      <p:bldP spid="39966" grpId="0"/>
      <p:bldP spid="39967" grpId="0"/>
      <p:bldP spid="54276"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468313" y="1196975"/>
            <a:ext cx="8207375" cy="1373188"/>
          </a:xfrm>
          <a:prstGeom prst="rect">
            <a:avLst/>
          </a:prstGeom>
        </p:spPr>
        <p:style>
          <a:lnRef idx="2">
            <a:schemeClr val="accent4"/>
          </a:lnRef>
          <a:fillRef idx="1">
            <a:schemeClr val="lt1"/>
          </a:fillRef>
          <a:effectRef idx="0">
            <a:schemeClr val="accent4"/>
          </a:effectRef>
          <a:fontRef idx="minor">
            <a:schemeClr val="dk1"/>
          </a:fontRef>
        </p:style>
        <p:txBody>
          <a:bodyPr>
            <a:spAutoFit/>
          </a:bodyPr>
          <a:lstStyle/>
          <a:p>
            <a:pPr>
              <a:defRPr/>
            </a:pPr>
            <a:r>
              <a:rPr lang="zh-CN" altLang="en-US" sz="2800" dirty="0">
                <a:solidFill>
                  <a:schemeClr val="tx1"/>
                </a:solidFill>
              </a:rPr>
              <a:t>中国有没有实行过“斯大林模式”，与“斯大林模式”相比，中国特色社会主义模式吸取了什么经验教训？</a:t>
            </a:r>
          </a:p>
        </p:txBody>
      </p:sp>
      <p:sp>
        <p:nvSpPr>
          <p:cNvPr id="83971" name="Text Box 3"/>
          <p:cNvSpPr txBox="1">
            <a:spLocks noChangeArrowheads="1"/>
          </p:cNvSpPr>
          <p:nvPr/>
        </p:nvSpPr>
        <p:spPr bwMode="auto">
          <a:xfrm>
            <a:off x="539750" y="2852738"/>
            <a:ext cx="8012113" cy="3444875"/>
          </a:xfrm>
          <a:prstGeom prst="rect">
            <a:avLst/>
          </a:prstGeom>
        </p:spPr>
        <p:style>
          <a:lnRef idx="2">
            <a:schemeClr val="accent5"/>
          </a:lnRef>
          <a:fillRef idx="1">
            <a:schemeClr val="lt1"/>
          </a:fillRef>
          <a:effectRef idx="0">
            <a:schemeClr val="accent5"/>
          </a:effectRef>
          <a:fontRef idx="minor">
            <a:schemeClr val="dk1"/>
          </a:fontRef>
        </p:style>
        <p:txBody>
          <a:bodyPr>
            <a:spAutoFit/>
          </a:bodyPr>
          <a:lstStyle/>
          <a:p>
            <a:pPr>
              <a:defRPr/>
            </a:pPr>
            <a:r>
              <a:rPr lang="en-US" altLang="zh-CN" sz="3000" dirty="0">
                <a:solidFill>
                  <a:srgbClr val="0000CC"/>
                </a:solidFill>
                <a:latin typeface="华文新魏" panose="02010800040101010101" charset="-122"/>
                <a:ea typeface="黑体" panose="02010609060101010101" pitchFamily="49" charset="-122"/>
              </a:rPr>
              <a:t>20</a:t>
            </a:r>
            <a:r>
              <a:rPr lang="zh-CN" altLang="en-US" sz="3000" dirty="0">
                <a:solidFill>
                  <a:srgbClr val="0000CC"/>
                </a:solidFill>
                <a:latin typeface="华文新魏" panose="02010800040101010101" charset="-122"/>
                <a:ea typeface="黑体" panose="02010609060101010101" pitchFamily="49" charset="-122"/>
              </a:rPr>
              <a:t>世纪</a:t>
            </a:r>
            <a:r>
              <a:rPr lang="en-US" altLang="zh-CN" sz="3000" dirty="0">
                <a:solidFill>
                  <a:srgbClr val="0000CC"/>
                </a:solidFill>
                <a:latin typeface="华文新魏" panose="02010800040101010101" charset="-122"/>
                <a:ea typeface="黑体" panose="02010609060101010101" pitchFamily="49" charset="-122"/>
              </a:rPr>
              <a:t>50-70</a:t>
            </a:r>
            <a:r>
              <a:rPr lang="zh-CN" altLang="en-US" sz="3000" dirty="0">
                <a:solidFill>
                  <a:srgbClr val="0000CC"/>
                </a:solidFill>
                <a:latin typeface="华文新魏" panose="02010800040101010101" charset="-122"/>
                <a:ea typeface="黑体" panose="02010609060101010101" pitchFamily="49" charset="-122"/>
              </a:rPr>
              <a:t>年代末实行过。</a:t>
            </a:r>
            <a:r>
              <a:rPr lang="en-US" altLang="zh-CN" sz="2000" dirty="0">
                <a:solidFill>
                  <a:schemeClr val="tx1"/>
                </a:solidFill>
                <a:ea typeface="黑体" panose="02010609060101010101" pitchFamily="49" charset="-122"/>
              </a:rPr>
              <a:t>(</a:t>
            </a:r>
            <a:r>
              <a:rPr lang="zh-CN" altLang="en-US" sz="2000" dirty="0">
                <a:solidFill>
                  <a:schemeClr val="tx1"/>
                </a:solidFill>
                <a:ea typeface="黑体" panose="02010609060101010101" pitchFamily="49" charset="-122"/>
              </a:rPr>
              <a:t>对中国社会主义建设影响的体现：过渡时期，优先发展重工业，三大改造；十年建设时期“左”倾错误不断发展；“文化大革命”）</a:t>
            </a:r>
            <a:endParaRPr lang="zh-CN" altLang="en-US" sz="2000" dirty="0">
              <a:solidFill>
                <a:schemeClr val="accent2"/>
              </a:solidFill>
              <a:latin typeface="华文新魏" panose="02010800040101010101" charset="-122"/>
              <a:ea typeface="黑体" panose="02010609060101010101" pitchFamily="49" charset="-122"/>
            </a:endParaRPr>
          </a:p>
          <a:p>
            <a:pPr>
              <a:defRPr/>
            </a:pPr>
            <a:r>
              <a:rPr lang="zh-CN" altLang="en-US" sz="3000" dirty="0">
                <a:solidFill>
                  <a:srgbClr val="660033"/>
                </a:solidFill>
                <a:latin typeface="华文新魏" panose="02010800040101010101" charset="-122"/>
                <a:ea typeface="黑体" panose="02010609060101010101" pitchFamily="49" charset="-122"/>
              </a:rPr>
              <a:t>（</a:t>
            </a:r>
            <a:r>
              <a:rPr lang="en-US" altLang="zh-CN" sz="3000" dirty="0">
                <a:solidFill>
                  <a:srgbClr val="660033"/>
                </a:solidFill>
                <a:latin typeface="华文新魏" panose="02010800040101010101" charset="-122"/>
                <a:ea typeface="黑体" panose="02010609060101010101" pitchFamily="49" charset="-122"/>
              </a:rPr>
              <a:t>1</a:t>
            </a:r>
            <a:r>
              <a:rPr lang="zh-CN" altLang="en-US" sz="3000" dirty="0">
                <a:solidFill>
                  <a:srgbClr val="660033"/>
                </a:solidFill>
                <a:latin typeface="华文新魏" panose="02010800040101010101" charset="-122"/>
                <a:ea typeface="黑体" panose="02010609060101010101" pitchFamily="49" charset="-122"/>
              </a:rPr>
              <a:t>）制定经济政策时，一定要使</a:t>
            </a:r>
            <a:r>
              <a:rPr lang="zh-CN" altLang="en-US" sz="3000" dirty="0">
                <a:solidFill>
                  <a:srgbClr val="FF0000"/>
                </a:solidFill>
                <a:latin typeface="华文新魏" panose="02010800040101010101" charset="-122"/>
                <a:ea typeface="黑体" panose="02010609060101010101" pitchFamily="49" charset="-122"/>
              </a:rPr>
              <a:t>生产关系</a:t>
            </a:r>
            <a:r>
              <a:rPr lang="zh-CN" altLang="en-US" sz="3000" dirty="0">
                <a:solidFill>
                  <a:srgbClr val="660033"/>
                </a:solidFill>
                <a:latin typeface="华文新魏" panose="02010800040101010101" charset="-122"/>
                <a:ea typeface="黑体" panose="02010609060101010101" pitchFamily="49" charset="-122"/>
              </a:rPr>
              <a:t>的调整适应</a:t>
            </a:r>
            <a:r>
              <a:rPr lang="zh-CN" altLang="en-US" sz="3000" dirty="0">
                <a:solidFill>
                  <a:srgbClr val="FF0000"/>
                </a:solidFill>
                <a:latin typeface="华文新魏" panose="02010800040101010101" charset="-122"/>
                <a:ea typeface="黑体" panose="02010609060101010101" pitchFamily="49" charset="-122"/>
              </a:rPr>
              <a:t>生产力</a:t>
            </a:r>
            <a:r>
              <a:rPr lang="zh-CN" altLang="en-US" sz="3000" dirty="0">
                <a:solidFill>
                  <a:srgbClr val="660033"/>
                </a:solidFill>
                <a:latin typeface="华文新魏" panose="02010800040101010101" charset="-122"/>
                <a:ea typeface="黑体" panose="02010609060101010101" pitchFamily="49" charset="-122"/>
              </a:rPr>
              <a:t>的发展。</a:t>
            </a:r>
          </a:p>
          <a:p>
            <a:pPr>
              <a:defRPr/>
            </a:pPr>
            <a:r>
              <a:rPr lang="zh-CN" altLang="en-US" sz="3000" dirty="0">
                <a:solidFill>
                  <a:srgbClr val="660033"/>
                </a:solidFill>
                <a:latin typeface="华文新魏" panose="02010800040101010101" charset="-122"/>
                <a:ea typeface="黑体" panose="02010609060101010101" pitchFamily="49" charset="-122"/>
              </a:rPr>
              <a:t>（</a:t>
            </a:r>
            <a:r>
              <a:rPr lang="en-US" altLang="zh-CN" sz="3000" dirty="0">
                <a:solidFill>
                  <a:srgbClr val="660033"/>
                </a:solidFill>
                <a:latin typeface="华文新魏" panose="02010800040101010101" charset="-122"/>
                <a:ea typeface="黑体" panose="02010609060101010101" pitchFamily="49" charset="-122"/>
              </a:rPr>
              <a:t>2</a:t>
            </a:r>
            <a:r>
              <a:rPr lang="zh-CN" altLang="en-US" sz="3000" dirty="0">
                <a:solidFill>
                  <a:srgbClr val="660033"/>
                </a:solidFill>
                <a:latin typeface="华文新魏" panose="02010800040101010101" charset="-122"/>
                <a:ea typeface="黑体" panose="02010609060101010101" pitchFamily="49" charset="-122"/>
              </a:rPr>
              <a:t>）要从本国</a:t>
            </a:r>
            <a:r>
              <a:rPr lang="zh-CN" altLang="en-US" sz="3000" dirty="0">
                <a:solidFill>
                  <a:srgbClr val="FF0000"/>
                </a:solidFill>
                <a:latin typeface="华文新魏" panose="02010800040101010101" charset="-122"/>
                <a:ea typeface="黑体" panose="02010609060101010101" pitchFamily="49" charset="-122"/>
              </a:rPr>
              <a:t>国情</a:t>
            </a:r>
            <a:r>
              <a:rPr lang="zh-CN" altLang="en-US" sz="3000" dirty="0">
                <a:solidFill>
                  <a:srgbClr val="660033"/>
                </a:solidFill>
                <a:latin typeface="华文新魏" panose="02010800040101010101" charset="-122"/>
                <a:ea typeface="黑体" panose="02010609060101010101" pitchFamily="49" charset="-122"/>
              </a:rPr>
              <a:t>出发，保证国民经济</a:t>
            </a:r>
            <a:r>
              <a:rPr lang="zh-CN" altLang="en-US" sz="3000" dirty="0">
                <a:solidFill>
                  <a:srgbClr val="FF0000"/>
                </a:solidFill>
                <a:latin typeface="华文新魏" panose="02010800040101010101" charset="-122"/>
                <a:ea typeface="黑体" panose="02010609060101010101" pitchFamily="49" charset="-122"/>
              </a:rPr>
              <a:t>比例</a:t>
            </a:r>
            <a:r>
              <a:rPr lang="zh-CN" altLang="en-US" sz="3000" dirty="0">
                <a:solidFill>
                  <a:srgbClr val="660033"/>
                </a:solidFill>
                <a:latin typeface="华文新魏" panose="02010800040101010101" charset="-122"/>
                <a:ea typeface="黑体" panose="02010609060101010101" pitchFamily="49" charset="-122"/>
              </a:rPr>
              <a:t>稳步健康协调发展。</a:t>
            </a:r>
          </a:p>
          <a:p>
            <a:pPr>
              <a:defRPr/>
            </a:pPr>
            <a:r>
              <a:rPr lang="zh-CN" altLang="en-US" sz="3000" dirty="0">
                <a:solidFill>
                  <a:srgbClr val="660033"/>
                </a:solidFill>
                <a:latin typeface="华文新魏" panose="02010800040101010101" charset="-122"/>
                <a:ea typeface="黑体" panose="02010609060101010101" pitchFamily="49" charset="-122"/>
              </a:rPr>
              <a:t>（</a:t>
            </a:r>
            <a:r>
              <a:rPr lang="en-US" altLang="zh-CN" sz="3000" dirty="0">
                <a:solidFill>
                  <a:srgbClr val="660033"/>
                </a:solidFill>
                <a:latin typeface="华文新魏" panose="02010800040101010101" charset="-122"/>
                <a:ea typeface="黑体" panose="02010609060101010101" pitchFamily="49" charset="-122"/>
              </a:rPr>
              <a:t>3</a:t>
            </a:r>
            <a:r>
              <a:rPr lang="zh-CN" altLang="en-US" sz="3000" dirty="0">
                <a:solidFill>
                  <a:srgbClr val="660033"/>
                </a:solidFill>
                <a:latin typeface="华文新魏" panose="02010800040101010101" charset="-122"/>
                <a:ea typeface="黑体" panose="02010609060101010101" pitchFamily="49" charset="-122"/>
              </a:rPr>
              <a:t>）要注意健全社会主义</a:t>
            </a:r>
            <a:r>
              <a:rPr lang="zh-CN" altLang="en-US" sz="3000" dirty="0">
                <a:solidFill>
                  <a:srgbClr val="FF0000"/>
                </a:solidFill>
                <a:latin typeface="华文新魏" panose="02010800040101010101" charset="-122"/>
                <a:ea typeface="黑体" panose="02010609060101010101" pitchFamily="49" charset="-122"/>
              </a:rPr>
              <a:t>民主和法制</a:t>
            </a:r>
            <a:r>
              <a:rPr lang="zh-CN" altLang="en-US" sz="3000" dirty="0">
                <a:solidFill>
                  <a:srgbClr val="660033"/>
                </a:solidFill>
                <a:latin typeface="华文新魏" panose="02010800040101010101" charset="-122"/>
                <a:ea typeface="黑体" panose="02010609060101010101" pitchFamily="49" charset="-122"/>
              </a:rPr>
              <a:t>。</a:t>
            </a:r>
          </a:p>
        </p:txBody>
      </p:sp>
      <p:grpSp>
        <p:nvGrpSpPr>
          <p:cNvPr id="2" name="Group 4"/>
          <p:cNvGrpSpPr/>
          <p:nvPr/>
        </p:nvGrpSpPr>
        <p:grpSpPr bwMode="auto">
          <a:xfrm>
            <a:off x="468313" y="0"/>
            <a:ext cx="3095625" cy="909638"/>
            <a:chOff x="2095" y="1832"/>
            <a:chExt cx="2576" cy="516"/>
          </a:xfrm>
        </p:grpSpPr>
        <p:sp>
          <p:nvSpPr>
            <p:cNvPr id="40966" name="Line 5"/>
            <p:cNvSpPr>
              <a:spLocks noChangeShapeType="1"/>
            </p:cNvSpPr>
            <p:nvPr/>
          </p:nvSpPr>
          <p:spPr bwMode="auto">
            <a:xfrm>
              <a:off x="2200" y="2348"/>
              <a:ext cx="2358" cy="0"/>
            </a:xfrm>
            <a:prstGeom prst="line">
              <a:avLst/>
            </a:prstGeom>
            <a:noFill/>
            <a:ln w="3175">
              <a:solidFill>
                <a:srgbClr val="996633"/>
              </a:solidFill>
              <a:round/>
            </a:ln>
          </p:spPr>
          <p:txBody>
            <a:bodyPr/>
            <a:lstStyle/>
            <a:p>
              <a:endParaRPr lang="zh-CN" altLang="en-US"/>
            </a:p>
          </p:txBody>
        </p:sp>
        <p:sp>
          <p:nvSpPr>
            <p:cNvPr id="40967" name="Line 6"/>
            <p:cNvSpPr>
              <a:spLocks noChangeShapeType="1"/>
            </p:cNvSpPr>
            <p:nvPr/>
          </p:nvSpPr>
          <p:spPr bwMode="auto">
            <a:xfrm>
              <a:off x="2095" y="1944"/>
              <a:ext cx="0" cy="292"/>
            </a:xfrm>
            <a:prstGeom prst="line">
              <a:avLst/>
            </a:prstGeom>
            <a:noFill/>
            <a:ln w="3175">
              <a:solidFill>
                <a:srgbClr val="996633"/>
              </a:solidFill>
              <a:round/>
            </a:ln>
          </p:spPr>
          <p:txBody>
            <a:bodyPr/>
            <a:lstStyle/>
            <a:p>
              <a:endParaRPr lang="zh-CN" altLang="en-US"/>
            </a:p>
          </p:txBody>
        </p:sp>
        <p:sp>
          <p:nvSpPr>
            <p:cNvPr id="40968" name="Line 7"/>
            <p:cNvSpPr>
              <a:spLocks noChangeShapeType="1"/>
            </p:cNvSpPr>
            <p:nvPr/>
          </p:nvSpPr>
          <p:spPr bwMode="auto">
            <a:xfrm>
              <a:off x="4671" y="1944"/>
              <a:ext cx="0" cy="292"/>
            </a:xfrm>
            <a:prstGeom prst="line">
              <a:avLst/>
            </a:prstGeom>
            <a:noFill/>
            <a:ln w="3175">
              <a:solidFill>
                <a:srgbClr val="996633"/>
              </a:solidFill>
              <a:round/>
            </a:ln>
          </p:spPr>
          <p:txBody>
            <a:bodyPr/>
            <a:lstStyle/>
            <a:p>
              <a:endParaRPr lang="zh-CN" altLang="en-US"/>
            </a:p>
          </p:txBody>
        </p:sp>
        <p:sp>
          <p:nvSpPr>
            <p:cNvPr id="40969" name="Line 8"/>
            <p:cNvSpPr>
              <a:spLocks noChangeShapeType="1"/>
            </p:cNvSpPr>
            <p:nvPr/>
          </p:nvSpPr>
          <p:spPr bwMode="auto">
            <a:xfrm>
              <a:off x="2096" y="2239"/>
              <a:ext cx="102" cy="0"/>
            </a:xfrm>
            <a:prstGeom prst="line">
              <a:avLst/>
            </a:prstGeom>
            <a:noFill/>
            <a:ln w="3175">
              <a:solidFill>
                <a:srgbClr val="996633"/>
              </a:solidFill>
              <a:round/>
            </a:ln>
          </p:spPr>
          <p:txBody>
            <a:bodyPr/>
            <a:lstStyle/>
            <a:p>
              <a:endParaRPr lang="zh-CN" altLang="en-US"/>
            </a:p>
          </p:txBody>
        </p:sp>
        <p:sp>
          <p:nvSpPr>
            <p:cNvPr id="40970" name="Line 9"/>
            <p:cNvSpPr>
              <a:spLocks noChangeShapeType="1"/>
            </p:cNvSpPr>
            <p:nvPr/>
          </p:nvSpPr>
          <p:spPr bwMode="auto">
            <a:xfrm>
              <a:off x="2200" y="2239"/>
              <a:ext cx="0" cy="108"/>
            </a:xfrm>
            <a:prstGeom prst="line">
              <a:avLst/>
            </a:prstGeom>
            <a:noFill/>
            <a:ln w="3175">
              <a:solidFill>
                <a:srgbClr val="996633"/>
              </a:solidFill>
              <a:round/>
            </a:ln>
          </p:spPr>
          <p:txBody>
            <a:bodyPr/>
            <a:lstStyle/>
            <a:p>
              <a:endParaRPr lang="zh-CN" altLang="en-US"/>
            </a:p>
          </p:txBody>
        </p:sp>
        <p:sp>
          <p:nvSpPr>
            <p:cNvPr id="40971" name="Line 10"/>
            <p:cNvSpPr>
              <a:spLocks noChangeShapeType="1"/>
            </p:cNvSpPr>
            <p:nvPr/>
          </p:nvSpPr>
          <p:spPr bwMode="auto">
            <a:xfrm>
              <a:off x="4564" y="2239"/>
              <a:ext cx="102" cy="0"/>
            </a:xfrm>
            <a:prstGeom prst="line">
              <a:avLst/>
            </a:prstGeom>
            <a:noFill/>
            <a:ln w="3175">
              <a:solidFill>
                <a:srgbClr val="996633"/>
              </a:solidFill>
              <a:round/>
            </a:ln>
          </p:spPr>
          <p:txBody>
            <a:bodyPr/>
            <a:lstStyle/>
            <a:p>
              <a:endParaRPr lang="zh-CN" altLang="en-US"/>
            </a:p>
          </p:txBody>
        </p:sp>
        <p:sp>
          <p:nvSpPr>
            <p:cNvPr id="40972" name="Line 11"/>
            <p:cNvSpPr>
              <a:spLocks noChangeShapeType="1"/>
            </p:cNvSpPr>
            <p:nvPr/>
          </p:nvSpPr>
          <p:spPr bwMode="auto">
            <a:xfrm>
              <a:off x="4562" y="2239"/>
              <a:ext cx="0" cy="108"/>
            </a:xfrm>
            <a:prstGeom prst="line">
              <a:avLst/>
            </a:prstGeom>
            <a:noFill/>
            <a:ln w="3175">
              <a:solidFill>
                <a:srgbClr val="996633"/>
              </a:solidFill>
              <a:round/>
            </a:ln>
          </p:spPr>
          <p:txBody>
            <a:bodyPr/>
            <a:lstStyle/>
            <a:p>
              <a:endParaRPr lang="zh-CN" altLang="en-US"/>
            </a:p>
          </p:txBody>
        </p:sp>
        <p:sp>
          <p:nvSpPr>
            <p:cNvPr id="40973" name="Line 12"/>
            <p:cNvSpPr>
              <a:spLocks noChangeShapeType="1"/>
            </p:cNvSpPr>
            <p:nvPr/>
          </p:nvSpPr>
          <p:spPr bwMode="auto">
            <a:xfrm>
              <a:off x="2096" y="1943"/>
              <a:ext cx="102" cy="0"/>
            </a:xfrm>
            <a:prstGeom prst="line">
              <a:avLst/>
            </a:prstGeom>
            <a:noFill/>
            <a:ln w="3175">
              <a:solidFill>
                <a:srgbClr val="996633"/>
              </a:solidFill>
              <a:round/>
            </a:ln>
          </p:spPr>
          <p:txBody>
            <a:bodyPr/>
            <a:lstStyle/>
            <a:p>
              <a:endParaRPr lang="zh-CN" altLang="en-US"/>
            </a:p>
          </p:txBody>
        </p:sp>
        <p:sp>
          <p:nvSpPr>
            <p:cNvPr id="40974" name="Line 13"/>
            <p:cNvSpPr>
              <a:spLocks noChangeShapeType="1"/>
            </p:cNvSpPr>
            <p:nvPr/>
          </p:nvSpPr>
          <p:spPr bwMode="auto">
            <a:xfrm>
              <a:off x="4564" y="1943"/>
              <a:ext cx="102" cy="0"/>
            </a:xfrm>
            <a:prstGeom prst="line">
              <a:avLst/>
            </a:prstGeom>
            <a:noFill/>
            <a:ln w="3175">
              <a:solidFill>
                <a:srgbClr val="996633"/>
              </a:solidFill>
              <a:round/>
            </a:ln>
          </p:spPr>
          <p:txBody>
            <a:bodyPr/>
            <a:lstStyle/>
            <a:p>
              <a:endParaRPr lang="zh-CN" altLang="en-US"/>
            </a:p>
          </p:txBody>
        </p:sp>
        <p:sp>
          <p:nvSpPr>
            <p:cNvPr id="40975" name="Line 14"/>
            <p:cNvSpPr>
              <a:spLocks noChangeShapeType="1"/>
            </p:cNvSpPr>
            <p:nvPr/>
          </p:nvSpPr>
          <p:spPr bwMode="auto">
            <a:xfrm>
              <a:off x="2200" y="1835"/>
              <a:ext cx="0" cy="108"/>
            </a:xfrm>
            <a:prstGeom prst="line">
              <a:avLst/>
            </a:prstGeom>
            <a:noFill/>
            <a:ln w="3175">
              <a:solidFill>
                <a:srgbClr val="996633"/>
              </a:solidFill>
              <a:round/>
            </a:ln>
          </p:spPr>
          <p:txBody>
            <a:bodyPr/>
            <a:lstStyle/>
            <a:p>
              <a:endParaRPr lang="zh-CN" altLang="en-US"/>
            </a:p>
          </p:txBody>
        </p:sp>
        <p:sp>
          <p:nvSpPr>
            <p:cNvPr id="40976" name="Line 15"/>
            <p:cNvSpPr>
              <a:spLocks noChangeShapeType="1"/>
            </p:cNvSpPr>
            <p:nvPr/>
          </p:nvSpPr>
          <p:spPr bwMode="auto">
            <a:xfrm>
              <a:off x="4562" y="1835"/>
              <a:ext cx="0" cy="108"/>
            </a:xfrm>
            <a:prstGeom prst="line">
              <a:avLst/>
            </a:prstGeom>
            <a:noFill/>
            <a:ln w="3175">
              <a:solidFill>
                <a:srgbClr val="996633"/>
              </a:solidFill>
              <a:round/>
            </a:ln>
          </p:spPr>
          <p:txBody>
            <a:bodyPr/>
            <a:lstStyle/>
            <a:p>
              <a:endParaRPr lang="zh-CN" altLang="en-US"/>
            </a:p>
          </p:txBody>
        </p:sp>
        <p:sp>
          <p:nvSpPr>
            <p:cNvPr id="40977" name="Line 16"/>
            <p:cNvSpPr>
              <a:spLocks noChangeShapeType="1"/>
            </p:cNvSpPr>
            <p:nvPr/>
          </p:nvSpPr>
          <p:spPr bwMode="auto">
            <a:xfrm>
              <a:off x="2200" y="1832"/>
              <a:ext cx="2358" cy="0"/>
            </a:xfrm>
            <a:prstGeom prst="line">
              <a:avLst/>
            </a:prstGeom>
            <a:noFill/>
            <a:ln w="3175">
              <a:solidFill>
                <a:srgbClr val="996633"/>
              </a:solidFill>
              <a:round/>
            </a:ln>
          </p:spPr>
          <p:txBody>
            <a:bodyPr/>
            <a:lstStyle/>
            <a:p>
              <a:endParaRPr lang="zh-CN" altLang="en-US"/>
            </a:p>
          </p:txBody>
        </p:sp>
        <p:sp>
          <p:nvSpPr>
            <p:cNvPr id="40978" name="Rectangle 17"/>
            <p:cNvSpPr>
              <a:spLocks noChangeArrowheads="1"/>
            </p:cNvSpPr>
            <p:nvPr/>
          </p:nvSpPr>
          <p:spPr bwMode="auto">
            <a:xfrm>
              <a:off x="4586" y="2262"/>
              <a:ext cx="76" cy="79"/>
            </a:xfrm>
            <a:prstGeom prst="rect">
              <a:avLst/>
            </a:prstGeom>
            <a:noFill/>
            <a:ln w="3175">
              <a:solidFill>
                <a:srgbClr val="996633"/>
              </a:solidFill>
              <a:miter lim="800000"/>
            </a:ln>
          </p:spPr>
          <p:txBody>
            <a:bodyPr wrap="none" anchor="ctr"/>
            <a:lstStyle/>
            <a:p>
              <a:endParaRPr lang="zh-CN" altLang="en-US"/>
            </a:p>
          </p:txBody>
        </p:sp>
        <p:sp>
          <p:nvSpPr>
            <p:cNvPr id="40979" name="Rectangle 18"/>
            <p:cNvSpPr>
              <a:spLocks noChangeArrowheads="1"/>
            </p:cNvSpPr>
            <p:nvPr/>
          </p:nvSpPr>
          <p:spPr bwMode="auto">
            <a:xfrm>
              <a:off x="4586" y="1838"/>
              <a:ext cx="76" cy="79"/>
            </a:xfrm>
            <a:prstGeom prst="rect">
              <a:avLst/>
            </a:prstGeom>
            <a:noFill/>
            <a:ln w="3175">
              <a:solidFill>
                <a:srgbClr val="996633"/>
              </a:solidFill>
              <a:miter lim="800000"/>
            </a:ln>
          </p:spPr>
          <p:txBody>
            <a:bodyPr wrap="none" anchor="ctr"/>
            <a:lstStyle/>
            <a:p>
              <a:endParaRPr lang="zh-CN" altLang="en-US"/>
            </a:p>
          </p:txBody>
        </p:sp>
        <p:sp>
          <p:nvSpPr>
            <p:cNvPr id="40980" name="Rectangle 19"/>
            <p:cNvSpPr>
              <a:spLocks noChangeArrowheads="1"/>
            </p:cNvSpPr>
            <p:nvPr/>
          </p:nvSpPr>
          <p:spPr bwMode="auto">
            <a:xfrm>
              <a:off x="2096" y="2262"/>
              <a:ext cx="76" cy="79"/>
            </a:xfrm>
            <a:prstGeom prst="rect">
              <a:avLst/>
            </a:prstGeom>
            <a:noFill/>
            <a:ln w="3175">
              <a:solidFill>
                <a:srgbClr val="996633"/>
              </a:solidFill>
              <a:miter lim="800000"/>
            </a:ln>
          </p:spPr>
          <p:txBody>
            <a:bodyPr wrap="none" anchor="ctr"/>
            <a:lstStyle/>
            <a:p>
              <a:endParaRPr lang="zh-CN" altLang="en-US"/>
            </a:p>
          </p:txBody>
        </p:sp>
        <p:sp>
          <p:nvSpPr>
            <p:cNvPr id="40981" name="Rectangle 20"/>
            <p:cNvSpPr>
              <a:spLocks noChangeArrowheads="1"/>
            </p:cNvSpPr>
            <p:nvPr/>
          </p:nvSpPr>
          <p:spPr bwMode="auto">
            <a:xfrm>
              <a:off x="2096" y="1838"/>
              <a:ext cx="76" cy="79"/>
            </a:xfrm>
            <a:prstGeom prst="rect">
              <a:avLst/>
            </a:prstGeom>
            <a:noFill/>
            <a:ln w="3175">
              <a:solidFill>
                <a:srgbClr val="996633"/>
              </a:solidFill>
              <a:miter lim="800000"/>
            </a:ln>
          </p:spPr>
          <p:txBody>
            <a:bodyPr wrap="none" anchor="ctr"/>
            <a:lstStyle/>
            <a:p>
              <a:endParaRPr lang="zh-CN" altLang="en-US"/>
            </a:p>
          </p:txBody>
        </p:sp>
      </p:grpSp>
      <p:sp>
        <p:nvSpPr>
          <p:cNvPr id="83989" name="Rectangle 21"/>
          <p:cNvSpPr>
            <a:spLocks noGrp="1" noChangeArrowheads="1"/>
          </p:cNvSpPr>
          <p:nvPr>
            <p:ph type="title"/>
          </p:nvPr>
        </p:nvSpPr>
        <p:spPr>
          <a:xfrm>
            <a:off x="827088" y="330200"/>
            <a:ext cx="2808287" cy="506413"/>
          </a:xfrm>
          <a:effectLst>
            <a:outerShdw dist="12700" algn="ctr" rotWithShape="0">
              <a:schemeClr val="bg2"/>
            </a:outerShdw>
          </a:effectLst>
        </p:spPr>
        <p:txBody>
          <a:bodyPr>
            <a:normAutofit fontScale="90000"/>
          </a:bodyPr>
          <a:lstStyle/>
          <a:p>
            <a:pPr>
              <a:defRPr/>
            </a:pPr>
            <a:r>
              <a:rPr lang="zh-CN" altLang="en-US" sz="4200">
                <a:ea typeface="华文行楷" panose="02010800040101010101" pitchFamily="2" charset="-122"/>
              </a:rPr>
              <a:t>历史反思</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3971"/>
                                        </p:tgtEl>
                                        <p:attrNameLst>
                                          <p:attrName>style.visibility</p:attrName>
                                        </p:attrNameLst>
                                      </p:cBhvr>
                                      <p:to>
                                        <p:strVal val="visible"/>
                                      </p:to>
                                    </p:set>
                                    <p:animEffect transition="in" filter="box(in)">
                                      <p:cBhvr>
                                        <p:cTn id="7" dur="500"/>
                                        <p:tgtEl>
                                          <p:spTgt spid="83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57158" y="5214950"/>
            <a:ext cx="8143932" cy="107632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200" b="1" dirty="0" smtClean="0">
                <a:latin typeface="隶书" panose="02010509060101010101" pitchFamily="49" charset="-122"/>
                <a:ea typeface="隶书" panose="02010509060101010101" pitchFamily="49" charset="-122"/>
              </a:rPr>
              <a:t>第二课时</a:t>
            </a:r>
            <a:endParaRPr lang="en-US" altLang="zh-CN" sz="3200" b="1" dirty="0" smtClean="0">
              <a:latin typeface="隶书" panose="02010509060101010101" pitchFamily="49" charset="-122"/>
              <a:ea typeface="隶书" panose="02010509060101010101" pitchFamily="49" charset="-122"/>
            </a:endParaRPr>
          </a:p>
          <a:p>
            <a:r>
              <a:rPr lang="zh-CN" altLang="en-US" sz="3200" b="1" dirty="0" smtClean="0">
                <a:latin typeface="隶书" panose="02010509060101010101" pitchFamily="49" charset="-122"/>
                <a:ea typeface="隶书" panose="02010509060101010101" pitchFamily="49" charset="-122"/>
              </a:rPr>
              <a:t>  罗斯福新政和国家干预主义理论</a:t>
            </a:r>
            <a:endParaRPr lang="zh-CN" altLang="en-US" sz="3200" b="1" dirty="0">
              <a:latin typeface="隶书" panose="02010509060101010101" pitchFamily="49" charset="-122"/>
              <a:ea typeface="隶书" panose="02010509060101010101" pitchFamily="49" charset="-122"/>
            </a:endParaRPr>
          </a:p>
        </p:txBody>
      </p:sp>
      <p:pic>
        <p:nvPicPr>
          <p:cNvPr id="4097" name="Picture 7" descr="罗斯福1"/>
          <p:cNvPicPr>
            <a:picLocks noChangeAspect="1"/>
          </p:cNvPicPr>
          <p:nvPr/>
        </p:nvPicPr>
        <p:blipFill>
          <a:blip r:embed="rId2">
            <a:lum bright="43997" contrast="-20001"/>
          </a:blip>
          <a:stretch>
            <a:fillRect/>
          </a:stretch>
        </p:blipFill>
        <p:spPr>
          <a:xfrm>
            <a:off x="460375" y="357505"/>
            <a:ext cx="8039735" cy="4223385"/>
          </a:xfrm>
          <a:prstGeom prst="rect">
            <a:avLst/>
          </a:prstGeom>
          <a:noFill/>
          <a:ln w="254000" cap="flat" cmpd="sng">
            <a:solidFill>
              <a:srgbClr val="FF9900"/>
            </a:solidFill>
            <a:prstDash val="solid"/>
            <a:miter/>
            <a:headEnd type="none" w="med" len="med"/>
            <a:tailEnd type="none" w="med" len="me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2" descr="1f4eef1ecfc72cd8e1fe0bd9"/>
          <p:cNvPicPr>
            <a:picLocks noChangeAspect="1"/>
          </p:cNvPicPr>
          <p:nvPr/>
        </p:nvPicPr>
        <p:blipFill>
          <a:blip r:embed="rId2"/>
          <a:stretch>
            <a:fillRect/>
          </a:stretch>
        </p:blipFill>
        <p:spPr>
          <a:xfrm>
            <a:off x="0" y="-15875"/>
            <a:ext cx="9144000" cy="6873875"/>
          </a:xfrm>
          <a:prstGeom prst="rect">
            <a:avLst/>
          </a:prstGeom>
          <a:noFill/>
          <a:ln w="9525">
            <a:noFill/>
          </a:ln>
        </p:spPr>
      </p:pic>
      <p:pic>
        <p:nvPicPr>
          <p:cNvPr id="6146" name="Picture 3" descr="白宫2"/>
          <p:cNvPicPr>
            <a:picLocks noChangeAspect="1"/>
          </p:cNvPicPr>
          <p:nvPr/>
        </p:nvPicPr>
        <p:blipFill>
          <a:blip r:embed="rId3"/>
          <a:stretch>
            <a:fillRect/>
          </a:stretch>
        </p:blipFill>
        <p:spPr>
          <a:xfrm>
            <a:off x="0" y="0"/>
            <a:ext cx="9175750" cy="6858000"/>
          </a:xfrm>
          <a:prstGeom prst="rect">
            <a:avLst/>
          </a:prstGeom>
          <a:noFill/>
          <a:ln w="9525">
            <a:noFill/>
          </a:ln>
        </p:spPr>
      </p:pic>
      <p:pic>
        <p:nvPicPr>
          <p:cNvPr id="6147" name="Picture 4" descr="胡佛"/>
          <p:cNvPicPr>
            <a:picLocks noChangeAspect="1"/>
          </p:cNvPicPr>
          <p:nvPr/>
        </p:nvPicPr>
        <p:blipFill>
          <a:blip r:embed="rId4"/>
          <a:stretch>
            <a:fillRect/>
          </a:stretch>
        </p:blipFill>
        <p:spPr>
          <a:xfrm>
            <a:off x="685800" y="3352800"/>
            <a:ext cx="2476500" cy="3124200"/>
          </a:xfrm>
          <a:prstGeom prst="rect">
            <a:avLst/>
          </a:prstGeom>
          <a:noFill/>
          <a:ln w="9525">
            <a:noFill/>
          </a:ln>
        </p:spPr>
      </p:pic>
      <p:pic>
        <p:nvPicPr>
          <p:cNvPr id="6148" name="Picture 5" descr="pic_73807"/>
          <p:cNvPicPr>
            <a:picLocks noChangeAspect="1"/>
          </p:cNvPicPr>
          <p:nvPr/>
        </p:nvPicPr>
        <p:blipFill>
          <a:blip r:embed="rId5"/>
          <a:stretch>
            <a:fillRect/>
          </a:stretch>
        </p:blipFill>
        <p:spPr>
          <a:xfrm>
            <a:off x="6096000" y="3352800"/>
            <a:ext cx="2374900" cy="3124200"/>
          </a:xfrm>
          <a:prstGeom prst="rect">
            <a:avLst/>
          </a:prstGeom>
          <a:noFill/>
          <a:ln w="9525">
            <a:noFill/>
          </a:ln>
        </p:spPr>
      </p:pic>
      <p:sp>
        <p:nvSpPr>
          <p:cNvPr id="6149" name="AutoShape 6"/>
          <p:cNvSpPr/>
          <p:nvPr/>
        </p:nvSpPr>
        <p:spPr>
          <a:xfrm>
            <a:off x="5791200" y="152400"/>
            <a:ext cx="3352800" cy="2667000"/>
          </a:xfrm>
          <a:prstGeom prst="cloudCallout">
            <a:avLst>
              <a:gd name="adj1" fmla="val -33523"/>
              <a:gd name="adj2" fmla="val 75653"/>
            </a:avLst>
          </a:prstGeom>
          <a:solidFill>
            <a:schemeClr val="hlink"/>
          </a:solidFill>
          <a:ln w="9525" cap="flat" cmpd="sng">
            <a:solidFill>
              <a:schemeClr val="tx1"/>
            </a:solidFill>
            <a:prstDash val="solid"/>
            <a:round/>
            <a:headEnd type="none" w="med" len="med"/>
            <a:tailEnd type="none" w="med" len="med"/>
          </a:ln>
        </p:spPr>
        <p:txBody>
          <a:bodyPr anchor="t"/>
          <a:lstStyle/>
          <a:p>
            <a:pPr algn="ctr"/>
            <a:endParaRPr lang="zh-CN" altLang="zh-CN" sz="1800" b="0" dirty="0">
              <a:solidFill>
                <a:schemeClr val="tx1"/>
              </a:solidFill>
              <a:latin typeface="Arial" panose="020B0604020202020204" pitchFamily="34" charset="0"/>
              <a:ea typeface="宋体" panose="02010600030101010101" pitchFamily="2" charset="-122"/>
            </a:endParaRPr>
          </a:p>
        </p:txBody>
      </p:sp>
      <p:sp>
        <p:nvSpPr>
          <p:cNvPr id="6150" name="Text Box 7"/>
          <p:cNvSpPr txBox="1"/>
          <p:nvPr/>
        </p:nvSpPr>
        <p:spPr>
          <a:xfrm>
            <a:off x="6248400" y="396875"/>
            <a:ext cx="2667000" cy="1800225"/>
          </a:xfrm>
          <a:prstGeom prst="rect">
            <a:avLst/>
          </a:prstGeom>
          <a:noFill/>
          <a:ln w="9525">
            <a:noFill/>
          </a:ln>
        </p:spPr>
        <p:txBody>
          <a:bodyPr anchor="t">
            <a:spAutoFit/>
          </a:bodyPr>
          <a:lstStyle/>
          <a:p>
            <a:pPr>
              <a:spcBef>
                <a:spcPct val="50000"/>
              </a:spcBef>
            </a:pPr>
            <a:r>
              <a:rPr lang="zh-CN" altLang="en-US" sz="2800" dirty="0">
                <a:solidFill>
                  <a:srgbClr val="0000CC"/>
                </a:solidFill>
                <a:latin typeface="黑体" panose="02010609060101010101" pitchFamily="49" charset="-122"/>
                <a:ea typeface="黑体" panose="02010609060101010101" pitchFamily="49" charset="-122"/>
              </a:rPr>
              <a:t>如果竞选成功，我保证将为美国人民实行新政</a:t>
            </a:r>
            <a:r>
              <a:rPr lang="zh-CN" altLang="zh-CN" sz="2800" dirty="0">
                <a:solidFill>
                  <a:srgbClr val="0000CC"/>
                </a:solidFill>
                <a:latin typeface="黑体" panose="02010609060101010101" pitchFamily="49" charset="-122"/>
                <a:ea typeface="黑体" panose="02010609060101010101" pitchFamily="49" charset="-122"/>
              </a:rPr>
              <a:t>!</a:t>
            </a:r>
            <a:r>
              <a:rPr lang="zh-CN" altLang="zh-CN" sz="2800" dirty="0">
                <a:solidFill>
                  <a:schemeClr val="accent2"/>
                </a:solidFill>
                <a:latin typeface="黑体" panose="02010609060101010101" pitchFamily="49" charset="-122"/>
                <a:ea typeface="黑体" panose="02010609060101010101" pitchFamily="49" charset="-122"/>
              </a:rPr>
              <a:t> </a:t>
            </a:r>
          </a:p>
        </p:txBody>
      </p:sp>
      <p:sp>
        <p:nvSpPr>
          <p:cNvPr id="6151" name="Text Box 8"/>
          <p:cNvSpPr txBox="1"/>
          <p:nvPr/>
        </p:nvSpPr>
        <p:spPr>
          <a:xfrm>
            <a:off x="0" y="4343400"/>
            <a:ext cx="793750" cy="1371600"/>
          </a:xfrm>
          <a:prstGeom prst="rect">
            <a:avLst/>
          </a:prstGeom>
          <a:noFill/>
          <a:ln w="9525">
            <a:noFill/>
          </a:ln>
        </p:spPr>
        <p:txBody>
          <a:bodyPr vert="eaVert" anchor="t">
            <a:spAutoFit/>
          </a:bodyPr>
          <a:lstStyle/>
          <a:p>
            <a:r>
              <a:rPr lang="zh-CN" altLang="en-US" sz="4000" dirty="0">
                <a:solidFill>
                  <a:srgbClr val="FFFF00"/>
                </a:solidFill>
                <a:latin typeface="Arial" panose="020B0604020202020204" pitchFamily="34" charset="0"/>
                <a:ea typeface="宋体" panose="02010600030101010101" pitchFamily="2" charset="-122"/>
              </a:rPr>
              <a:t>胡佛</a:t>
            </a:r>
            <a:endParaRPr lang="zh-CN" altLang="en-US" sz="2800" dirty="0">
              <a:solidFill>
                <a:srgbClr val="FFFF00"/>
              </a:solidFill>
              <a:latin typeface="Arial" panose="020B0604020202020204" pitchFamily="34" charset="0"/>
              <a:ea typeface="宋体" panose="02010600030101010101" pitchFamily="2" charset="-122"/>
            </a:endParaRPr>
          </a:p>
        </p:txBody>
      </p:sp>
      <p:sp>
        <p:nvSpPr>
          <p:cNvPr id="6152" name="Text Box 9"/>
          <p:cNvSpPr txBox="1"/>
          <p:nvPr/>
        </p:nvSpPr>
        <p:spPr>
          <a:xfrm>
            <a:off x="8382000" y="3962400"/>
            <a:ext cx="793750" cy="1752600"/>
          </a:xfrm>
          <a:prstGeom prst="rect">
            <a:avLst/>
          </a:prstGeom>
          <a:noFill/>
          <a:ln w="9525">
            <a:noFill/>
          </a:ln>
        </p:spPr>
        <p:txBody>
          <a:bodyPr vert="eaVert" anchor="t">
            <a:spAutoFit/>
          </a:bodyPr>
          <a:lstStyle/>
          <a:p>
            <a:r>
              <a:rPr lang="zh-CN" altLang="en-US" sz="4000" dirty="0">
                <a:solidFill>
                  <a:srgbClr val="FFFF00"/>
                </a:solidFill>
                <a:latin typeface="Arial" panose="020B0604020202020204" pitchFamily="34" charset="0"/>
                <a:ea typeface="宋体" panose="02010600030101010101" pitchFamily="2" charset="-122"/>
              </a:rPr>
              <a:t>罗斯福</a:t>
            </a:r>
          </a:p>
        </p:txBody>
      </p:sp>
      <p:sp>
        <p:nvSpPr>
          <p:cNvPr id="6153" name="AutoShape 10"/>
          <p:cNvSpPr/>
          <p:nvPr/>
        </p:nvSpPr>
        <p:spPr>
          <a:xfrm>
            <a:off x="0" y="304800"/>
            <a:ext cx="4191000" cy="2590800"/>
          </a:xfrm>
          <a:prstGeom prst="cloudCallout">
            <a:avLst>
              <a:gd name="adj1" fmla="val -26287"/>
              <a:gd name="adj2" fmla="val 78861"/>
            </a:avLst>
          </a:prstGeom>
          <a:solidFill>
            <a:schemeClr val="tx1"/>
          </a:solidFill>
          <a:ln w="9525" cap="flat" cmpd="sng">
            <a:solidFill>
              <a:schemeClr val="tx1"/>
            </a:solidFill>
            <a:prstDash val="solid"/>
            <a:round/>
            <a:headEnd type="none" w="med" len="med"/>
            <a:tailEnd type="none" w="med" len="med"/>
          </a:ln>
        </p:spPr>
        <p:txBody>
          <a:bodyPr anchor="t"/>
          <a:lstStyle/>
          <a:p>
            <a:pPr algn="ctr"/>
            <a:endParaRPr lang="zh-CN" altLang="zh-CN" sz="1800" b="0" dirty="0">
              <a:solidFill>
                <a:srgbClr val="9966FF"/>
              </a:solidFill>
              <a:latin typeface="Arial" panose="020B0604020202020204" pitchFamily="34" charset="0"/>
              <a:ea typeface="宋体" panose="02010600030101010101" pitchFamily="2" charset="-122"/>
            </a:endParaRPr>
          </a:p>
        </p:txBody>
      </p:sp>
      <p:sp>
        <p:nvSpPr>
          <p:cNvPr id="6154" name="Text Box 11"/>
          <p:cNvSpPr txBox="1"/>
          <p:nvPr/>
        </p:nvSpPr>
        <p:spPr>
          <a:xfrm>
            <a:off x="394335" y="1250950"/>
            <a:ext cx="3657600" cy="2041525"/>
          </a:xfrm>
          <a:prstGeom prst="rect">
            <a:avLst/>
          </a:prstGeom>
          <a:noFill/>
          <a:ln w="9525">
            <a:noFill/>
          </a:ln>
        </p:spPr>
        <p:txBody>
          <a:bodyPr anchor="t">
            <a:spAutoFit/>
          </a:bodyPr>
          <a:lstStyle/>
          <a:p>
            <a:pPr>
              <a:spcBef>
                <a:spcPct val="50000"/>
              </a:spcBef>
            </a:pPr>
            <a:r>
              <a:rPr lang="zh-CN" altLang="en-US" dirty="0">
                <a:solidFill>
                  <a:srgbClr val="FF0000"/>
                </a:solidFill>
                <a:latin typeface="Times New Roman" panose="02020603050405020304" pitchFamily="18" charset="0"/>
                <a:ea typeface="黑体" panose="02010609060101010101" pitchFamily="49" charset="-122"/>
              </a:rPr>
              <a:t>最好的经济是完全自由的市场经济，最好的政府是不干预经济的政府。</a:t>
            </a:r>
          </a:p>
        </p:txBody>
      </p:sp>
      <p:sp>
        <p:nvSpPr>
          <p:cNvPr id="12300" name="AutoShape 12"/>
          <p:cNvSpPr/>
          <p:nvPr/>
        </p:nvSpPr>
        <p:spPr>
          <a:xfrm>
            <a:off x="3200400" y="4800600"/>
            <a:ext cx="1066800" cy="485775"/>
          </a:xfrm>
          <a:custGeom>
            <a:avLst/>
            <a:gdLst/>
            <a:ahLst/>
            <a:cxnLst>
              <a:cxn ang="17694720">
                <a:pos x="2147483647" y="0"/>
              </a:cxn>
              <a:cxn ang="11796480">
                <a:pos x="0" y="2147483647"/>
              </a:cxn>
              <a:cxn ang="5898240">
                <a:pos x="2147483647" y="2147483647"/>
              </a:cxn>
              <a:cxn ang="0">
                <a:pos x="2147483647" y="2147483647"/>
              </a:cxn>
            </a:cxnLst>
            <a:rect l="0" t="0" r="0" b="0"/>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
        <p:nvSpPr>
          <p:cNvPr id="12301" name="AutoShape 13"/>
          <p:cNvSpPr/>
          <p:nvPr/>
        </p:nvSpPr>
        <p:spPr>
          <a:xfrm rot="10800000">
            <a:off x="4876800" y="4772025"/>
            <a:ext cx="1066800" cy="485775"/>
          </a:xfrm>
          <a:custGeom>
            <a:avLst/>
            <a:gdLst/>
            <a:ahLst/>
            <a:cxnLst>
              <a:cxn ang="17694720">
                <a:pos x="2147483647" y="0"/>
              </a:cxn>
              <a:cxn ang="11796480">
                <a:pos x="0" y="2147483647"/>
              </a:cxn>
              <a:cxn ang="5898240">
                <a:pos x="2147483647" y="2147483647"/>
              </a:cxn>
              <a:cxn ang="0">
                <a:pos x="2147483647" y="2147483647"/>
              </a:cxn>
            </a:cxnLst>
            <a:rect l="0" t="0" r="0" b="0"/>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
        <p:nvSpPr>
          <p:cNvPr id="7182" name="WordArt 14"/>
          <p:cNvSpPr/>
          <p:nvPr/>
        </p:nvSpPr>
        <p:spPr>
          <a:xfrm>
            <a:off x="3733800" y="4038600"/>
            <a:ext cx="1676400" cy="685800"/>
          </a:xfrm>
          <a:prstGeom prst="rect">
            <a:avLst/>
          </a:prstGeom>
        </p:spPr>
        <p:txBody>
          <a:bodyPr wrap="none" fromWordArt="1">
            <a:prstTxWarp prst="textPlain">
              <a:avLst>
                <a:gd name="adj" fmla="val 50000"/>
              </a:avLst>
            </a:prstTxWarp>
            <a:normAutofit/>
          </a:bodyPr>
          <a:lstStyle/>
          <a:p>
            <a:pPr algn="ctr"/>
            <a:r>
              <a:rPr lang="zh-CN" altLang="en-US" sz="3600" b="1">
                <a:ln w="31750" cap="flat" cmpd="sng">
                  <a:solidFill>
                    <a:srgbClr val="00FF00"/>
                  </a:solidFill>
                  <a:prstDash val="solid"/>
                  <a:round/>
                  <a:headEnd type="none" w="med" len="med"/>
                  <a:tailEnd type="none" w="med" len="med"/>
                </a:ln>
                <a:solidFill>
                  <a:srgbClr val="0066CC"/>
                </a:solidFill>
                <a:effectLst>
                  <a:outerShdw dist="35921" dir="2699999" algn="ctr" rotWithShape="0">
                    <a:srgbClr val="990000"/>
                  </a:outerShdw>
                </a:effectLst>
                <a:latin typeface="黑体" panose="02010609060101010101" pitchFamily="49" charset="-122"/>
                <a:ea typeface="黑体" panose="02010609060101010101" pitchFamily="49" charset="-122"/>
              </a:rPr>
              <a:t>对决</a:t>
            </a:r>
          </a:p>
        </p:txBody>
      </p:sp>
      <p:grpSp>
        <p:nvGrpSpPr>
          <p:cNvPr id="2" name="Group 15"/>
          <p:cNvGrpSpPr/>
          <p:nvPr/>
        </p:nvGrpSpPr>
        <p:grpSpPr>
          <a:xfrm>
            <a:off x="755650" y="5805488"/>
            <a:ext cx="7696200" cy="838200"/>
            <a:chOff x="0" y="0"/>
            <a:chExt cx="4848" cy="528"/>
          </a:xfrm>
        </p:grpSpPr>
        <p:sp>
          <p:nvSpPr>
            <p:cNvPr id="6159" name="AutoShape 16"/>
            <p:cNvSpPr/>
            <p:nvPr/>
          </p:nvSpPr>
          <p:spPr>
            <a:xfrm>
              <a:off x="0" y="0"/>
              <a:ext cx="4848" cy="528"/>
            </a:xfrm>
            <a:prstGeom prst="roundRect">
              <a:avLst>
                <a:gd name="adj" fmla="val 16667"/>
              </a:avLst>
            </a:prstGeom>
            <a:solidFill>
              <a:schemeClr val="tx1"/>
            </a:solidFill>
            <a:ln w="9525" cap="flat" cmpd="sng">
              <a:solidFill>
                <a:schemeClr val="tx1"/>
              </a:solidFill>
              <a:prstDash val="solid"/>
              <a:round/>
              <a:headEnd type="none" w="med" len="med"/>
              <a:tailEnd type="none" w="med" len="med"/>
            </a:ln>
          </p:spPr>
          <p:txBody>
            <a:bodyPr wrap="none" anchor="ctr"/>
            <a:lstStyle/>
            <a:p>
              <a:endParaRPr lang="zh-CN" altLang="en-US" dirty="0">
                <a:latin typeface="Times New Roman" panose="02020603050405020304" pitchFamily="18" charset="0"/>
                <a:ea typeface="黑体" panose="02010609060101010101" pitchFamily="49" charset="-122"/>
              </a:endParaRPr>
            </a:p>
          </p:txBody>
        </p:sp>
        <p:sp>
          <p:nvSpPr>
            <p:cNvPr id="6160" name="Text Box 17"/>
            <p:cNvSpPr txBox="1"/>
            <p:nvPr/>
          </p:nvSpPr>
          <p:spPr>
            <a:xfrm>
              <a:off x="528" y="0"/>
              <a:ext cx="3984" cy="518"/>
            </a:xfrm>
            <a:prstGeom prst="rect">
              <a:avLst/>
            </a:prstGeom>
            <a:noFill/>
            <a:ln w="9525">
              <a:noFill/>
            </a:ln>
          </p:spPr>
          <p:txBody>
            <a:bodyPr anchor="t">
              <a:spAutoFit/>
            </a:bodyPr>
            <a:lstStyle/>
            <a:p>
              <a:r>
                <a:rPr lang="zh-CN" altLang="en-US" sz="2400" dirty="0">
                  <a:solidFill>
                    <a:srgbClr val="FF0000"/>
                  </a:solidFill>
                  <a:latin typeface="黑体" panose="02010609060101010101" pitchFamily="49" charset="-122"/>
                  <a:ea typeface="黑体" panose="02010609060101010101" pitchFamily="49" charset="-122"/>
                </a:rPr>
                <a:t>如果你是生活在</a:t>
              </a:r>
              <a:r>
                <a:rPr lang="zh-CN" altLang="zh-CN" sz="2400" dirty="0">
                  <a:solidFill>
                    <a:srgbClr val="FF0000"/>
                  </a:solidFill>
                  <a:latin typeface="黑体" panose="02010609060101010101" pitchFamily="49" charset="-122"/>
                  <a:ea typeface="黑体" panose="02010609060101010101" pitchFamily="49" charset="-122"/>
                </a:rPr>
                <a:t>20</a:t>
              </a:r>
              <a:r>
                <a:rPr lang="zh-CN" altLang="en-US" sz="2400" dirty="0">
                  <a:solidFill>
                    <a:srgbClr val="FF0000"/>
                  </a:solidFill>
                  <a:latin typeface="黑体" panose="02010609060101010101" pitchFamily="49" charset="-122"/>
                  <a:ea typeface="黑体" panose="02010609060101010101" pitchFamily="49" charset="-122"/>
                </a:rPr>
                <a:t>世纪</a:t>
              </a:r>
              <a:r>
                <a:rPr lang="zh-CN" altLang="zh-CN" sz="2400" dirty="0">
                  <a:solidFill>
                    <a:srgbClr val="FF0000"/>
                  </a:solidFill>
                  <a:latin typeface="黑体" panose="02010609060101010101" pitchFamily="49" charset="-122"/>
                  <a:ea typeface="黑体" panose="02010609060101010101" pitchFamily="49" charset="-122"/>
                </a:rPr>
                <a:t>30</a:t>
              </a:r>
              <a:r>
                <a:rPr lang="zh-CN" altLang="en-US" sz="2400" dirty="0">
                  <a:solidFill>
                    <a:srgbClr val="FF0000"/>
                  </a:solidFill>
                  <a:latin typeface="黑体" panose="02010609060101010101" pitchFamily="49" charset="-122"/>
                  <a:ea typeface="黑体" panose="02010609060101010101" pitchFamily="49" charset="-122"/>
                </a:rPr>
                <a:t>年代的美国公民，会投谁的票？能说明一下你的理由吗？</a:t>
              </a:r>
            </a:p>
          </p:txBody>
        </p:sp>
      </p:grpSp>
      <p:sp>
        <p:nvSpPr>
          <p:cNvPr id="12306" name="Text Box 18"/>
          <p:cNvSpPr txBox="1"/>
          <p:nvPr/>
        </p:nvSpPr>
        <p:spPr>
          <a:xfrm>
            <a:off x="2771775" y="5229225"/>
            <a:ext cx="4427538" cy="579438"/>
          </a:xfrm>
          <a:prstGeom prst="rect">
            <a:avLst/>
          </a:prstGeom>
          <a:solidFill>
            <a:srgbClr val="000000"/>
          </a:solidFill>
          <a:ln w="9525">
            <a:noFill/>
          </a:ln>
        </p:spPr>
        <p:txBody>
          <a:bodyPr anchor="t">
            <a:spAutoFit/>
          </a:bodyPr>
          <a:lstStyle/>
          <a:p>
            <a:pPr algn="ctr"/>
            <a:r>
              <a:rPr lang="zh-CN" altLang="en-US" dirty="0">
                <a:solidFill>
                  <a:srgbClr val="FFFFFF"/>
                </a:solidFill>
                <a:latin typeface="Tahoma" panose="020B0604030504040204" pitchFamily="34" charset="0"/>
                <a:ea typeface="宋体" panose="02010600030101010101" pitchFamily="2" charset="-122"/>
              </a:rPr>
              <a:t>胡佛失意　罗斯福得意</a:t>
            </a:r>
          </a:p>
        </p:txBody>
      </p:sp>
      <p:pic>
        <p:nvPicPr>
          <p:cNvPr id="6162" name="Picture 19" descr="3380eacad6542958f31fe755"/>
          <p:cNvPicPr>
            <a:picLocks noChangeAspect="1"/>
          </p:cNvPicPr>
          <p:nvPr/>
        </p:nvPicPr>
        <p:blipFill>
          <a:blip r:embed="rId6">
            <a:clrChange>
              <a:clrFrom>
                <a:srgbClr val="FFFFFF"/>
              </a:clrFrom>
              <a:clrTo>
                <a:srgbClr val="FFFFFF">
                  <a:alpha val="0"/>
                </a:srgbClr>
              </a:clrTo>
            </a:clrChange>
          </a:blip>
          <a:srcRect l="55670" t="8900"/>
          <a:stretch>
            <a:fillRect/>
          </a:stretch>
        </p:blipFill>
        <p:spPr>
          <a:xfrm>
            <a:off x="8532813" y="6305550"/>
            <a:ext cx="611187" cy="49530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iterate type="lt">
                                    <p:tmAbs val="0"/>
                                  </p:iterate>
                                  <p:childTnLst>
                                    <p:set>
                                      <p:cBhvr>
                                        <p:cTn id="6" dur="1" fill="hold">
                                          <p:stCondLst>
                                            <p:cond delay="0"/>
                                          </p:stCondLst>
                                        </p:cTn>
                                        <p:tgtEl>
                                          <p:spTgt spid="12300"/>
                                        </p:tgtEl>
                                        <p:attrNameLst>
                                          <p:attrName>style.visibility</p:attrName>
                                        </p:attrNameLst>
                                      </p:cBhvr>
                                      <p:to>
                                        <p:strVal val="visible"/>
                                      </p:to>
                                    </p:set>
                                    <p:anim calcmode="lin" valueType="num">
                                      <p:cBhvr>
                                        <p:cTn id="7" dur="1000" fill="hold"/>
                                        <p:tgtEl>
                                          <p:spTgt spid="12300"/>
                                        </p:tgtEl>
                                        <p:attrNameLst>
                                          <p:attrName>ppt_w</p:attrName>
                                        </p:attrNameLst>
                                      </p:cBhvr>
                                      <p:tavLst>
                                        <p:tav tm="0">
                                          <p:val>
                                            <p:strVal val="#ppt_w*0.70"/>
                                          </p:val>
                                        </p:tav>
                                        <p:tav tm="100000">
                                          <p:val>
                                            <p:strVal val="#ppt_w"/>
                                          </p:val>
                                        </p:tav>
                                      </p:tavLst>
                                    </p:anim>
                                    <p:anim calcmode="lin" valueType="num">
                                      <p:cBhvr>
                                        <p:cTn id="8" dur="1000" fill="hold"/>
                                        <p:tgtEl>
                                          <p:spTgt spid="12300"/>
                                        </p:tgtEl>
                                        <p:attrNameLst>
                                          <p:attrName>ppt_h</p:attrName>
                                        </p:attrNameLst>
                                      </p:cBhvr>
                                      <p:tavLst>
                                        <p:tav tm="0">
                                          <p:val>
                                            <p:strVal val="#ppt_h"/>
                                          </p:val>
                                        </p:tav>
                                        <p:tav tm="100000">
                                          <p:val>
                                            <p:strVal val="#ppt_h"/>
                                          </p:val>
                                        </p:tav>
                                      </p:tavLst>
                                    </p:anim>
                                    <p:animEffect transition="in" filter="fade">
                                      <p:cBhvr>
                                        <p:cTn id="9" dur="1000"/>
                                        <p:tgtEl>
                                          <p:spTgt spid="12300"/>
                                        </p:tgtEl>
                                      </p:cBhvr>
                                    </p:animEffect>
                                  </p:childTnLst>
                                </p:cTn>
                              </p:par>
                              <p:par>
                                <p:cTn id="10" presetID="55" presetClass="entr" presetSubtype="0" fill="hold" grpId="0" nodeType="withEffect">
                                  <p:stCondLst>
                                    <p:cond delay="0"/>
                                  </p:stCondLst>
                                  <p:iterate type="lt">
                                    <p:tmAbs val="0"/>
                                  </p:iterate>
                                  <p:childTnLst>
                                    <p:set>
                                      <p:cBhvr>
                                        <p:cTn id="11" dur="1" fill="hold">
                                          <p:stCondLst>
                                            <p:cond delay="0"/>
                                          </p:stCondLst>
                                        </p:cTn>
                                        <p:tgtEl>
                                          <p:spTgt spid="12301"/>
                                        </p:tgtEl>
                                        <p:attrNameLst>
                                          <p:attrName>style.visibility</p:attrName>
                                        </p:attrNameLst>
                                      </p:cBhvr>
                                      <p:to>
                                        <p:strVal val="visible"/>
                                      </p:to>
                                    </p:set>
                                    <p:anim calcmode="lin" valueType="num">
                                      <p:cBhvr>
                                        <p:cTn id="12" dur="1000" fill="hold"/>
                                        <p:tgtEl>
                                          <p:spTgt spid="12301"/>
                                        </p:tgtEl>
                                        <p:attrNameLst>
                                          <p:attrName>ppt_w</p:attrName>
                                        </p:attrNameLst>
                                      </p:cBhvr>
                                      <p:tavLst>
                                        <p:tav tm="0">
                                          <p:val>
                                            <p:strVal val="#ppt_w*0.70"/>
                                          </p:val>
                                        </p:tav>
                                        <p:tav tm="100000">
                                          <p:val>
                                            <p:strVal val="#ppt_w"/>
                                          </p:val>
                                        </p:tav>
                                      </p:tavLst>
                                    </p:anim>
                                    <p:anim calcmode="lin" valueType="num">
                                      <p:cBhvr>
                                        <p:cTn id="13" dur="1000" fill="hold"/>
                                        <p:tgtEl>
                                          <p:spTgt spid="12301"/>
                                        </p:tgtEl>
                                        <p:attrNameLst>
                                          <p:attrName>ppt_h</p:attrName>
                                        </p:attrNameLst>
                                      </p:cBhvr>
                                      <p:tavLst>
                                        <p:tav tm="0">
                                          <p:val>
                                            <p:strVal val="#ppt_h"/>
                                          </p:val>
                                        </p:tav>
                                        <p:tav tm="100000">
                                          <p:val>
                                            <p:strVal val="#ppt_h"/>
                                          </p:val>
                                        </p:tav>
                                      </p:tavLst>
                                    </p:anim>
                                    <p:animEffect transition="in" filter="fade">
                                      <p:cBhvr>
                                        <p:cTn id="14" dur="1000"/>
                                        <p:tgtEl>
                                          <p:spTgt spid="12301"/>
                                        </p:tgtEl>
                                      </p:cBhvr>
                                    </p:animEffect>
                                  </p:childTnLst>
                                </p:cTn>
                              </p:par>
                              <p:par>
                                <p:cTn id="15" presetID="55" presetClass="entr" presetSubtype="0" fill="hold" nodeType="withEffect">
                                  <p:stCondLst>
                                    <p:cond delay="0"/>
                                  </p:stCondLst>
                                  <p:iterate type="lt">
                                    <p:tmAbs val="0"/>
                                  </p:iterate>
                                  <p:childTnLst>
                                    <p:set>
                                      <p:cBhvr>
                                        <p:cTn id="16" dur="1" fill="hold">
                                          <p:stCondLst>
                                            <p:cond delay="0"/>
                                          </p:stCondLst>
                                        </p:cTn>
                                        <p:tgtEl>
                                          <p:spTgt spid="7182"/>
                                        </p:tgtEl>
                                        <p:attrNameLst>
                                          <p:attrName>style.visibility</p:attrName>
                                        </p:attrNameLst>
                                      </p:cBhvr>
                                      <p:to>
                                        <p:strVal val="visible"/>
                                      </p:to>
                                    </p:set>
                                    <p:anim calcmode="lin" valueType="num">
                                      <p:cBhvr>
                                        <p:cTn id="17" dur="1000" fill="hold"/>
                                        <p:tgtEl>
                                          <p:spTgt spid="7182"/>
                                        </p:tgtEl>
                                        <p:attrNameLst>
                                          <p:attrName>ppt_w</p:attrName>
                                        </p:attrNameLst>
                                      </p:cBhvr>
                                      <p:tavLst>
                                        <p:tav tm="0">
                                          <p:val>
                                            <p:strVal val="#ppt_w*0.70"/>
                                          </p:val>
                                        </p:tav>
                                        <p:tav tm="100000">
                                          <p:val>
                                            <p:strVal val="#ppt_w"/>
                                          </p:val>
                                        </p:tav>
                                      </p:tavLst>
                                    </p:anim>
                                    <p:anim calcmode="lin" valueType="num">
                                      <p:cBhvr>
                                        <p:cTn id="18" dur="1000" fill="hold"/>
                                        <p:tgtEl>
                                          <p:spTgt spid="7182"/>
                                        </p:tgtEl>
                                        <p:attrNameLst>
                                          <p:attrName>ppt_h</p:attrName>
                                        </p:attrNameLst>
                                      </p:cBhvr>
                                      <p:tavLst>
                                        <p:tav tm="0">
                                          <p:val>
                                            <p:strVal val="#ppt_h"/>
                                          </p:val>
                                        </p:tav>
                                        <p:tav tm="100000">
                                          <p:val>
                                            <p:strVal val="#ppt_h"/>
                                          </p:val>
                                        </p:tav>
                                      </p:tavLst>
                                    </p:anim>
                                    <p:animEffect transition="in" filter="fade">
                                      <p:cBhvr>
                                        <p:cTn id="19" dur="1000"/>
                                        <p:tgtEl>
                                          <p:spTgt spid="718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6" fill="hold" grpId="0" nodeType="clickEffect">
                                  <p:stCondLst>
                                    <p:cond delay="0"/>
                                  </p:stCondLst>
                                  <p:childTnLst>
                                    <p:set>
                                      <p:cBhvr>
                                        <p:cTn id="29" dur="1" fill="hold">
                                          <p:stCondLst>
                                            <p:cond delay="0"/>
                                          </p:stCondLst>
                                        </p:cTn>
                                        <p:tgtEl>
                                          <p:spTgt spid="12306"/>
                                        </p:tgtEl>
                                        <p:attrNameLst>
                                          <p:attrName>style.visibility</p:attrName>
                                        </p:attrNameLst>
                                      </p:cBhvr>
                                      <p:to>
                                        <p:strVal val="visible"/>
                                      </p:to>
                                    </p:set>
                                    <p:animEffect transition="in" filter="barn(inHorizontal)">
                                      <p:cBhvr>
                                        <p:cTn id="30" dur="500"/>
                                        <p:tgtEl>
                                          <p:spTgt spid="12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0" grpId="0" bldLvl="0" animBg="1"/>
      <p:bldP spid="12301" grpId="0" bldLvl="0" animBg="1"/>
      <p:bldP spid="12306"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2" descr="胡佛"/>
          <p:cNvPicPr>
            <a:picLocks noGrp="1" noChangeAspect="1"/>
          </p:cNvPicPr>
          <p:nvPr>
            <p:ph idx="4294967295"/>
          </p:nvPr>
        </p:nvPicPr>
        <p:blipFill>
          <a:blip r:embed="rId2"/>
          <a:stretch>
            <a:fillRect/>
          </a:stretch>
        </p:blipFill>
        <p:spPr>
          <a:xfrm>
            <a:off x="1127125" y="1857375"/>
            <a:ext cx="3643313" cy="3783013"/>
          </a:xfrm>
          <a:prstGeom prst="rect">
            <a:avLst/>
          </a:prstGeom>
          <a:noFill/>
          <a:ln w="9525">
            <a:noFill/>
          </a:ln>
        </p:spPr>
      </p:pic>
      <p:pic>
        <p:nvPicPr>
          <p:cNvPr id="7170" name="Picture 3" descr="pic_73807"/>
          <p:cNvPicPr>
            <a:picLocks noChangeAspect="1"/>
          </p:cNvPicPr>
          <p:nvPr/>
        </p:nvPicPr>
        <p:blipFill>
          <a:blip r:embed="rId3"/>
          <a:stretch>
            <a:fillRect/>
          </a:stretch>
        </p:blipFill>
        <p:spPr>
          <a:xfrm>
            <a:off x="5000625" y="1858963"/>
            <a:ext cx="3609975" cy="3781425"/>
          </a:xfrm>
          <a:prstGeom prst="rect">
            <a:avLst/>
          </a:prstGeom>
          <a:noFill/>
          <a:ln w="9525">
            <a:noFill/>
          </a:ln>
        </p:spPr>
      </p:pic>
      <p:sp>
        <p:nvSpPr>
          <p:cNvPr id="13316" name="Rectangle 4"/>
          <p:cNvSpPr>
            <a:spLocks noGrp="1"/>
          </p:cNvSpPr>
          <p:nvPr>
            <p:ph type="title" idx="4294967295"/>
          </p:nvPr>
        </p:nvSpPr>
        <p:spPr>
          <a:xfrm>
            <a:off x="0" y="836613"/>
            <a:ext cx="8540750" cy="1143000"/>
          </a:xfrm>
          <a:prstGeom prst="rect">
            <a:avLst/>
          </a:prstGeom>
          <a:noFill/>
          <a:ln w="9525">
            <a:noFill/>
          </a:ln>
        </p:spPr>
        <p:txBody>
          <a:bodyPr vert="horz" wrap="square" lIns="91440" tIns="45720" rIns="91440" bIns="45720" anchor="ctr"/>
          <a:lstStyle/>
          <a:p>
            <a:pPr algn="l" eaLnBrk="1" hangingPunct="1"/>
            <a:r>
              <a:rPr lang="en-US" altLang="zh-CN" b="1" dirty="0">
                <a:latin typeface="黑体" panose="02010609060101010101" pitchFamily="49" charset="-122"/>
                <a:ea typeface="黑体" panose="02010609060101010101" pitchFamily="49" charset="-122"/>
              </a:rPr>
              <a:t>    </a:t>
            </a:r>
            <a:r>
              <a:rPr lang="en-US" altLang="zh-CN" sz="3600" b="1" dirty="0">
                <a:latin typeface="黑体" panose="02010609060101010101" pitchFamily="49" charset="-122"/>
                <a:ea typeface="黑体" panose="02010609060101010101" pitchFamily="49" charset="-122"/>
              </a:rPr>
              <a:t> </a:t>
            </a:r>
            <a:r>
              <a:rPr lang="zh-CN" altLang="zh-CN" sz="3600" b="1" dirty="0">
                <a:latin typeface="黑体" panose="02010609060101010101" pitchFamily="49" charset="-122"/>
                <a:ea typeface="黑体" panose="02010609060101010101" pitchFamily="49" charset="-122"/>
              </a:rPr>
              <a:t>59 </a:t>
            </a:r>
            <a:r>
              <a:rPr lang="zh-CN" altLang="en-US" sz="3600" b="1" dirty="0">
                <a:latin typeface="黑体" panose="02010609060101010101" pitchFamily="49" charset="-122"/>
                <a:ea typeface="黑体" panose="02010609060101010101" pitchFamily="49" charset="-122"/>
              </a:rPr>
              <a:t>张选举票</a:t>
            </a:r>
          </a:p>
        </p:txBody>
      </p:sp>
      <p:sp>
        <p:nvSpPr>
          <p:cNvPr id="13317" name="Text Box 5"/>
          <p:cNvSpPr txBox="1"/>
          <p:nvPr/>
        </p:nvSpPr>
        <p:spPr>
          <a:xfrm>
            <a:off x="5368925" y="1123950"/>
            <a:ext cx="3384550" cy="646113"/>
          </a:xfrm>
          <a:prstGeom prst="rect">
            <a:avLst/>
          </a:prstGeom>
          <a:noFill/>
          <a:ln w="9525">
            <a:noFill/>
          </a:ln>
        </p:spPr>
        <p:txBody>
          <a:bodyPr anchor="t">
            <a:spAutoFit/>
          </a:bodyPr>
          <a:lstStyle/>
          <a:p>
            <a:pPr>
              <a:spcBef>
                <a:spcPct val="50000"/>
              </a:spcBef>
            </a:pPr>
            <a:r>
              <a:rPr lang="zh-CN" altLang="zh-CN" sz="3600" dirty="0">
                <a:solidFill>
                  <a:srgbClr val="FF0000"/>
                </a:solidFill>
                <a:latin typeface="黑体" panose="02010609060101010101" pitchFamily="49" charset="-122"/>
                <a:ea typeface="黑体" panose="02010609060101010101" pitchFamily="49" charset="-122"/>
              </a:rPr>
              <a:t>472</a:t>
            </a:r>
            <a:r>
              <a:rPr lang="zh-CN" altLang="en-US" sz="3600" dirty="0">
                <a:latin typeface="黑体" panose="02010609060101010101" pitchFamily="49" charset="-122"/>
                <a:ea typeface="黑体" panose="02010609060101010101" pitchFamily="49" charset="-122"/>
              </a:rPr>
              <a:t>张选举票</a:t>
            </a:r>
          </a:p>
        </p:txBody>
      </p:sp>
      <p:sp>
        <p:nvSpPr>
          <p:cNvPr id="7173" name="Rectangle 6"/>
          <p:cNvSpPr/>
          <p:nvPr/>
        </p:nvSpPr>
        <p:spPr>
          <a:xfrm>
            <a:off x="685800" y="142875"/>
            <a:ext cx="7772400" cy="1052513"/>
          </a:xfrm>
          <a:prstGeom prst="rect">
            <a:avLst/>
          </a:prstGeom>
          <a:noFill/>
          <a:ln w="9525">
            <a:noFill/>
          </a:ln>
        </p:spPr>
        <p:txBody>
          <a:bodyPr anchor="ctr"/>
          <a:lstStyle/>
          <a:p>
            <a:pPr algn="ctr">
              <a:buFontTx/>
            </a:pPr>
            <a:r>
              <a:rPr lang="zh-CN" altLang="en-US" sz="5400" b="0" dirty="0">
                <a:solidFill>
                  <a:srgbClr val="FF0000"/>
                </a:solidFill>
                <a:latin typeface="华文中宋" panose="02010600040101010101" pitchFamily="2" charset="-122"/>
                <a:ea typeface="华文中宋" panose="02010600040101010101" pitchFamily="2" charset="-122"/>
              </a:rPr>
              <a:t>大选结果</a:t>
            </a:r>
          </a:p>
        </p:txBody>
      </p:sp>
      <p:sp>
        <p:nvSpPr>
          <p:cNvPr id="7" name="Text Box 14"/>
          <p:cNvSpPr txBox="1">
            <a:spLocks noChangeArrowheads="1"/>
          </p:cNvSpPr>
          <p:nvPr/>
        </p:nvSpPr>
        <p:spPr bwMode="auto">
          <a:xfrm>
            <a:off x="1141413" y="5786438"/>
            <a:ext cx="4857750" cy="58420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zh-CN" altLang="zh-CN" sz="3200" b="1" i="0" u="none" strike="noStrike" kern="1200" cap="none" spc="0" normalizeH="0" baseline="0" noProof="0">
                <a:ln>
                  <a:noFill/>
                </a:ln>
                <a:solidFill>
                  <a:schemeClr val="tx1"/>
                </a:solidFill>
                <a:effectLst/>
                <a:uLnTx/>
                <a:uFillTx/>
                <a:latin typeface="+mn-lt"/>
                <a:ea typeface="华文仿宋" panose="02010600040101010101" pitchFamily="2" charset="-122"/>
                <a:cs typeface="+mn-cs"/>
              </a:rPr>
              <a:t>1932</a:t>
            </a:r>
            <a:r>
              <a:rPr kumimoji="0" lang="zh-CN" sz="3200" b="1" i="0" u="none" strike="noStrike" kern="1200" cap="none" spc="0" normalizeH="0" baseline="0" noProof="0">
                <a:ln>
                  <a:noFill/>
                </a:ln>
                <a:solidFill>
                  <a:schemeClr val="tx1"/>
                </a:solidFill>
                <a:effectLst/>
                <a:uLnTx/>
                <a:uFillTx/>
                <a:latin typeface="+mn-lt"/>
                <a:ea typeface="华文仿宋" panose="02010600040101010101" pitchFamily="2" charset="-122"/>
                <a:cs typeface="+mn-cs"/>
              </a:rPr>
              <a:t>年，罗斯福当选总统</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3316">
                                            <p:txEl>
                                              <p:charRg st="0" end="8"/>
                                            </p:txEl>
                                          </p:spTgt>
                                        </p:tgtEl>
                                        <p:attrNameLst>
                                          <p:attrName>style.visibility</p:attrName>
                                        </p:attrNameLst>
                                      </p:cBhvr>
                                      <p:to>
                                        <p:strVal val="visible"/>
                                      </p:to>
                                    </p:set>
                                    <p:anim calcmode="lin" valueType="num">
                                      <p:cBhvr additive="base">
                                        <p:cTn id="7" dur="500" fill="hold"/>
                                        <p:tgtEl>
                                          <p:spTgt spid="13316">
                                            <p:txEl>
                                              <p:charRg st="0" end="8"/>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316">
                                            <p:txEl>
                                              <p:charRg st="0" end="8"/>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3317">
                                            <p:txEl>
                                              <p:pRg st="0" end="0"/>
                                            </p:txEl>
                                          </p:spTgt>
                                        </p:tgtEl>
                                        <p:attrNameLst>
                                          <p:attrName>style.visibility</p:attrName>
                                        </p:attrNameLst>
                                      </p:cBhvr>
                                      <p:to>
                                        <p:strVal val="visible"/>
                                      </p:to>
                                    </p:set>
                                    <p:anim calcmode="lin" valueType="num">
                                      <p:cBhvr additive="base">
                                        <p:cTn id="11" dur="500" fill="hold"/>
                                        <p:tgtEl>
                                          <p:spTgt spid="13317">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33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WordArt 2"/>
          <p:cNvSpPr/>
          <p:nvPr/>
        </p:nvSpPr>
        <p:spPr>
          <a:xfrm>
            <a:off x="1439863" y="5334000"/>
            <a:ext cx="2987675" cy="1447800"/>
          </a:xfrm>
          <a:prstGeom prst="rect">
            <a:avLst/>
          </a:prstGeom>
        </p:spPr>
        <p:txBody>
          <a:bodyPr wrap="none" fromWordArt="1">
            <a:prstTxWarp prst="textWave2">
              <a:avLst>
                <a:gd name="adj1" fmla="val 13005"/>
                <a:gd name="adj2" fmla="val 0"/>
              </a:avLst>
            </a:prstTxWarp>
            <a:normAutofit/>
          </a:bodyPr>
          <a:lstStyle/>
          <a:p>
            <a:pPr algn="ctr"/>
            <a:endParaRPr lang="zh-CN" altLang="en-US" sz="2400" b="1" spc="720">
              <a:ln w="19050" cap="flat" cmpd="sng">
                <a:solidFill>
                  <a:srgbClr val="FF0000"/>
                </a:solidFill>
                <a:prstDash val="solid"/>
                <a:round/>
                <a:headEnd type="none" w="med" len="med"/>
                <a:tailEnd type="none" w="med" len="med"/>
              </a:ln>
              <a:solidFill>
                <a:srgbClr val="FF00FF"/>
              </a:solidFill>
              <a:latin typeface="仿宋" panose="02010609060101010101" charset="-122"/>
              <a:ea typeface="仿宋" panose="02010609060101010101" charset="-122"/>
            </a:endParaRPr>
          </a:p>
        </p:txBody>
      </p:sp>
      <p:sp>
        <p:nvSpPr>
          <p:cNvPr id="10242" name="Rectangle 3"/>
          <p:cNvSpPr>
            <a:spLocks noRot="1"/>
          </p:cNvSpPr>
          <p:nvPr/>
        </p:nvSpPr>
        <p:spPr>
          <a:xfrm>
            <a:off x="411480" y="1143000"/>
            <a:ext cx="7143750" cy="642938"/>
          </a:xfrm>
          <a:prstGeom prst="rect">
            <a:avLst/>
          </a:prstGeom>
          <a:noFill/>
          <a:ln w="9525">
            <a:noFill/>
          </a:ln>
        </p:spPr>
        <p:txBody>
          <a:bodyPr anchor="ctr"/>
          <a:lstStyle/>
          <a:p>
            <a:pPr>
              <a:buFontTx/>
            </a:pPr>
            <a:r>
              <a:rPr lang="zh-CN" altLang="en-US" sz="2800" b="1" dirty="0">
                <a:solidFill>
                  <a:srgbClr val="FF0000"/>
                </a:solidFill>
                <a:latin typeface="黑体" panose="02010609060101010101" pitchFamily="49" charset="-122"/>
                <a:ea typeface="黑体" panose="02010609060101010101" pitchFamily="49" charset="-122"/>
              </a:rPr>
              <a:t>（一）新政的背景（临危受命）</a:t>
            </a:r>
          </a:p>
        </p:txBody>
      </p:sp>
      <p:sp>
        <p:nvSpPr>
          <p:cNvPr id="10243" name="Rectangle 3"/>
          <p:cNvSpPr>
            <a:spLocks noRot="1"/>
          </p:cNvSpPr>
          <p:nvPr/>
        </p:nvSpPr>
        <p:spPr>
          <a:xfrm>
            <a:off x="554990" y="300355"/>
            <a:ext cx="6500813" cy="642938"/>
          </a:xfrm>
          <a:prstGeom prst="rect">
            <a:avLst/>
          </a:prstGeom>
          <a:noFill/>
          <a:ln w="9525">
            <a:noFill/>
          </a:ln>
        </p:spPr>
        <p:txBody>
          <a:bodyPr anchor="ctr"/>
          <a:lstStyle/>
          <a:p>
            <a:pPr>
              <a:buFontTx/>
            </a:pPr>
            <a:r>
              <a:rPr lang="zh-CN" altLang="en-US" sz="4000" b="1" dirty="0">
                <a:latin typeface="黑体" panose="02010609060101010101" pitchFamily="49" charset="-122"/>
                <a:ea typeface="黑体" panose="02010609060101010101" pitchFamily="49" charset="-122"/>
              </a:rPr>
              <a:t>一、罗斯福新政的背景</a:t>
            </a:r>
          </a:p>
        </p:txBody>
      </p:sp>
      <p:sp>
        <p:nvSpPr>
          <p:cNvPr id="6" name="矩形 5"/>
          <p:cNvSpPr/>
          <p:nvPr/>
        </p:nvSpPr>
        <p:spPr>
          <a:xfrm>
            <a:off x="712153" y="1763713"/>
            <a:ext cx="1612900" cy="521970"/>
          </a:xfrm>
          <a:prstGeom prst="rect">
            <a:avLst/>
          </a:prstGeom>
          <a:noFill/>
          <a:ln w="9525">
            <a:noFill/>
          </a:ln>
        </p:spPr>
        <p:txBody>
          <a:bodyPr wrap="none" anchor="t">
            <a:spAutoFit/>
          </a:bodyPr>
          <a:lstStyle/>
          <a:p>
            <a:r>
              <a:rPr lang="zh-CN" altLang="en-US" sz="2800" b="1" dirty="0">
                <a:solidFill>
                  <a:srgbClr val="7030A0"/>
                </a:solidFill>
                <a:latin typeface="黑体" panose="02010609060101010101" pitchFamily="49" charset="-122"/>
                <a:ea typeface="黑体" panose="02010609060101010101" pitchFamily="49" charset="-122"/>
              </a:rPr>
              <a:t>必要性：</a:t>
            </a:r>
          </a:p>
        </p:txBody>
      </p:sp>
      <p:sp>
        <p:nvSpPr>
          <p:cNvPr id="10" name="矩形 9"/>
          <p:cNvSpPr/>
          <p:nvPr/>
        </p:nvSpPr>
        <p:spPr>
          <a:xfrm>
            <a:off x="815975" y="2214245"/>
            <a:ext cx="8118475" cy="977265"/>
          </a:xfrm>
          <a:prstGeom prst="rect">
            <a:avLst/>
          </a:prstGeom>
          <a:noFill/>
          <a:ln w="9525">
            <a:noFill/>
          </a:ln>
        </p:spPr>
        <p:txBody>
          <a:bodyPr wrap="square" anchor="t">
            <a:spAutoFit/>
          </a:bodyPr>
          <a:lstStyle/>
          <a:p>
            <a:pPr>
              <a:lnSpc>
                <a:spcPct val="120000"/>
              </a:lnSpc>
            </a:pPr>
            <a:r>
              <a:rPr lang="en-US" altLang="zh-CN" sz="2400" b="1" dirty="0">
                <a:solidFill>
                  <a:srgbClr val="003399"/>
                </a:solidFill>
                <a:latin typeface="仿宋" panose="02010609060101010101" charset="-122"/>
                <a:ea typeface="仿宋" panose="02010609060101010101" charset="-122"/>
                <a:cs typeface="仿宋" panose="02010609060101010101" charset="-122"/>
              </a:rPr>
              <a:t> </a:t>
            </a:r>
            <a:r>
              <a:rPr lang="zh-CN" altLang="zh-CN" sz="2400" b="1" dirty="0">
                <a:solidFill>
                  <a:srgbClr val="003399"/>
                </a:solidFill>
                <a:latin typeface="仿宋" panose="02010609060101010101" charset="-122"/>
                <a:ea typeface="仿宋" panose="02010609060101010101" charset="-122"/>
                <a:cs typeface="仿宋" panose="02010609060101010101" charset="-122"/>
              </a:rPr>
              <a:t>1</a:t>
            </a:r>
            <a:r>
              <a:rPr lang="zh-CN" altLang="en-US" sz="2400" b="1" dirty="0">
                <a:solidFill>
                  <a:srgbClr val="003399"/>
                </a:solidFill>
                <a:latin typeface="仿宋" panose="02010609060101010101" charset="-122"/>
                <a:ea typeface="仿宋" panose="02010609060101010101" charset="-122"/>
                <a:cs typeface="仿宋" panose="02010609060101010101" charset="-122"/>
              </a:rPr>
              <a:t>、</a:t>
            </a:r>
            <a:r>
              <a:rPr lang="zh-CN" altLang="zh-CN" sz="2400" b="1" dirty="0">
                <a:solidFill>
                  <a:srgbClr val="FF6600"/>
                </a:solidFill>
                <a:latin typeface="仿宋" panose="02010609060101010101" charset="-122"/>
                <a:ea typeface="仿宋" panose="02010609060101010101" charset="-122"/>
                <a:cs typeface="仿宋" panose="02010609060101010101" charset="-122"/>
              </a:rPr>
              <a:t>1929—1933</a:t>
            </a:r>
            <a:r>
              <a:rPr lang="zh-CN" altLang="en-US" sz="2400" b="1" dirty="0">
                <a:solidFill>
                  <a:srgbClr val="FF6600"/>
                </a:solidFill>
                <a:latin typeface="仿宋" panose="02010609060101010101" charset="-122"/>
                <a:ea typeface="仿宋" panose="02010609060101010101" charset="-122"/>
                <a:cs typeface="仿宋" panose="02010609060101010101" charset="-122"/>
              </a:rPr>
              <a:t>年经济危机</a:t>
            </a:r>
            <a:r>
              <a:rPr lang="zh-CN" altLang="en-US" sz="2400" b="1" dirty="0">
                <a:solidFill>
                  <a:srgbClr val="003399"/>
                </a:solidFill>
                <a:latin typeface="仿宋" panose="02010609060101010101" charset="-122"/>
                <a:ea typeface="仿宋" panose="02010609060101010101" charset="-122"/>
                <a:cs typeface="仿宋" panose="02010609060101010101" charset="-122"/>
              </a:rPr>
              <a:t>使美国经济遭到严重破坏，社会矛盾尖锐；</a:t>
            </a:r>
          </a:p>
        </p:txBody>
      </p:sp>
      <p:sp>
        <p:nvSpPr>
          <p:cNvPr id="11" name="矩形 10"/>
          <p:cNvSpPr/>
          <p:nvPr/>
        </p:nvSpPr>
        <p:spPr>
          <a:xfrm>
            <a:off x="914400" y="3260725"/>
            <a:ext cx="8020685" cy="977265"/>
          </a:xfrm>
          <a:prstGeom prst="rect">
            <a:avLst/>
          </a:prstGeom>
          <a:noFill/>
          <a:ln w="9525">
            <a:noFill/>
          </a:ln>
        </p:spPr>
        <p:txBody>
          <a:bodyPr wrap="square" anchor="t">
            <a:spAutoFit/>
          </a:bodyPr>
          <a:lstStyle/>
          <a:p>
            <a:pPr>
              <a:lnSpc>
                <a:spcPct val="120000"/>
              </a:lnSpc>
            </a:pPr>
            <a:r>
              <a:rPr lang="zh-CN" altLang="zh-CN" sz="2400" b="1" dirty="0">
                <a:solidFill>
                  <a:srgbClr val="003399"/>
                </a:solidFill>
                <a:latin typeface="仿宋" panose="02010609060101010101" charset="-122"/>
                <a:ea typeface="仿宋" panose="02010609060101010101" charset="-122"/>
                <a:cs typeface="仿宋" panose="02010609060101010101" charset="-122"/>
              </a:rPr>
              <a:t>2</a:t>
            </a:r>
            <a:r>
              <a:rPr lang="zh-CN" altLang="en-US" sz="2400" b="1" dirty="0">
                <a:solidFill>
                  <a:srgbClr val="003399"/>
                </a:solidFill>
                <a:latin typeface="仿宋" panose="02010609060101010101" charset="-122"/>
                <a:ea typeface="仿宋" panose="02010609060101010101" charset="-122"/>
                <a:cs typeface="仿宋" panose="02010609060101010101" charset="-122"/>
              </a:rPr>
              <a:t>、胡佛的反危机措施杯水车薪，</a:t>
            </a:r>
            <a:r>
              <a:rPr lang="zh-CN" altLang="en-US" sz="2400" b="1" dirty="0">
                <a:solidFill>
                  <a:srgbClr val="FF0000"/>
                </a:solidFill>
                <a:latin typeface="仿宋" panose="02010609060101010101" charset="-122"/>
                <a:ea typeface="仿宋" panose="02010609060101010101" charset="-122"/>
                <a:cs typeface="仿宋" panose="02010609060101010101" charset="-122"/>
              </a:rPr>
              <a:t>自由放任政策使危机进一步加剧；</a:t>
            </a:r>
          </a:p>
        </p:txBody>
      </p:sp>
      <p:sp>
        <p:nvSpPr>
          <p:cNvPr id="12" name="矩形 11"/>
          <p:cNvSpPr/>
          <p:nvPr/>
        </p:nvSpPr>
        <p:spPr>
          <a:xfrm>
            <a:off x="858838" y="4262438"/>
            <a:ext cx="1612900" cy="521970"/>
          </a:xfrm>
          <a:prstGeom prst="rect">
            <a:avLst/>
          </a:prstGeom>
          <a:noFill/>
          <a:ln w="9525">
            <a:noFill/>
          </a:ln>
        </p:spPr>
        <p:txBody>
          <a:bodyPr wrap="none" anchor="t">
            <a:spAutoFit/>
          </a:bodyPr>
          <a:lstStyle/>
          <a:p>
            <a:r>
              <a:rPr lang="zh-CN" altLang="en-US" sz="2800" b="1" dirty="0">
                <a:solidFill>
                  <a:srgbClr val="7030A0"/>
                </a:solidFill>
                <a:latin typeface="黑体" panose="02010609060101010101" pitchFamily="49" charset="-122"/>
                <a:ea typeface="黑体" panose="02010609060101010101" pitchFamily="49" charset="-122"/>
              </a:rPr>
              <a:t>可能性：</a:t>
            </a:r>
          </a:p>
        </p:txBody>
      </p:sp>
      <p:sp>
        <p:nvSpPr>
          <p:cNvPr id="13" name="矩形 12"/>
          <p:cNvSpPr/>
          <p:nvPr/>
        </p:nvSpPr>
        <p:spPr>
          <a:xfrm>
            <a:off x="1002030" y="4832350"/>
            <a:ext cx="7740650" cy="829945"/>
          </a:xfrm>
          <a:prstGeom prst="rect">
            <a:avLst/>
          </a:prstGeom>
          <a:noFill/>
          <a:ln w="9525">
            <a:noFill/>
          </a:ln>
        </p:spPr>
        <p:txBody>
          <a:bodyPr wrap="square" anchor="t">
            <a:spAutoFit/>
          </a:bodyPr>
          <a:lstStyle/>
          <a:p>
            <a:r>
              <a:rPr lang="en-US" altLang="zh-CN" sz="2400" b="1" dirty="0">
                <a:solidFill>
                  <a:srgbClr val="003399"/>
                </a:solidFill>
                <a:latin typeface="仿宋" panose="02010609060101010101" charset="-122"/>
                <a:ea typeface="仿宋" panose="02010609060101010101" charset="-122"/>
                <a:cs typeface="仿宋" panose="02010609060101010101" charset="-122"/>
              </a:rPr>
              <a:t>3</a:t>
            </a:r>
            <a:r>
              <a:rPr lang="zh-CN" altLang="en-US" sz="2400" b="1" dirty="0">
                <a:solidFill>
                  <a:srgbClr val="003399"/>
                </a:solidFill>
                <a:latin typeface="仿宋" panose="02010609060101010101" charset="-122"/>
                <a:ea typeface="仿宋" panose="02010609060101010101" charset="-122"/>
                <a:cs typeface="仿宋" panose="02010609060101010101" charset="-122"/>
              </a:rPr>
              <a:t>、罗斯福以</a:t>
            </a:r>
            <a:r>
              <a:rPr lang="zh-CN" altLang="en-US" sz="2400" b="1" dirty="0">
                <a:solidFill>
                  <a:srgbClr val="FF0000"/>
                </a:solidFill>
                <a:latin typeface="仿宋" panose="02010609060101010101" charset="-122"/>
                <a:ea typeface="仿宋" panose="02010609060101010101" charset="-122"/>
                <a:cs typeface="仿宋" panose="02010609060101010101" charset="-122"/>
              </a:rPr>
              <a:t>“新政”</a:t>
            </a:r>
            <a:r>
              <a:rPr lang="zh-CN" altLang="en-US" sz="2400" b="1" dirty="0">
                <a:solidFill>
                  <a:srgbClr val="003399"/>
                </a:solidFill>
                <a:latin typeface="仿宋" panose="02010609060101010101" charset="-122"/>
                <a:ea typeface="仿宋" panose="02010609060101010101" charset="-122"/>
                <a:cs typeface="仿宋" panose="02010609060101010101" charset="-122"/>
              </a:rPr>
              <a:t>赢得美国人民的拥护，当选为美国总统。</a:t>
            </a:r>
          </a:p>
        </p:txBody>
      </p:sp>
      <p:sp>
        <p:nvSpPr>
          <p:cNvPr id="14" name="矩形 13"/>
          <p:cNvSpPr/>
          <p:nvPr/>
        </p:nvSpPr>
        <p:spPr>
          <a:xfrm>
            <a:off x="1002030" y="5857875"/>
            <a:ext cx="6429375" cy="460375"/>
          </a:xfrm>
          <a:prstGeom prst="rect">
            <a:avLst/>
          </a:prstGeom>
          <a:noFill/>
          <a:ln w="9525">
            <a:noFill/>
          </a:ln>
        </p:spPr>
        <p:txBody>
          <a:bodyPr anchor="t">
            <a:spAutoFit/>
          </a:bodyPr>
          <a:lstStyle/>
          <a:p>
            <a:r>
              <a:rPr lang="en-US" altLang="zh-CN" sz="2400" b="1" dirty="0">
                <a:solidFill>
                  <a:srgbClr val="003399"/>
                </a:solidFill>
                <a:latin typeface="仿宋" panose="02010609060101010101" charset="-122"/>
                <a:ea typeface="仿宋" panose="02010609060101010101" charset="-122"/>
                <a:cs typeface="仿宋" panose="02010609060101010101" charset="-122"/>
              </a:rPr>
              <a:t>4</a:t>
            </a:r>
            <a:r>
              <a:rPr lang="zh-CN" altLang="en-US" sz="2400" b="1" dirty="0">
                <a:solidFill>
                  <a:srgbClr val="003399"/>
                </a:solidFill>
                <a:latin typeface="仿宋" panose="02010609060101010101" charset="-122"/>
                <a:ea typeface="仿宋" panose="02010609060101010101" charset="-122"/>
                <a:cs typeface="仿宋" panose="02010609060101010101" charset="-122"/>
              </a:rPr>
              <a:t>、思想基础：凯恩斯主义的诞生</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Scale>
                                      <p:cBhvr>
                                        <p:cTn id="7" dur="1000" decel="50000" fill="hold">
                                          <p:stCondLst>
                                            <p:cond delay="0"/>
                                          </p:stCondLst>
                                        </p:cTn>
                                        <p:tgtEl>
                                          <p:spTgt spid="1229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2290"/>
                                        </p:tgtEl>
                                        <p:attrNameLst>
                                          <p:attrName>ppt_x</p:attrName>
                                          <p:attrName>ppt_y</p:attrName>
                                        </p:attrNameLst>
                                      </p:cBhvr>
                                    </p:animMotion>
                                    <p:animEffect transition="in" filter="fade">
                                      <p:cBhvr>
                                        <p:cTn id="9" dur="1000"/>
                                        <p:tgtEl>
                                          <p:spTgt spid="12290"/>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Scale>
                                      <p:cBhvr>
                                        <p:cTn id="14"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6"/>
                                        </p:tgtEl>
                                        <p:attrNameLst>
                                          <p:attrName>ppt_x</p:attrName>
                                          <p:attrName>ppt_y</p:attrName>
                                        </p:attrNameLst>
                                      </p:cBhvr>
                                    </p:animMotion>
                                    <p:animEffect transition="in" filter="fade">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Scale>
                                      <p:cBhvr>
                                        <p:cTn id="21"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2"/>
                                        </p:tgtEl>
                                        <p:attrNameLst>
                                          <p:attrName>ppt_x</p:attrName>
                                          <p:attrName>ppt_y</p:attrName>
                                        </p:attrNameLst>
                                      </p:cBhvr>
                                    </p:animMotion>
                                    <p:animEffect transition="in" filter="fade">
                                      <p:cBhvr>
                                        <p:cTn id="23" dur="10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Scale>
                                      <p:cBhvr>
                                        <p:cTn id="3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1"/>
                                        </p:tgtEl>
                                        <p:attrNameLst>
                                          <p:attrName>ppt_x</p:attrName>
                                          <p:attrName>ppt_y</p:attrName>
                                        </p:attrNameLst>
                                      </p:cBhvr>
                                    </p:animMotion>
                                    <p:animEffect transition="in" filter="fade">
                                      <p:cBhvr>
                                        <p:cTn id="37" dur="10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Scale>
                                      <p:cBhvr>
                                        <p:cTn id="42"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3"/>
                                        </p:tgtEl>
                                        <p:attrNameLst>
                                          <p:attrName>ppt_x</p:attrName>
                                          <p:attrName>ppt_y</p:attrName>
                                        </p:attrNameLst>
                                      </p:cBhvr>
                                    </p:animMotion>
                                    <p:animEffect transition="in" filter="fade">
                                      <p:cBhvr>
                                        <p:cTn id="44" dur="10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52"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Scale>
                                      <p:cBhvr>
                                        <p:cTn id="49"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14"/>
                                        </p:tgtEl>
                                        <p:attrNameLst>
                                          <p:attrName>ppt_x</p:attrName>
                                          <p:attrName>ppt_y</p:attrName>
                                        </p:attrNameLst>
                                      </p:cBhvr>
                                    </p:animMotion>
                                    <p:animEffect transition="in" filter="fade">
                                      <p:cBhvr>
                                        <p:cTn id="51"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P spid="13" grpId="0"/>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10"/>
          <p:cNvSpPr txBox="1"/>
          <p:nvPr/>
        </p:nvSpPr>
        <p:spPr>
          <a:xfrm>
            <a:off x="4600575" y="1625600"/>
            <a:ext cx="4408488" cy="2676525"/>
          </a:xfrm>
          <a:prstGeom prst="rect">
            <a:avLst/>
          </a:prstGeom>
          <a:noFill/>
          <a:ln w="12700" cap="flat" cmpd="sng">
            <a:solidFill>
              <a:schemeClr val="tx1"/>
            </a:solidFill>
            <a:prstDash val="solid"/>
            <a:miter/>
            <a:headEnd type="none" w="med" len="med"/>
            <a:tailEnd type="none" w="med" len="med"/>
          </a:ln>
        </p:spPr>
        <p:txBody>
          <a:bodyPr wrap="square" anchor="t">
            <a:spAutoFit/>
          </a:bodyPr>
          <a:lstStyle/>
          <a:p>
            <a:pPr>
              <a:spcBef>
                <a:spcPct val="50000"/>
              </a:spcBef>
            </a:pPr>
            <a:r>
              <a:rPr lang="zh-CN" altLang="en-US" sz="2800" dirty="0">
                <a:latin typeface="黑体" panose="02010609060101010101" pitchFamily="49" charset="-122"/>
                <a:ea typeface="黑体" panose="02010609060101010101" pitchFamily="49" charset="-122"/>
              </a:rPr>
              <a:t>凯恩斯主张对付经济危机最好的办法就是扩大</a:t>
            </a:r>
            <a:r>
              <a:rPr lang="zh-CN" altLang="en-US" sz="2800" dirty="0">
                <a:solidFill>
                  <a:srgbClr val="FF0000"/>
                </a:solidFill>
                <a:latin typeface="黑体" panose="02010609060101010101" pitchFamily="49" charset="-122"/>
                <a:ea typeface="黑体" panose="02010609060101010101" pitchFamily="49" charset="-122"/>
              </a:rPr>
              <a:t>需求</a:t>
            </a:r>
            <a:r>
              <a:rPr lang="zh-CN" altLang="en-US" sz="2800" dirty="0">
                <a:latin typeface="黑体" panose="02010609060101010101" pitchFamily="49" charset="-122"/>
                <a:ea typeface="黑体" panose="02010609060101010101" pitchFamily="49" charset="-122"/>
              </a:rPr>
              <a:t>，因此政府必须放弃自由放任主义，</a:t>
            </a:r>
            <a:r>
              <a:rPr lang="zh-CN" altLang="en-US" sz="2800" dirty="0">
                <a:solidFill>
                  <a:srgbClr val="FF0000"/>
                </a:solidFill>
                <a:latin typeface="黑体" panose="02010609060101010101" pitchFamily="49" charset="-122"/>
                <a:ea typeface="黑体" panose="02010609060101010101" pitchFamily="49" charset="-122"/>
              </a:rPr>
              <a:t>干预</a:t>
            </a:r>
            <a:r>
              <a:rPr lang="zh-CN" altLang="en-US" sz="2800" dirty="0">
                <a:latin typeface="黑体" panose="02010609060101010101" pitchFamily="49" charset="-122"/>
                <a:ea typeface="黑体" panose="02010609060101010101" pitchFamily="49" charset="-122"/>
              </a:rPr>
              <a:t>经济和社会生活，发挥其重要作用，成为“看得见的手”。</a:t>
            </a:r>
          </a:p>
        </p:txBody>
      </p:sp>
      <p:sp>
        <p:nvSpPr>
          <p:cNvPr id="11266" name="Text Box 3"/>
          <p:cNvSpPr txBox="1"/>
          <p:nvPr/>
        </p:nvSpPr>
        <p:spPr>
          <a:xfrm>
            <a:off x="323850" y="4941888"/>
            <a:ext cx="8642350" cy="1554162"/>
          </a:xfrm>
          <a:prstGeom prst="rect">
            <a:avLst/>
          </a:prstGeom>
          <a:noFill/>
          <a:ln w="12700" cap="flat" cmpd="sng">
            <a:solidFill>
              <a:schemeClr val="tx1"/>
            </a:solidFill>
            <a:prstDash val="solid"/>
            <a:miter/>
            <a:headEnd type="none" w="med" len="med"/>
            <a:tailEnd type="none" w="med" len="med"/>
          </a:ln>
        </p:spPr>
        <p:txBody>
          <a:bodyPr anchor="t">
            <a:spAutoFit/>
          </a:bodyPr>
          <a:lstStyle/>
          <a:p>
            <a:r>
              <a:rPr lang="zh-CN" altLang="en-US" sz="2400" dirty="0">
                <a:latin typeface="宋体" panose="02010600030101010101" pitchFamily="2" charset="-122"/>
                <a:ea typeface="黑体" panose="02010609060101010101" pitchFamily="49" charset="-122"/>
              </a:rPr>
              <a:t>约翰</a:t>
            </a:r>
            <a:r>
              <a:rPr lang="en-US" altLang="zh-CN" sz="2400" dirty="0">
                <a:latin typeface="宋体" panose="02010600030101010101" pitchFamily="2" charset="-122"/>
                <a:ea typeface="黑体" panose="02010609060101010101" pitchFamily="49" charset="-122"/>
              </a:rPr>
              <a:t>·</a:t>
            </a:r>
            <a:r>
              <a:rPr lang="zh-CN" altLang="en-US" sz="2400" dirty="0">
                <a:latin typeface="宋体" panose="02010600030101010101" pitchFamily="2" charset="-122"/>
                <a:ea typeface="黑体" panose="02010609060101010101" pitchFamily="49" charset="-122"/>
              </a:rPr>
              <a:t>梅纳德</a:t>
            </a:r>
            <a:r>
              <a:rPr lang="en-US" altLang="zh-CN" sz="2400" dirty="0">
                <a:latin typeface="宋体" panose="02010600030101010101" pitchFamily="2" charset="-122"/>
                <a:ea typeface="黑体" panose="02010609060101010101" pitchFamily="49" charset="-122"/>
              </a:rPr>
              <a:t>·</a:t>
            </a:r>
            <a:r>
              <a:rPr lang="zh-CN" altLang="en-US" sz="2400" dirty="0">
                <a:latin typeface="宋体" panose="02010600030101010101" pitchFamily="2" charset="-122"/>
                <a:ea typeface="黑体" panose="02010609060101010101" pitchFamily="49" charset="-122"/>
              </a:rPr>
              <a:t>凯恩斯（</a:t>
            </a:r>
            <a:r>
              <a:rPr lang="en-US" altLang="zh-CN" sz="2400" dirty="0">
                <a:latin typeface="宋体" panose="02010600030101010101" pitchFamily="2" charset="-122"/>
                <a:ea typeface="黑体" panose="02010609060101010101" pitchFamily="49" charset="-122"/>
              </a:rPr>
              <a:t>John Maynard Keynes1883</a:t>
            </a:r>
            <a:r>
              <a:rPr lang="zh-CN" altLang="en-US" sz="2400" dirty="0">
                <a:latin typeface="宋体" panose="02010600030101010101" pitchFamily="2" charset="-122"/>
                <a:ea typeface="黑体" panose="02010609060101010101" pitchFamily="49" charset="-122"/>
              </a:rPr>
              <a:t>－</a:t>
            </a:r>
            <a:r>
              <a:rPr lang="en-US" altLang="zh-CN" sz="2400" dirty="0">
                <a:latin typeface="宋体" panose="02010600030101010101" pitchFamily="2" charset="-122"/>
                <a:ea typeface="黑体" panose="02010609060101010101" pitchFamily="49" charset="-122"/>
              </a:rPr>
              <a:t>1946</a:t>
            </a:r>
            <a:r>
              <a:rPr lang="zh-CN" altLang="en-US" sz="2400" dirty="0">
                <a:latin typeface="宋体" panose="02010600030101010101" pitchFamily="2" charset="-122"/>
                <a:ea typeface="黑体" panose="02010609060101010101" pitchFamily="49" charset="-122"/>
              </a:rPr>
              <a:t>），现代西方经济学最有影响的经济学家之一，他创立的宏观经济学与弗洛伊德所创的精神分析法和爱因斯坦发现的相对论一起并称为二十世纪人类知识界的三大革命。</a:t>
            </a:r>
          </a:p>
        </p:txBody>
      </p:sp>
      <p:pic>
        <p:nvPicPr>
          <p:cNvPr id="11267" name="Picture 4"/>
          <p:cNvPicPr>
            <a:picLocks noGrp="1" noChangeAspect="1"/>
          </p:cNvPicPr>
          <p:nvPr>
            <p:ph idx="4294967295"/>
          </p:nvPr>
        </p:nvPicPr>
        <p:blipFill>
          <a:blip r:embed="rId2"/>
          <a:srcRect l="12634" t="8389" b="34148"/>
          <a:stretch>
            <a:fillRect/>
          </a:stretch>
        </p:blipFill>
        <p:spPr>
          <a:xfrm>
            <a:off x="495300" y="765175"/>
            <a:ext cx="3813175" cy="4032250"/>
          </a:xfrm>
          <a:prstGeom prst="rect">
            <a:avLst/>
          </a:prstGeom>
          <a:noFill/>
          <a:ln w="9525">
            <a:noFill/>
          </a:ln>
        </p:spPr>
      </p:pic>
      <p:sp>
        <p:nvSpPr>
          <p:cNvPr id="113669" name="Text Box 5"/>
          <p:cNvSpPr txBox="1">
            <a:spLocks noChangeArrowheads="1"/>
          </p:cNvSpPr>
          <p:nvPr/>
        </p:nvSpPr>
        <p:spPr bwMode="auto">
          <a:xfrm>
            <a:off x="1146175" y="71438"/>
            <a:ext cx="7000875" cy="579438"/>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chemeClr val="dk1"/>
                </a:solidFill>
                <a:effectLst/>
                <a:uLnTx/>
                <a:uFillTx/>
                <a:latin typeface="Times New Roman" panose="02020603050405020304" pitchFamily="18" charset="0"/>
                <a:ea typeface="+mn-ea"/>
                <a:cs typeface="+mn-cs"/>
              </a:rPr>
              <a:t>罗斯福新政的理论依据----</a:t>
            </a:r>
            <a:r>
              <a:rPr kumimoji="0" lang="zh-CN"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凯恩斯主义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3666"/>
                                        </p:tgtEl>
                                        <p:attrNameLst>
                                          <p:attrName>style.visibility</p:attrName>
                                        </p:attrNameLst>
                                      </p:cBhvr>
                                      <p:to>
                                        <p:strVal val="visible"/>
                                      </p:to>
                                    </p:set>
                                    <p:animEffect transition="in" filter="box(in)">
                                      <p:cBhvr>
                                        <p:cTn id="7" dur="500"/>
                                        <p:tgtEl>
                                          <p:spTgt spid="113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Rot="1"/>
          </p:cNvSpPr>
          <p:nvPr/>
        </p:nvSpPr>
        <p:spPr>
          <a:xfrm>
            <a:off x="646430" y="1577023"/>
            <a:ext cx="4668838" cy="739775"/>
          </a:xfrm>
          <a:prstGeom prst="rect">
            <a:avLst/>
          </a:prstGeom>
          <a:noFill/>
          <a:ln w="9525">
            <a:noFill/>
          </a:ln>
        </p:spPr>
        <p:txBody>
          <a:bodyPr anchor="ctr"/>
          <a:lstStyle/>
          <a:p>
            <a:pPr>
              <a:buFontTx/>
            </a:pPr>
            <a:r>
              <a:rPr lang="zh-CN" altLang="en-US" sz="4000" b="1" dirty="0">
                <a:solidFill>
                  <a:schemeClr val="tx2"/>
                </a:solidFill>
                <a:latin typeface="黑体" panose="02010609060101010101" pitchFamily="49" charset="-122"/>
                <a:ea typeface="黑体" panose="02010609060101010101" pitchFamily="49" charset="-122"/>
              </a:rPr>
              <a:t>（二）新政的目的</a:t>
            </a:r>
          </a:p>
        </p:txBody>
      </p:sp>
      <p:sp>
        <p:nvSpPr>
          <p:cNvPr id="12290" name="Text Box 3"/>
          <p:cNvSpPr txBox="1"/>
          <p:nvPr/>
        </p:nvSpPr>
        <p:spPr>
          <a:xfrm>
            <a:off x="1041718" y="2559685"/>
            <a:ext cx="3457575" cy="645160"/>
          </a:xfrm>
          <a:prstGeom prst="rect">
            <a:avLst/>
          </a:prstGeom>
          <a:noFill/>
          <a:ln w="9525">
            <a:noFill/>
          </a:ln>
        </p:spPr>
        <p:txBody>
          <a:bodyPr anchor="t">
            <a:spAutoFit/>
          </a:bodyPr>
          <a:lstStyle/>
          <a:p>
            <a:pPr>
              <a:spcBef>
                <a:spcPct val="50000"/>
              </a:spcBef>
            </a:pPr>
            <a:r>
              <a:rPr lang="zh-CN" altLang="zh-CN" sz="3600" b="1" dirty="0">
                <a:solidFill>
                  <a:srgbClr val="FF0000"/>
                </a:solidFill>
                <a:latin typeface="Times New Roman" panose="02020603050405020304" pitchFamily="18" charset="0"/>
                <a:ea typeface="隶书" panose="02010509060101010101" pitchFamily="49" charset="-122"/>
              </a:rPr>
              <a:t>1</a:t>
            </a:r>
            <a:r>
              <a:rPr lang="zh-CN" altLang="en-US" sz="3600" b="1" dirty="0">
                <a:solidFill>
                  <a:srgbClr val="FF0000"/>
                </a:solidFill>
                <a:latin typeface="Times New Roman" panose="02020603050405020304" pitchFamily="18" charset="0"/>
                <a:ea typeface="隶书" panose="02010509060101010101" pitchFamily="49" charset="-122"/>
              </a:rPr>
              <a:t>、直接目的：</a:t>
            </a:r>
          </a:p>
        </p:txBody>
      </p:sp>
      <p:sp>
        <p:nvSpPr>
          <p:cNvPr id="16388" name="Rectangle 4"/>
          <p:cNvSpPr/>
          <p:nvPr/>
        </p:nvSpPr>
        <p:spPr>
          <a:xfrm>
            <a:off x="1287780" y="3362960"/>
            <a:ext cx="4472940" cy="521970"/>
          </a:xfrm>
          <a:prstGeom prst="rect">
            <a:avLst/>
          </a:prstGeom>
          <a:noFill/>
          <a:ln w="9525">
            <a:noFill/>
          </a:ln>
        </p:spPr>
        <p:txBody>
          <a:bodyPr wrap="none" anchor="t">
            <a:spAutoFit/>
          </a:bodyPr>
          <a:lstStyle/>
          <a:p>
            <a:r>
              <a:rPr lang="zh-CN" altLang="en-US" sz="2800" b="1" dirty="0">
                <a:solidFill>
                  <a:schemeClr val="accent2"/>
                </a:solidFill>
                <a:latin typeface="Arial" panose="020B0604020202020204" pitchFamily="34" charset="0"/>
                <a:ea typeface="黑体" panose="02010609060101010101" pitchFamily="49" charset="-122"/>
              </a:rPr>
              <a:t>通过国家干预摆脱经济危机</a:t>
            </a:r>
          </a:p>
        </p:txBody>
      </p:sp>
      <p:sp>
        <p:nvSpPr>
          <p:cNvPr id="12292" name="Text Box 5"/>
          <p:cNvSpPr txBox="1"/>
          <p:nvPr/>
        </p:nvSpPr>
        <p:spPr>
          <a:xfrm>
            <a:off x="1040130" y="4221798"/>
            <a:ext cx="3170238" cy="645160"/>
          </a:xfrm>
          <a:prstGeom prst="rect">
            <a:avLst/>
          </a:prstGeom>
          <a:noFill/>
          <a:ln w="9525">
            <a:noFill/>
          </a:ln>
        </p:spPr>
        <p:txBody>
          <a:bodyPr anchor="t">
            <a:spAutoFit/>
          </a:bodyPr>
          <a:lstStyle/>
          <a:p>
            <a:pPr>
              <a:spcBef>
                <a:spcPct val="50000"/>
              </a:spcBef>
            </a:pPr>
            <a:r>
              <a:rPr lang="zh-CN" altLang="zh-CN" sz="3600" b="1" dirty="0">
                <a:solidFill>
                  <a:srgbClr val="FF0000"/>
                </a:solidFill>
                <a:latin typeface="Times New Roman" panose="02020603050405020304" pitchFamily="18" charset="0"/>
                <a:ea typeface="隶书" panose="02010509060101010101" pitchFamily="49" charset="-122"/>
              </a:rPr>
              <a:t>2</a:t>
            </a:r>
            <a:r>
              <a:rPr lang="zh-CN" altLang="en-US" sz="3600" b="1" dirty="0">
                <a:solidFill>
                  <a:srgbClr val="FF0000"/>
                </a:solidFill>
                <a:latin typeface="Times New Roman" panose="02020603050405020304" pitchFamily="18" charset="0"/>
                <a:ea typeface="隶书" panose="02010509060101010101" pitchFamily="49" charset="-122"/>
              </a:rPr>
              <a:t>、根本目的：</a:t>
            </a:r>
          </a:p>
        </p:txBody>
      </p:sp>
      <p:sp>
        <p:nvSpPr>
          <p:cNvPr id="16390" name="Text Box 6"/>
          <p:cNvSpPr txBox="1"/>
          <p:nvPr/>
        </p:nvSpPr>
        <p:spPr>
          <a:xfrm>
            <a:off x="1186180" y="4934585"/>
            <a:ext cx="7277100" cy="521970"/>
          </a:xfrm>
          <a:prstGeom prst="rect">
            <a:avLst/>
          </a:prstGeom>
          <a:noFill/>
          <a:ln w="9525">
            <a:noFill/>
          </a:ln>
        </p:spPr>
        <p:txBody>
          <a:bodyPr wrap="square" anchor="t">
            <a:spAutoFit/>
          </a:bodyPr>
          <a:lstStyle/>
          <a:p>
            <a:pPr>
              <a:spcBef>
                <a:spcPct val="50000"/>
              </a:spcBef>
            </a:pPr>
            <a:r>
              <a:rPr lang="zh-CN" altLang="en-US" sz="2800" b="1" dirty="0">
                <a:solidFill>
                  <a:schemeClr val="accent2"/>
                </a:solidFill>
                <a:latin typeface="黑体" panose="02010609060101010101" pitchFamily="49" charset="-122"/>
                <a:ea typeface="黑体" panose="02010609060101010101" pitchFamily="49" charset="-122"/>
              </a:rPr>
              <a:t>维护资产阶级的统治，巩固资本主义制度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6388"/>
                                        </p:tgtEl>
                                        <p:attrNameLst>
                                          <p:attrName>style.visibility</p:attrName>
                                        </p:attrNameLst>
                                      </p:cBhvr>
                                      <p:to>
                                        <p:strVal val="visible"/>
                                      </p:to>
                                    </p:set>
                                    <p:anim calcmode="discrete" valueType="clr">
                                      <p:cBhvr override="childStyle">
                                        <p:cTn id="7" dur="80"/>
                                        <p:tgtEl>
                                          <p:spTgt spid="1638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388"/>
                                        </p:tgtEl>
                                        <p:attrNameLst>
                                          <p:attrName>fillcolor</p:attrName>
                                        </p:attrNameLst>
                                      </p:cBhvr>
                                      <p:tavLst>
                                        <p:tav tm="0">
                                          <p:val>
                                            <p:clrVal>
                                              <a:schemeClr val="accent2"/>
                                            </p:clrVal>
                                          </p:val>
                                        </p:tav>
                                        <p:tav tm="50000">
                                          <p:val>
                                            <p:clrVal>
                                              <a:schemeClr val="hlink"/>
                                            </p:clrVal>
                                          </p:val>
                                        </p:tav>
                                      </p:tavLst>
                                    </p:anim>
                                    <p:set>
                                      <p:cBhvr>
                                        <p:cTn id="9" dur="80"/>
                                        <p:tgtEl>
                                          <p:spTgt spid="16388"/>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6390"/>
                                        </p:tgtEl>
                                        <p:attrNameLst>
                                          <p:attrName>style.visibility</p:attrName>
                                        </p:attrNameLst>
                                      </p:cBhvr>
                                      <p:to>
                                        <p:strVal val="visible"/>
                                      </p:to>
                                    </p:set>
                                    <p:anim calcmode="lin" valueType="num">
                                      <p:cBhvr additive="base">
                                        <p:cTn id="14" dur="500" fill="hold"/>
                                        <p:tgtEl>
                                          <p:spTgt spid="16390"/>
                                        </p:tgtEl>
                                        <p:attrNameLst>
                                          <p:attrName>ppt_x</p:attrName>
                                        </p:attrNameLst>
                                      </p:cBhvr>
                                      <p:tavLst>
                                        <p:tav tm="0">
                                          <p:val>
                                            <p:strVal val="0-#ppt_w/2"/>
                                          </p:val>
                                        </p:tav>
                                        <p:tav tm="100000">
                                          <p:val>
                                            <p:strVal val="#ppt_x"/>
                                          </p:val>
                                        </p:tav>
                                      </p:tavLst>
                                    </p:anim>
                                    <p:anim calcmode="lin" valueType="num">
                                      <p:cBhvr additive="base">
                                        <p:cTn id="15" dur="500" fill="hold"/>
                                        <p:tgtEl>
                                          <p:spTgt spid="163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1639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p:nvPr/>
        </p:nvSpPr>
        <p:spPr>
          <a:xfrm>
            <a:off x="975360" y="1890713"/>
            <a:ext cx="550863" cy="2017712"/>
          </a:xfrm>
          <a:prstGeom prst="rect">
            <a:avLst/>
          </a:prstGeom>
          <a:noFill/>
          <a:ln w="9525">
            <a:noFill/>
          </a:ln>
        </p:spPr>
        <p:txBody>
          <a:bodyPr vert="eaVert" lIns="91438" tIns="45719" rIns="91438" bIns="45719" anchor="t">
            <a:spAutoFit/>
          </a:bodyPr>
          <a:lstStyle/>
          <a:p>
            <a:pPr>
              <a:spcBef>
                <a:spcPct val="50000"/>
              </a:spcBef>
              <a:buFontTx/>
            </a:pPr>
            <a:r>
              <a:rPr lang="zh-CN" altLang="en-US" sz="2400" dirty="0">
                <a:solidFill>
                  <a:srgbClr val="0070C0"/>
                </a:solidFill>
                <a:latin typeface="黑体" panose="02010609060101010101" pitchFamily="49" charset="-122"/>
                <a:ea typeface="黑体" panose="02010609060101010101" pitchFamily="49" charset="-122"/>
              </a:rPr>
              <a:t>两个阶段</a:t>
            </a:r>
          </a:p>
        </p:txBody>
      </p:sp>
      <p:sp>
        <p:nvSpPr>
          <p:cNvPr id="21507" name="AutoShape 3"/>
          <p:cNvSpPr/>
          <p:nvPr/>
        </p:nvSpPr>
        <p:spPr bwMode="auto">
          <a:xfrm>
            <a:off x="1454785" y="2003425"/>
            <a:ext cx="71438" cy="1538288"/>
          </a:xfrm>
          <a:prstGeom prst="leftBrace">
            <a:avLst>
              <a:gd name="adj1" fmla="val 252035"/>
              <a:gd name="adj2" fmla="val 50000"/>
            </a:avLst>
          </a:prstGeom>
        </p:spPr>
        <p:style>
          <a:lnRef idx="3">
            <a:schemeClr val="dk1"/>
          </a:lnRef>
          <a:fillRef idx="0">
            <a:schemeClr val="dk1"/>
          </a:fillRef>
          <a:effectRef idx="2">
            <a:schemeClr val="dk1"/>
          </a:effectRef>
          <a:fontRef idx="minor">
            <a:schemeClr val="tx1"/>
          </a:fontRef>
        </p:style>
        <p:txBody>
          <a:bodyPr wrap="none" lIns="91438" tIns="45719" rIns="91438" bIns="45719"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320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21508" name="Text Box 4"/>
          <p:cNvSpPr txBox="1"/>
          <p:nvPr/>
        </p:nvSpPr>
        <p:spPr>
          <a:xfrm>
            <a:off x="1526223" y="1755775"/>
            <a:ext cx="2305050" cy="458788"/>
          </a:xfrm>
          <a:prstGeom prst="rect">
            <a:avLst/>
          </a:prstGeom>
          <a:noFill/>
          <a:ln w="9525">
            <a:noFill/>
          </a:ln>
        </p:spPr>
        <p:txBody>
          <a:bodyPr lIns="91438" tIns="45719" rIns="91438" bIns="45719" anchor="t">
            <a:spAutoFit/>
          </a:bodyPr>
          <a:lstStyle/>
          <a:p>
            <a:pPr>
              <a:spcBef>
                <a:spcPct val="50000"/>
              </a:spcBef>
              <a:buFontTx/>
            </a:pPr>
            <a:r>
              <a:rPr lang="zh-CN" altLang="en-US" sz="2400" dirty="0">
                <a:solidFill>
                  <a:srgbClr val="FF0000"/>
                </a:solidFill>
                <a:latin typeface="黑体" panose="02010609060101010101" pitchFamily="49" charset="-122"/>
                <a:ea typeface="黑体" panose="02010609060101010101" pitchFamily="49" charset="-122"/>
              </a:rPr>
              <a:t>一阶段</a:t>
            </a:r>
          </a:p>
        </p:txBody>
      </p:sp>
      <p:sp>
        <p:nvSpPr>
          <p:cNvPr id="16388" name="Text Box 5"/>
          <p:cNvSpPr txBox="1"/>
          <p:nvPr/>
        </p:nvSpPr>
        <p:spPr>
          <a:xfrm flipH="1">
            <a:off x="3408998" y="1681163"/>
            <a:ext cx="554037" cy="1752600"/>
          </a:xfrm>
          <a:prstGeom prst="rect">
            <a:avLst/>
          </a:prstGeom>
          <a:noFill/>
          <a:ln w="9525">
            <a:noFill/>
          </a:ln>
        </p:spPr>
        <p:txBody>
          <a:bodyPr vert="eaVert" lIns="91438" tIns="45719" rIns="91438" bIns="45719" anchor="t">
            <a:spAutoFit/>
          </a:bodyPr>
          <a:lstStyle/>
          <a:p>
            <a:pPr>
              <a:spcBef>
                <a:spcPct val="50000"/>
              </a:spcBef>
              <a:buFontTx/>
            </a:pPr>
            <a:endParaRPr lang="zh-CN" altLang="zh-CN" sz="2400" dirty="0">
              <a:latin typeface="黑体" panose="02010609060101010101" pitchFamily="49" charset="-122"/>
              <a:ea typeface="黑体" panose="02010609060101010101" pitchFamily="49" charset="-122"/>
            </a:endParaRPr>
          </a:p>
        </p:txBody>
      </p:sp>
      <p:sp>
        <p:nvSpPr>
          <p:cNvPr id="21510" name="AutoShape 6"/>
          <p:cNvSpPr/>
          <p:nvPr/>
        </p:nvSpPr>
        <p:spPr bwMode="auto">
          <a:xfrm>
            <a:off x="2750185" y="1458913"/>
            <a:ext cx="71438" cy="1008063"/>
          </a:xfrm>
          <a:prstGeom prst="leftBrace">
            <a:avLst>
              <a:gd name="adj1" fmla="val 117592"/>
              <a:gd name="adj2" fmla="val 50000"/>
            </a:avLst>
          </a:prstGeom>
        </p:spPr>
        <p:style>
          <a:lnRef idx="3">
            <a:schemeClr val="dk1"/>
          </a:lnRef>
          <a:fillRef idx="0">
            <a:schemeClr val="dk1"/>
          </a:fillRef>
          <a:effectRef idx="2">
            <a:schemeClr val="dk1"/>
          </a:effectRef>
          <a:fontRef idx="minor">
            <a:schemeClr val="tx1"/>
          </a:fontRef>
        </p:style>
        <p:txBody>
          <a:bodyPr wrap="none" lIns="91438" tIns="45719" rIns="91438" bIns="45719"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2400" i="0" u="none" strike="noStrike" kern="1200" cap="none" spc="0" normalizeH="0" baseline="0" noProof="0">
              <a:ln>
                <a:noFill/>
              </a:ln>
              <a:solidFill>
                <a:srgbClr val="FF0066"/>
              </a:solidFill>
              <a:effectLst/>
              <a:uLnTx/>
              <a:uFillTx/>
              <a:latin typeface="黑体" panose="02010609060101010101" pitchFamily="49" charset="-122"/>
              <a:ea typeface="黑体" panose="02010609060101010101" pitchFamily="49" charset="-122"/>
              <a:cs typeface="+mn-cs"/>
            </a:endParaRPr>
          </a:p>
        </p:txBody>
      </p:sp>
      <p:sp>
        <p:nvSpPr>
          <p:cNvPr id="21511" name="Text Box 7"/>
          <p:cNvSpPr txBox="1">
            <a:spLocks noChangeArrowheads="1"/>
          </p:cNvSpPr>
          <p:nvPr/>
        </p:nvSpPr>
        <p:spPr bwMode="auto">
          <a:xfrm>
            <a:off x="2821623" y="1316038"/>
            <a:ext cx="1582738" cy="458788"/>
          </a:xfrm>
          <a:prstGeom prst="rect">
            <a:avLst/>
          </a:prstGeom>
          <a:noFill/>
          <a:ln>
            <a:noFill/>
          </a:ln>
          <a:effectLst/>
        </p:spPr>
        <p:txBody>
          <a:bodyPr lIns="91438" tIns="45719" rIns="91438" bIns="45719">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zh-CN" altLang="en-US" sz="2400" i="0" u="none" strike="noStrike" kern="1200" cap="none" spc="0" normalizeH="0" baseline="0" noProof="0" dirty="0" smtClean="0">
                <a:ln>
                  <a:noFill/>
                </a:ln>
                <a:solidFill>
                  <a:schemeClr val="tx1">
                    <a:lumMod val="50000"/>
                  </a:schemeClr>
                </a:solidFill>
                <a:effectLst/>
                <a:uLnTx/>
                <a:uFillTx/>
                <a:latin typeface="黑体" panose="02010609060101010101" pitchFamily="49" charset="-122"/>
                <a:ea typeface="黑体" panose="02010609060101010101" pitchFamily="49" charset="-122"/>
                <a:cs typeface="+mn-cs"/>
              </a:rPr>
              <a:t>时间：</a:t>
            </a:r>
          </a:p>
        </p:txBody>
      </p:sp>
      <p:sp>
        <p:nvSpPr>
          <p:cNvPr id="21512" name="Text Box 8"/>
          <p:cNvSpPr txBox="1">
            <a:spLocks noChangeArrowheads="1"/>
          </p:cNvSpPr>
          <p:nvPr/>
        </p:nvSpPr>
        <p:spPr bwMode="auto">
          <a:xfrm>
            <a:off x="3564573" y="1316038"/>
            <a:ext cx="3506788" cy="458788"/>
          </a:xfrm>
          <a:prstGeom prst="rect">
            <a:avLst/>
          </a:prstGeom>
          <a:noFill/>
          <a:ln>
            <a:noFill/>
          </a:ln>
          <a:effectLst/>
        </p:spPr>
        <p:txBody>
          <a:bodyPr lIns="91438" tIns="45719" rIns="91438" bIns="45719">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2400" i="0" u="none" strike="noStrike" kern="1200" cap="none" spc="0" normalizeH="0" baseline="0" noProof="0" dirty="0" smtClean="0">
                <a:ln>
                  <a:noFill/>
                </a:ln>
                <a:solidFill>
                  <a:schemeClr val="tx1">
                    <a:lumMod val="50000"/>
                  </a:schemeClr>
                </a:solidFill>
                <a:effectLst/>
                <a:uLnTx/>
                <a:uFillTx/>
                <a:latin typeface="黑体" panose="02010609060101010101" pitchFamily="49" charset="-122"/>
                <a:ea typeface="黑体" panose="02010609060101010101" pitchFamily="49" charset="-122"/>
                <a:cs typeface="黑体" panose="02010609060101010101" pitchFamily="49" charset="-122"/>
              </a:rPr>
              <a:t>1933—1935</a:t>
            </a:r>
            <a:r>
              <a:rPr kumimoji="0" lang="zh-CN" altLang="en-US" sz="2400" i="0" u="none" strike="noStrike" kern="1200" cap="none" spc="0" normalizeH="0" baseline="0" noProof="0" dirty="0" smtClean="0">
                <a:ln>
                  <a:noFill/>
                </a:ln>
                <a:solidFill>
                  <a:schemeClr val="tx1">
                    <a:lumMod val="50000"/>
                  </a:schemeClr>
                </a:solidFill>
                <a:effectLst/>
                <a:uLnTx/>
                <a:uFillTx/>
                <a:latin typeface="黑体" panose="02010609060101010101" pitchFamily="49" charset="-122"/>
                <a:ea typeface="黑体" panose="02010609060101010101" pitchFamily="49" charset="-122"/>
                <a:cs typeface="黑体" panose="02010609060101010101" pitchFamily="49" charset="-122"/>
              </a:rPr>
              <a:t>年初</a:t>
            </a:r>
          </a:p>
        </p:txBody>
      </p:sp>
      <p:sp>
        <p:nvSpPr>
          <p:cNvPr id="87049" name="Text Box 9"/>
          <p:cNvSpPr txBox="1">
            <a:spLocks noChangeArrowheads="1"/>
          </p:cNvSpPr>
          <p:nvPr/>
        </p:nvSpPr>
        <p:spPr bwMode="auto">
          <a:xfrm>
            <a:off x="3613785" y="1947863"/>
            <a:ext cx="3816350" cy="458788"/>
          </a:xfrm>
          <a:prstGeom prst="rect">
            <a:avLst/>
          </a:prstGeom>
          <a:noFill/>
          <a:ln>
            <a:noFill/>
          </a:ln>
          <a:effectLst/>
        </p:spPr>
        <p:txBody>
          <a:bodyPr lIns="91438" tIns="45719" rIns="91438" bIns="45719">
            <a:spAutoFit/>
          </a:bodyPr>
          <a:lstStyle/>
          <a:p>
            <a:pPr marR="0" defTabSz="914400">
              <a:spcBef>
                <a:spcPct val="50000"/>
              </a:spcBef>
              <a:buClrTx/>
              <a:buSzTx/>
              <a:buFontTx/>
              <a:defRPr/>
            </a:pPr>
            <a:r>
              <a:rPr kumimoji="0" lang="zh-CN" altLang="en-US" sz="2400" kern="1200" cap="none" spc="0" normalizeH="0" baseline="0" noProof="0" dirty="0">
                <a:solidFill>
                  <a:schemeClr val="tx1">
                    <a:lumMod val="50000"/>
                  </a:schemeClr>
                </a:solidFill>
                <a:latin typeface="黑体" panose="02010609060101010101" pitchFamily="49" charset="-122"/>
                <a:ea typeface="黑体" panose="02010609060101010101" pitchFamily="49" charset="-122"/>
                <a:cs typeface="黑体" panose="02010609060101010101" pitchFamily="49" charset="-122"/>
              </a:rPr>
              <a:t>着重调整与</a:t>
            </a:r>
            <a:r>
              <a:rPr kumimoji="0" lang="zh-CN" altLang="en-US" sz="2400" kern="1200" cap="none" spc="0" normalizeH="0" baseline="0" noProof="0" dirty="0">
                <a:solidFill>
                  <a:srgbClr val="FF0000"/>
                </a:solidFill>
                <a:latin typeface="黑体" panose="02010609060101010101" pitchFamily="49" charset="-122"/>
                <a:ea typeface="黑体" panose="02010609060101010101" pitchFamily="49" charset="-122"/>
                <a:cs typeface="黑体" panose="02010609060101010101" pitchFamily="49" charset="-122"/>
              </a:rPr>
              <a:t>复兴</a:t>
            </a:r>
            <a:r>
              <a:rPr kumimoji="0" lang="zh-CN" altLang="en-US" sz="2400" kern="1200" cap="none" spc="0" normalizeH="0" baseline="0" noProof="0" dirty="0">
                <a:solidFill>
                  <a:schemeClr val="tx1">
                    <a:lumMod val="50000"/>
                  </a:schemeClr>
                </a:solidFill>
                <a:latin typeface="黑体" panose="02010609060101010101" pitchFamily="49" charset="-122"/>
                <a:ea typeface="黑体" panose="02010609060101010101" pitchFamily="49" charset="-122"/>
                <a:cs typeface="黑体" panose="02010609060101010101" pitchFamily="49" charset="-122"/>
              </a:rPr>
              <a:t>经济</a:t>
            </a:r>
            <a:r>
              <a:rPr kumimoji="0" lang="zh-CN" altLang="en-US" sz="2400" kern="1200" cap="none" spc="0" normalizeH="0" baseline="0" noProof="0" dirty="0">
                <a:solidFill>
                  <a:schemeClr val="tx1">
                    <a:lumMod val="50000"/>
                  </a:schemeClr>
                </a:solidFill>
                <a:effectLst>
                  <a:outerShdw blurRad="38100" dist="38100" dir="2700000" algn="tl">
                    <a:srgbClr val="C0C0C0"/>
                  </a:outerShdw>
                </a:effectLst>
                <a:latin typeface="黑体" panose="02010609060101010101" pitchFamily="49" charset="-122"/>
                <a:ea typeface="黑体" panose="02010609060101010101" pitchFamily="49" charset="-122"/>
                <a:cs typeface="黑体" panose="02010609060101010101" pitchFamily="49" charset="-122"/>
              </a:rPr>
              <a:t> </a:t>
            </a:r>
            <a:endParaRPr kumimoji="0" lang="zh-CN" altLang="en-US" sz="2400" kern="1200" cap="none" spc="0" normalizeH="0" baseline="0" noProof="0" dirty="0">
              <a:solidFill>
                <a:schemeClr val="tx1">
                  <a:lumMod val="50000"/>
                </a:schemeClr>
              </a:solidFill>
              <a:effectLst>
                <a:outerShdw blurRad="38100" dist="38100" dir="2700000" algn="tl">
                  <a:srgbClr val="C0C0C0"/>
                </a:outerShdw>
              </a:effectLst>
              <a:latin typeface="黑体" panose="02010609060101010101" pitchFamily="49" charset="-122"/>
              <a:cs typeface="黑体" panose="02010609060101010101" pitchFamily="49" charset="-122"/>
            </a:endParaRPr>
          </a:p>
        </p:txBody>
      </p:sp>
      <p:sp>
        <p:nvSpPr>
          <p:cNvPr id="21514" name="Text Box 10"/>
          <p:cNvSpPr txBox="1"/>
          <p:nvPr/>
        </p:nvSpPr>
        <p:spPr>
          <a:xfrm>
            <a:off x="1526223" y="2947988"/>
            <a:ext cx="2133600" cy="458787"/>
          </a:xfrm>
          <a:prstGeom prst="rect">
            <a:avLst/>
          </a:prstGeom>
          <a:noFill/>
          <a:ln w="9525">
            <a:noFill/>
          </a:ln>
        </p:spPr>
        <p:txBody>
          <a:bodyPr lIns="91438" tIns="45719" rIns="91438" bIns="45719" anchor="t">
            <a:spAutoFit/>
          </a:bodyPr>
          <a:lstStyle/>
          <a:p>
            <a:pPr>
              <a:spcBef>
                <a:spcPct val="50000"/>
              </a:spcBef>
              <a:buFontTx/>
            </a:pPr>
            <a:r>
              <a:rPr lang="zh-CN" altLang="en-US" sz="2400" dirty="0">
                <a:solidFill>
                  <a:srgbClr val="FF0000"/>
                </a:solidFill>
                <a:latin typeface="黑体" panose="02010609060101010101" pitchFamily="49" charset="-122"/>
                <a:ea typeface="黑体" panose="02010609060101010101" pitchFamily="49" charset="-122"/>
              </a:rPr>
              <a:t>二阶段</a:t>
            </a:r>
          </a:p>
        </p:txBody>
      </p:sp>
      <p:sp>
        <p:nvSpPr>
          <p:cNvPr id="87051" name="AutoShape 11"/>
          <p:cNvSpPr/>
          <p:nvPr/>
        </p:nvSpPr>
        <p:spPr bwMode="auto">
          <a:xfrm>
            <a:off x="2772410" y="2778125"/>
            <a:ext cx="71438" cy="938213"/>
          </a:xfrm>
          <a:prstGeom prst="leftBrace">
            <a:avLst>
              <a:gd name="adj1" fmla="val 109260"/>
              <a:gd name="adj2" fmla="val 50000"/>
            </a:avLst>
          </a:prstGeom>
        </p:spPr>
        <p:style>
          <a:lnRef idx="3">
            <a:schemeClr val="dk1"/>
          </a:lnRef>
          <a:fillRef idx="0">
            <a:schemeClr val="dk1"/>
          </a:fillRef>
          <a:effectRef idx="2">
            <a:schemeClr val="dk1"/>
          </a:effectRef>
          <a:fontRef idx="minor">
            <a:schemeClr val="tx1"/>
          </a:fontRef>
        </p:style>
        <p:txBody>
          <a:bodyPr wrap="none" lIns="91438" tIns="45719" rIns="91438" bIns="45719" anchor="ctr"/>
          <a:lstStyle/>
          <a:p>
            <a:pPr marL="342900" marR="0" lvl="0" indent="-342900" algn="ctr" defTabSz="914400" rtl="0" eaLnBrk="1" fontAlgn="base" latinLnBrk="0" hangingPunct="1">
              <a:lnSpc>
                <a:spcPct val="90000"/>
              </a:lnSpc>
              <a:spcBef>
                <a:spcPct val="0"/>
              </a:spcBef>
              <a:spcAft>
                <a:spcPct val="0"/>
              </a:spcAft>
              <a:buClrTx/>
              <a:buSzTx/>
              <a:buFont typeface="Wingdings" panose="05000000000000000000" pitchFamily="2" charset="2"/>
              <a:buNone/>
              <a:defRPr/>
            </a:pPr>
            <a:endParaRPr kumimoji="0" lang="zh-CN" altLang="zh-CN" sz="3600" i="0" u="none" strike="noStrike" kern="1200" cap="none" spc="0" normalizeH="0" baseline="0" noProof="0">
              <a:ln>
                <a:noFill/>
              </a:ln>
              <a:solidFill>
                <a:schemeClr val="tx1"/>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n-cs"/>
            </a:endParaRPr>
          </a:p>
        </p:txBody>
      </p:sp>
      <p:sp>
        <p:nvSpPr>
          <p:cNvPr id="21516" name="Text Box 12"/>
          <p:cNvSpPr txBox="1">
            <a:spLocks noChangeArrowheads="1"/>
          </p:cNvSpPr>
          <p:nvPr/>
        </p:nvSpPr>
        <p:spPr bwMode="auto">
          <a:xfrm>
            <a:off x="2821623" y="2563813"/>
            <a:ext cx="1727200" cy="458788"/>
          </a:xfrm>
          <a:prstGeom prst="rect">
            <a:avLst/>
          </a:prstGeom>
          <a:noFill/>
          <a:ln>
            <a:noFill/>
          </a:ln>
          <a:effectLst/>
        </p:spPr>
        <p:txBody>
          <a:bodyPr lIns="91438" tIns="45719" rIns="91438" bIns="45719">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zh-CN" altLang="en-US" sz="2400" i="0" u="none" strike="noStrike" kern="1200" cap="none" spc="0" normalizeH="0" baseline="0" noProof="0" dirty="0" smtClean="0">
                <a:ln>
                  <a:noFill/>
                </a:ln>
                <a:solidFill>
                  <a:schemeClr val="tx1">
                    <a:lumMod val="50000"/>
                  </a:schemeClr>
                </a:solidFill>
                <a:effectLst/>
                <a:uLnTx/>
                <a:uFillTx/>
                <a:latin typeface="黑体" panose="02010609060101010101" pitchFamily="49" charset="-122"/>
                <a:ea typeface="黑体" panose="02010609060101010101" pitchFamily="49" charset="-122"/>
                <a:cs typeface="+mn-cs"/>
              </a:rPr>
              <a:t>时间：</a:t>
            </a:r>
          </a:p>
        </p:txBody>
      </p:sp>
      <p:sp>
        <p:nvSpPr>
          <p:cNvPr id="21517" name="Text Box 13"/>
          <p:cNvSpPr txBox="1">
            <a:spLocks noChangeArrowheads="1"/>
          </p:cNvSpPr>
          <p:nvPr/>
        </p:nvSpPr>
        <p:spPr bwMode="auto">
          <a:xfrm>
            <a:off x="3637598" y="2619375"/>
            <a:ext cx="3505200" cy="458788"/>
          </a:xfrm>
          <a:prstGeom prst="rect">
            <a:avLst/>
          </a:prstGeom>
          <a:noFill/>
          <a:ln>
            <a:noFill/>
          </a:ln>
          <a:effectLst/>
        </p:spPr>
        <p:txBody>
          <a:bodyPr lIns="91438" tIns="45719" rIns="91438" bIns="45719">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2400" i="0" u="none" strike="noStrike" kern="1200" cap="none" spc="0" normalizeH="0" baseline="0" noProof="0" dirty="0" smtClean="0">
                <a:ln>
                  <a:noFill/>
                </a:ln>
                <a:solidFill>
                  <a:schemeClr val="tx1">
                    <a:lumMod val="50000"/>
                  </a:schemeClr>
                </a:solidFill>
                <a:effectLst/>
                <a:uLnTx/>
                <a:uFillTx/>
                <a:latin typeface="黑体" panose="02010609060101010101" pitchFamily="49" charset="-122"/>
                <a:ea typeface="黑体" panose="02010609060101010101" pitchFamily="49" charset="-122"/>
                <a:cs typeface="黑体" panose="02010609060101010101" pitchFamily="49" charset="-122"/>
              </a:rPr>
              <a:t>1935—1939</a:t>
            </a:r>
            <a:r>
              <a:rPr kumimoji="0" lang="zh-CN" altLang="en-US" sz="2400" i="0" u="none" strike="noStrike" kern="1200" cap="none" spc="0" normalizeH="0" baseline="0" noProof="0" dirty="0" smtClean="0">
                <a:ln>
                  <a:noFill/>
                </a:ln>
                <a:solidFill>
                  <a:schemeClr val="tx1">
                    <a:lumMod val="50000"/>
                  </a:schemeClr>
                </a:solidFill>
                <a:effectLst/>
                <a:uLnTx/>
                <a:uFillTx/>
                <a:latin typeface="黑体" panose="02010609060101010101" pitchFamily="49" charset="-122"/>
                <a:ea typeface="黑体" panose="02010609060101010101" pitchFamily="49" charset="-122"/>
                <a:cs typeface="黑体" panose="02010609060101010101" pitchFamily="49" charset="-122"/>
              </a:rPr>
              <a:t>年</a:t>
            </a:r>
          </a:p>
        </p:txBody>
      </p:sp>
      <p:sp>
        <p:nvSpPr>
          <p:cNvPr id="21518" name="Text Box 14"/>
          <p:cNvSpPr txBox="1">
            <a:spLocks noChangeArrowheads="1"/>
          </p:cNvSpPr>
          <p:nvPr/>
        </p:nvSpPr>
        <p:spPr bwMode="auto">
          <a:xfrm>
            <a:off x="2821623" y="3140075"/>
            <a:ext cx="1584325" cy="458788"/>
          </a:xfrm>
          <a:prstGeom prst="rect">
            <a:avLst/>
          </a:prstGeom>
          <a:noFill/>
          <a:ln>
            <a:noFill/>
          </a:ln>
          <a:effectLst/>
        </p:spPr>
        <p:txBody>
          <a:bodyPr lIns="91438" tIns="45719" rIns="91438" bIns="45719">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v"/>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zh-CN" altLang="en-US" sz="2400" i="0" u="none" strike="noStrike" kern="1200" cap="none" spc="0" normalizeH="0" baseline="0" noProof="0" dirty="0" smtClean="0">
                <a:ln>
                  <a:noFill/>
                </a:ln>
                <a:solidFill>
                  <a:schemeClr val="tx1">
                    <a:lumMod val="50000"/>
                  </a:schemeClr>
                </a:solidFill>
                <a:effectLst/>
                <a:uLnTx/>
                <a:uFillTx/>
                <a:latin typeface="黑体" panose="02010609060101010101" pitchFamily="49" charset="-122"/>
                <a:ea typeface="黑体" panose="02010609060101010101" pitchFamily="49" charset="-122"/>
                <a:cs typeface="+mn-cs"/>
              </a:rPr>
              <a:t>特征：</a:t>
            </a:r>
          </a:p>
        </p:txBody>
      </p:sp>
      <p:sp>
        <p:nvSpPr>
          <p:cNvPr id="87055" name="Text Box 15"/>
          <p:cNvSpPr txBox="1">
            <a:spLocks noChangeArrowheads="1"/>
          </p:cNvSpPr>
          <p:nvPr/>
        </p:nvSpPr>
        <p:spPr bwMode="auto">
          <a:xfrm>
            <a:off x="3686810" y="3140075"/>
            <a:ext cx="2160588" cy="458788"/>
          </a:xfrm>
          <a:prstGeom prst="rect">
            <a:avLst/>
          </a:prstGeom>
          <a:noFill/>
          <a:ln>
            <a:noFill/>
          </a:ln>
          <a:effectLst/>
        </p:spPr>
        <p:txBody>
          <a:bodyPr lIns="91438" tIns="45719" rIns="91438" bIns="45719">
            <a:spAutoFit/>
          </a:bodyPr>
          <a:lstStyle/>
          <a:p>
            <a:pPr marR="0" defTabSz="914400">
              <a:spcBef>
                <a:spcPct val="50000"/>
              </a:spcBef>
              <a:buClrTx/>
              <a:buSzTx/>
              <a:buFontTx/>
              <a:defRPr/>
            </a:pPr>
            <a:r>
              <a:rPr kumimoji="0" lang="zh-CN" altLang="en-US" sz="2400" kern="1200" cap="none" spc="0" normalizeH="0" baseline="0" noProof="0" dirty="0">
                <a:solidFill>
                  <a:schemeClr val="tx1">
                    <a:lumMod val="50000"/>
                  </a:schemeClr>
                </a:solidFill>
                <a:latin typeface="黑体" panose="02010609060101010101" pitchFamily="49" charset="-122"/>
                <a:ea typeface="黑体" panose="02010609060101010101" pitchFamily="49" charset="-122"/>
                <a:cs typeface="黑体" panose="02010609060101010101" pitchFamily="49" charset="-122"/>
              </a:rPr>
              <a:t>着重</a:t>
            </a:r>
            <a:r>
              <a:rPr kumimoji="0" lang="zh-CN" altLang="en-US" sz="2400" kern="1200" cap="none" spc="0" normalizeH="0" baseline="0" noProof="0" dirty="0">
                <a:solidFill>
                  <a:srgbClr val="FF0000"/>
                </a:solidFill>
                <a:latin typeface="黑体" panose="02010609060101010101" pitchFamily="49" charset="-122"/>
                <a:ea typeface="黑体" panose="02010609060101010101" pitchFamily="49" charset="-122"/>
                <a:cs typeface="黑体" panose="02010609060101010101" pitchFamily="49" charset="-122"/>
              </a:rPr>
              <a:t>改革</a:t>
            </a:r>
            <a:r>
              <a:rPr kumimoji="0" lang="zh-CN" altLang="en-US" sz="2400" kern="1200" cap="none" spc="0" normalizeH="0" baseline="0" noProof="0" dirty="0">
                <a:solidFill>
                  <a:srgbClr val="FFFF00"/>
                </a:solidFill>
                <a:effectLst>
                  <a:outerShdw blurRad="38100" dist="38100" dir="2700000" algn="tl">
                    <a:srgbClr val="C0C0C0"/>
                  </a:outerShdw>
                </a:effectLst>
                <a:latin typeface="黑体" panose="02010609060101010101" pitchFamily="49" charset="-122"/>
                <a:ea typeface="黑体" panose="02010609060101010101" pitchFamily="49" charset="-122"/>
                <a:cs typeface="黑体" panose="02010609060101010101" pitchFamily="49" charset="-122"/>
              </a:rPr>
              <a:t> </a:t>
            </a:r>
            <a:endParaRPr kumimoji="0" lang="zh-CN" altLang="en-US" sz="2400" kern="1200" cap="none" spc="0" normalizeH="0" baseline="0" noProof="0" dirty="0">
              <a:solidFill>
                <a:srgbClr val="FFFF00"/>
              </a:solidFill>
              <a:effectLst>
                <a:outerShdw blurRad="38100" dist="38100" dir="2700000" algn="tl">
                  <a:srgbClr val="C0C0C0"/>
                </a:outerShdw>
              </a:effectLst>
              <a:latin typeface="黑体" panose="02010609060101010101" pitchFamily="49" charset="-122"/>
              <a:cs typeface="黑体" panose="02010609060101010101" pitchFamily="49" charset="-122"/>
            </a:endParaRPr>
          </a:p>
        </p:txBody>
      </p:sp>
      <p:sp>
        <p:nvSpPr>
          <p:cNvPr id="21520" name="Rectangle 16"/>
          <p:cNvSpPr>
            <a:spLocks noChangeArrowheads="1"/>
          </p:cNvSpPr>
          <p:nvPr/>
        </p:nvSpPr>
        <p:spPr bwMode="auto">
          <a:xfrm>
            <a:off x="2821623" y="1947863"/>
            <a:ext cx="1368425" cy="458788"/>
          </a:xfrm>
          <a:prstGeom prst="rect">
            <a:avLst/>
          </a:prstGeom>
          <a:noFill/>
          <a:ln>
            <a:noFill/>
          </a:ln>
          <a:effectLst/>
        </p:spPr>
        <p:txBody>
          <a:bodyPr lIns="91438" tIns="45719" rIns="91438" bIns="45719">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i="0" u="none" strike="noStrike" kern="1200" cap="none" spc="0" normalizeH="0" baseline="0" noProof="0" dirty="0">
                <a:ln>
                  <a:noFill/>
                </a:ln>
                <a:solidFill>
                  <a:schemeClr val="tx1">
                    <a:lumMod val="50000"/>
                  </a:schemeClr>
                </a:solidFill>
                <a:effectLst/>
                <a:uLnTx/>
                <a:uFillTx/>
                <a:latin typeface="黑体" panose="02010609060101010101" pitchFamily="49" charset="-122"/>
                <a:ea typeface="黑体" panose="02010609060101010101" pitchFamily="49" charset="-122"/>
                <a:cs typeface="黑体" panose="02010609060101010101" pitchFamily="49" charset="-122"/>
              </a:rPr>
              <a:t>特征</a:t>
            </a:r>
            <a:r>
              <a:rPr kumimoji="0" lang="en-US" altLang="zh-CN" sz="2400" i="0" u="none" strike="noStrike" kern="1200" cap="none" spc="0" normalizeH="0" baseline="0" noProof="0" dirty="0">
                <a:ln>
                  <a:noFill/>
                </a:ln>
                <a:solidFill>
                  <a:schemeClr val="tx1">
                    <a:lumMod val="50000"/>
                  </a:schemeClr>
                </a:solidFill>
                <a:effectLst/>
                <a:uLnTx/>
                <a:uFillTx/>
                <a:latin typeface="黑体" panose="02010609060101010101" pitchFamily="49" charset="-122"/>
                <a:ea typeface="黑体" panose="02010609060101010101" pitchFamily="49" charset="-122"/>
                <a:cs typeface="黑体" panose="02010609060101010101" pitchFamily="49" charset="-122"/>
              </a:rPr>
              <a:t>:</a:t>
            </a:r>
            <a:endParaRPr kumimoji="0" lang="en-US" altLang="zh-CN" sz="2400" i="0" u="none" strike="noStrike" kern="1200" cap="none" spc="0" normalizeH="0" baseline="0" noProof="0" dirty="0">
              <a:ln>
                <a:noFill/>
              </a:ln>
              <a:solidFill>
                <a:schemeClr val="tx1">
                  <a:lumMod val="50000"/>
                </a:schemeClr>
              </a:solidFill>
              <a:effectLst/>
              <a:uLnTx/>
              <a:uFillTx/>
              <a:latin typeface="黑体" panose="02010609060101010101" pitchFamily="49" charset="-122"/>
              <a:cs typeface="黑体" panose="02010609060101010101" pitchFamily="49" charset="-122"/>
            </a:endParaRPr>
          </a:p>
        </p:txBody>
      </p:sp>
      <p:sp>
        <p:nvSpPr>
          <p:cNvPr id="87057" name="Rectangle 17"/>
          <p:cNvSpPr>
            <a:spLocks noChangeArrowheads="1"/>
          </p:cNvSpPr>
          <p:nvPr/>
        </p:nvSpPr>
        <p:spPr bwMode="auto">
          <a:xfrm>
            <a:off x="432435" y="3811588"/>
            <a:ext cx="2916238" cy="458788"/>
          </a:xfrm>
          <a:prstGeom prst="rect">
            <a:avLst/>
          </a:prstGeom>
          <a:noFill/>
          <a:ln>
            <a:noFill/>
          </a:ln>
          <a:effectLst/>
        </p:spPr>
        <p:txBody>
          <a:bodyPr lIns="91438" tIns="45719" rIns="91438" bIns="45719">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三个方面：</a:t>
            </a:r>
            <a:endParaRPr kumimoji="0" lang="zh-CN" altLang="en-US" sz="2400" i="0" u="none" strike="noStrike" kern="1200" cap="none" spc="0" normalizeH="0" baseline="0" noProof="0" dirty="0">
              <a:ln>
                <a:noFill/>
              </a:ln>
              <a:solidFill>
                <a:srgbClr val="FF0000"/>
              </a:solidFill>
              <a:effectLst/>
              <a:uLnTx/>
              <a:uFillTx/>
              <a:latin typeface="黑体" panose="02010609060101010101" pitchFamily="49" charset="-122"/>
              <a:cs typeface="+mn-cs"/>
            </a:endParaRPr>
          </a:p>
        </p:txBody>
      </p:sp>
      <p:sp>
        <p:nvSpPr>
          <p:cNvPr id="21522" name="AutoShape 18"/>
          <p:cNvSpPr/>
          <p:nvPr/>
        </p:nvSpPr>
        <p:spPr bwMode="auto">
          <a:xfrm flipH="1">
            <a:off x="6639560" y="1455738"/>
            <a:ext cx="71438" cy="2108200"/>
          </a:xfrm>
          <a:prstGeom prst="leftBrace">
            <a:avLst>
              <a:gd name="adj1" fmla="val 277035"/>
              <a:gd name="adj2" fmla="val 49931"/>
            </a:avLst>
          </a:prstGeom>
        </p:spPr>
        <p:style>
          <a:lnRef idx="3">
            <a:schemeClr val="dk1"/>
          </a:lnRef>
          <a:fillRef idx="0">
            <a:schemeClr val="dk1"/>
          </a:fillRef>
          <a:effectRef idx="2">
            <a:schemeClr val="dk1"/>
          </a:effectRef>
          <a:fontRef idx="minor">
            <a:schemeClr val="tx1"/>
          </a:fontRef>
        </p:style>
        <p:txBody>
          <a:bodyPr wrap="none" lIns="91438" tIns="45719" rIns="91438" bIns="45719"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320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21524" name="Text Box 20"/>
          <p:cNvSpPr txBox="1"/>
          <p:nvPr/>
        </p:nvSpPr>
        <p:spPr>
          <a:xfrm>
            <a:off x="1872298" y="3862388"/>
            <a:ext cx="7021512" cy="406400"/>
          </a:xfrm>
          <a:prstGeom prst="rect">
            <a:avLst/>
          </a:prstGeom>
          <a:noFill/>
          <a:ln w="9525">
            <a:noFill/>
          </a:ln>
        </p:spPr>
        <p:txBody>
          <a:bodyPr lIns="91438" tIns="45719" rIns="91438" bIns="45719" anchor="t">
            <a:spAutoFit/>
          </a:bodyPr>
          <a:lstStyle/>
          <a:p>
            <a:pPr marL="342900" indent="-342900">
              <a:lnSpc>
                <a:spcPct val="90000"/>
              </a:lnSpc>
              <a:buFontTx/>
            </a:pPr>
            <a:r>
              <a:rPr lang="zh-CN" altLang="en-US" sz="2300" dirty="0">
                <a:solidFill>
                  <a:srgbClr val="0070C0"/>
                </a:solidFill>
                <a:latin typeface="黑体" panose="02010609060101010101" pitchFamily="49" charset="-122"/>
                <a:ea typeface="黑体" panose="02010609060101010101" pitchFamily="49" charset="-122"/>
              </a:rPr>
              <a:t>救济（</a:t>
            </a:r>
            <a:r>
              <a:rPr lang="en-US" altLang="zh-CN" sz="2300" dirty="0">
                <a:solidFill>
                  <a:srgbClr val="0070C0"/>
                </a:solidFill>
                <a:latin typeface="黑体" panose="02010609060101010101" pitchFamily="49" charset="-122"/>
                <a:ea typeface="黑体" panose="02010609060101010101" pitchFamily="49" charset="-122"/>
              </a:rPr>
              <a:t>relief</a:t>
            </a:r>
            <a:r>
              <a:rPr lang="zh-CN" altLang="en-US" sz="2300" dirty="0">
                <a:solidFill>
                  <a:srgbClr val="0070C0"/>
                </a:solidFill>
                <a:latin typeface="黑体" panose="02010609060101010101" pitchFamily="49" charset="-122"/>
                <a:ea typeface="黑体" panose="02010609060101010101" pitchFamily="49" charset="-122"/>
              </a:rPr>
              <a:t>）、复兴</a:t>
            </a:r>
            <a:r>
              <a:rPr lang="en-US" altLang="zh-CN" sz="2300" dirty="0">
                <a:solidFill>
                  <a:srgbClr val="0070C0"/>
                </a:solidFill>
                <a:latin typeface="黑体" panose="02010609060101010101" pitchFamily="49" charset="-122"/>
                <a:ea typeface="黑体" panose="02010609060101010101" pitchFamily="49" charset="-122"/>
              </a:rPr>
              <a:t>( recover)</a:t>
            </a:r>
            <a:r>
              <a:rPr lang="zh-CN" altLang="en-US" sz="2300" dirty="0">
                <a:solidFill>
                  <a:srgbClr val="0070C0"/>
                </a:solidFill>
                <a:latin typeface="黑体" panose="02010609060101010101" pitchFamily="49" charset="-122"/>
                <a:ea typeface="黑体" panose="02010609060101010101" pitchFamily="49" charset="-122"/>
              </a:rPr>
              <a:t>、改革（</a:t>
            </a:r>
            <a:r>
              <a:rPr lang="en-US" altLang="zh-CN" sz="2300" dirty="0">
                <a:solidFill>
                  <a:srgbClr val="0070C0"/>
                </a:solidFill>
                <a:latin typeface="黑体" panose="02010609060101010101" pitchFamily="49" charset="-122"/>
                <a:ea typeface="黑体" panose="02010609060101010101" pitchFamily="49" charset="-122"/>
              </a:rPr>
              <a:t>reform</a:t>
            </a:r>
            <a:r>
              <a:rPr lang="zh-CN" altLang="en-US" sz="2300" dirty="0">
                <a:solidFill>
                  <a:srgbClr val="0070C0"/>
                </a:solidFill>
                <a:latin typeface="黑体" panose="02010609060101010101" pitchFamily="49" charset="-122"/>
                <a:ea typeface="黑体" panose="02010609060101010101" pitchFamily="49" charset="-122"/>
              </a:rPr>
              <a:t>）</a:t>
            </a:r>
          </a:p>
        </p:txBody>
      </p:sp>
      <p:sp>
        <p:nvSpPr>
          <p:cNvPr id="21526" name="Rectangle 22"/>
          <p:cNvSpPr>
            <a:spLocks noChangeArrowheads="1"/>
          </p:cNvSpPr>
          <p:nvPr/>
        </p:nvSpPr>
        <p:spPr bwMode="auto">
          <a:xfrm>
            <a:off x="432435" y="4484688"/>
            <a:ext cx="8207375" cy="1862138"/>
          </a:xfrm>
          <a:prstGeom prst="rect">
            <a:avLst/>
          </a:prstGeom>
          <a:noFill/>
          <a:ln>
            <a:noFill/>
          </a:ln>
          <a:effectLst/>
        </p:spPr>
        <p:txBody>
          <a:bodyPr wrap="square" lIns="91438" tIns="45719" rIns="91438" bIns="45719">
            <a:spAutoFit/>
          </a:body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240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黑体" panose="02010609060101010101" pitchFamily="49" charset="-122"/>
              </a:rPr>
              <a:t>救济（</a:t>
            </a:r>
            <a:r>
              <a:rPr kumimoji="0" lang="en-US" altLang="zh-CN" sz="240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黑体" panose="02010609060101010101" pitchFamily="49" charset="-122"/>
              </a:rPr>
              <a:t>Relief</a:t>
            </a:r>
            <a:r>
              <a:rPr kumimoji="0" lang="zh-CN" altLang="en-US" sz="240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黑体" panose="02010609060101010101" pitchFamily="49" charset="-122"/>
              </a:rPr>
              <a:t>）</a:t>
            </a:r>
            <a:r>
              <a:rPr kumimoji="0" lang="zh-CN" altLang="en-US" sz="2400" i="0" u="none" strike="noStrike" kern="1200" cap="none" spc="0" normalizeH="0" baseline="0" noProof="0" dirty="0">
                <a:ln>
                  <a:noFill/>
                </a:ln>
                <a:solidFill>
                  <a:srgbClr val="FF0066"/>
                </a:solidFill>
                <a:effectLst/>
                <a:uLnTx/>
                <a:uFillTx/>
                <a:latin typeface="黑体" panose="02010609060101010101" pitchFamily="49" charset="-122"/>
                <a:ea typeface="黑体" panose="02010609060101010101" pitchFamily="49" charset="-122"/>
                <a:cs typeface="黑体" panose="02010609060101010101" pitchFamily="49" charset="-122"/>
              </a:rPr>
              <a:t> </a:t>
            </a:r>
            <a:r>
              <a:rPr kumimoji="0" lang="zh-CN" altLang="en-US" sz="2400" i="0" u="none" strike="noStrike" kern="1200" cap="none" spc="0" normalizeH="0" baseline="0" noProof="0" dirty="0">
                <a:ln>
                  <a:noFill/>
                </a:ln>
                <a:solidFill>
                  <a:schemeClr val="tx1">
                    <a:lumMod val="50000"/>
                  </a:schemeClr>
                </a:solidFill>
                <a:effectLst/>
                <a:uLnTx/>
                <a:uFillTx/>
                <a:latin typeface="黑体" panose="02010609060101010101" pitchFamily="49" charset="-122"/>
                <a:ea typeface="黑体" panose="02010609060101010101" pitchFamily="49" charset="-122"/>
                <a:cs typeface="黑体" panose="02010609060101010101" pitchFamily="49" charset="-122"/>
              </a:rPr>
              <a:t>──指救助急需帮助的大批失业者和贫民；</a:t>
            </a:r>
            <a:endParaRPr kumimoji="0" lang="zh-CN" altLang="en-US" sz="2400" i="0" u="none" strike="noStrike" kern="1200" cap="none" spc="0" normalizeH="0" baseline="0" noProof="0" dirty="0">
              <a:ln>
                <a:noFill/>
              </a:ln>
              <a:solidFill>
                <a:schemeClr val="tx1">
                  <a:lumMod val="50000"/>
                </a:schemeClr>
              </a:solidFill>
              <a:effectLst/>
              <a:uLnTx/>
              <a:uFillTx/>
              <a:latin typeface="黑体" panose="02010609060101010101" pitchFamily="49" charset="-122"/>
              <a:cs typeface="黑体" panose="02010609060101010101" pitchFamily="49" charset="-122"/>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240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黑体" panose="02010609060101010101" pitchFamily="49" charset="-122"/>
              </a:rPr>
              <a:t>复兴（</a:t>
            </a:r>
            <a:r>
              <a:rPr kumimoji="0" lang="en-US" altLang="zh-CN" sz="240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黑体" panose="02010609060101010101" pitchFamily="49" charset="-122"/>
              </a:rPr>
              <a:t>Recover</a:t>
            </a:r>
            <a:r>
              <a:rPr kumimoji="0" lang="zh-CN" altLang="en-US" sz="240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黑体" panose="02010609060101010101" pitchFamily="49" charset="-122"/>
              </a:rPr>
              <a:t>）</a:t>
            </a:r>
            <a:r>
              <a:rPr kumimoji="0" lang="zh-CN" altLang="en-US" sz="240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黑体" panose="02010609060101010101" pitchFamily="49" charset="-122"/>
              </a:rPr>
              <a:t> </a:t>
            </a:r>
            <a:r>
              <a:rPr kumimoji="0" lang="zh-CN" altLang="en-US" sz="2400" i="0" u="none" strike="noStrike" kern="1200" cap="none" spc="0" normalizeH="0" baseline="0" noProof="0" dirty="0">
                <a:ln>
                  <a:noFill/>
                </a:ln>
                <a:solidFill>
                  <a:schemeClr val="tx1">
                    <a:lumMod val="50000"/>
                  </a:schemeClr>
                </a:solidFill>
                <a:effectLst/>
                <a:uLnTx/>
                <a:uFillTx/>
                <a:latin typeface="黑体" panose="02010609060101010101" pitchFamily="49" charset="-122"/>
                <a:ea typeface="黑体" panose="02010609060101010101" pitchFamily="49" charset="-122"/>
                <a:cs typeface="黑体" panose="02010609060101010101" pitchFamily="49" charset="-122"/>
              </a:rPr>
              <a:t>──是指为失业者提供工作机会，使陷入萧条的经济恢复运转；</a:t>
            </a:r>
            <a:endParaRPr kumimoji="0" lang="zh-CN" altLang="en-US" sz="2400" i="0" u="none" strike="noStrike" kern="1200" cap="none" spc="0" normalizeH="0" baseline="0" noProof="0" dirty="0">
              <a:ln>
                <a:noFill/>
              </a:ln>
              <a:solidFill>
                <a:schemeClr val="tx1">
                  <a:lumMod val="50000"/>
                </a:schemeClr>
              </a:solidFill>
              <a:effectLst/>
              <a:uLnTx/>
              <a:uFillTx/>
              <a:latin typeface="黑体" panose="02010609060101010101" pitchFamily="49" charset="-122"/>
              <a:cs typeface="黑体" panose="02010609060101010101" pitchFamily="49" charset="-122"/>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240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黑体" panose="02010609060101010101" pitchFamily="49" charset="-122"/>
              </a:rPr>
              <a:t>改革</a:t>
            </a:r>
            <a:r>
              <a:rPr kumimoji="0" lang="en-US" altLang="zh-CN" sz="240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黑体" panose="02010609060101010101" pitchFamily="49" charset="-122"/>
              </a:rPr>
              <a:t>(Reform)</a:t>
            </a:r>
            <a:r>
              <a:rPr kumimoji="0" lang="en-US" altLang="zh-CN" sz="2400" i="0" u="none" strike="noStrike" kern="1200" cap="none" spc="0" normalizeH="0" baseline="0" noProof="0" dirty="0">
                <a:ln>
                  <a:noFill/>
                </a:ln>
                <a:solidFill>
                  <a:schemeClr val="tx1">
                    <a:lumMod val="50000"/>
                  </a:schemeClr>
                </a:solidFill>
                <a:effectLst/>
                <a:uLnTx/>
                <a:uFillTx/>
                <a:latin typeface="黑体" panose="02010609060101010101" pitchFamily="49" charset="-122"/>
                <a:ea typeface="黑体" panose="02010609060101010101" pitchFamily="49" charset="-122"/>
                <a:cs typeface="黑体" panose="02010609060101010101" pitchFamily="49" charset="-122"/>
              </a:rPr>
              <a:t>──</a:t>
            </a:r>
            <a:r>
              <a:rPr kumimoji="0" lang="zh-CN" altLang="en-US" sz="2400" i="0" u="none" strike="noStrike" kern="1200" cap="none" spc="0" normalizeH="0" baseline="0" noProof="0" dirty="0">
                <a:ln>
                  <a:noFill/>
                </a:ln>
                <a:solidFill>
                  <a:schemeClr val="tx1">
                    <a:lumMod val="50000"/>
                  </a:schemeClr>
                </a:solidFill>
                <a:effectLst/>
                <a:uLnTx/>
                <a:uFillTx/>
                <a:latin typeface="黑体" panose="02010609060101010101" pitchFamily="49" charset="-122"/>
                <a:ea typeface="黑体" panose="02010609060101010101" pitchFamily="49" charset="-122"/>
                <a:cs typeface="黑体" panose="02010609060101010101" pitchFamily="49" charset="-122"/>
              </a:rPr>
              <a:t>是指采取长远措施改善全国总体经济状况 </a:t>
            </a:r>
            <a:endParaRPr kumimoji="0" lang="zh-CN" altLang="en-US" sz="2400" i="0" u="none" strike="noStrike" kern="1200" cap="none" spc="0" normalizeH="0" baseline="0" noProof="0" dirty="0">
              <a:ln>
                <a:noFill/>
              </a:ln>
              <a:solidFill>
                <a:schemeClr val="tx1">
                  <a:lumMod val="50000"/>
                </a:schemeClr>
              </a:solidFill>
              <a:effectLst/>
              <a:uLnTx/>
              <a:uFillTx/>
              <a:latin typeface="黑体" panose="02010609060101010101" pitchFamily="49" charset="-122"/>
              <a:cs typeface="黑体" panose="02010609060101010101" pitchFamily="49" charset="-122"/>
            </a:endParaRPr>
          </a:p>
        </p:txBody>
      </p:sp>
      <p:sp>
        <p:nvSpPr>
          <p:cNvPr id="2" name="矩形 1"/>
          <p:cNvSpPr/>
          <p:nvPr/>
        </p:nvSpPr>
        <p:spPr>
          <a:xfrm>
            <a:off x="6782435" y="2033588"/>
            <a:ext cx="1296988" cy="755650"/>
          </a:xfrm>
          <a:prstGeom prst="rect">
            <a:avLst/>
          </a:prstGeom>
        </p:spPr>
        <p:txBody>
          <a:bodyPr>
            <a:spAutoFit/>
          </a:bodyPr>
          <a:lstStyle/>
          <a:p>
            <a:pPr marL="0" marR="0" lvl="0" indent="0" algn="l" defTabSz="914400" rtl="0" eaLnBrk="1" fontAlgn="base" latinLnBrk="0" hangingPunct="1">
              <a:lnSpc>
                <a:spcPct val="90000"/>
              </a:lnSpc>
              <a:spcBef>
                <a:spcPct val="50000"/>
              </a:spcBef>
              <a:spcAft>
                <a:spcPct val="0"/>
              </a:spcAft>
              <a:buClrTx/>
              <a:buSzTx/>
              <a:buFontTx/>
              <a:buNone/>
              <a:defRPr/>
            </a:pPr>
            <a:r>
              <a:rPr kumimoji="0" lang="zh-CN" altLang="en-US" sz="240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救济</a:t>
            </a:r>
            <a:r>
              <a:rPr kumimoji="0" lang="zh-CN" altLang="en-US" sz="2400" i="0" u="none" strike="noStrike" kern="1200" cap="none" spc="0" normalizeH="0" baseline="0" noProof="0" dirty="0">
                <a:ln>
                  <a:noFill/>
                </a:ln>
                <a:solidFill>
                  <a:schemeClr val="tx1">
                    <a:lumMod val="50000"/>
                  </a:schemeClr>
                </a:solidFill>
                <a:effectLst/>
                <a:uLnTx/>
                <a:uFillTx/>
                <a:latin typeface="黑体" panose="02010609060101010101" pitchFamily="49" charset="-122"/>
                <a:ea typeface="黑体" panose="02010609060101010101" pitchFamily="49" charset="-122"/>
                <a:cs typeface="+mn-cs"/>
              </a:rPr>
              <a:t>贯穿全程</a:t>
            </a:r>
            <a:endParaRPr kumimoji="0" lang="zh-CN" altLang="en-US" sz="2400" i="0" u="none" strike="noStrike" kern="1200" cap="none" spc="0" normalizeH="0" baseline="0" noProof="0" dirty="0">
              <a:ln>
                <a:noFill/>
              </a:ln>
              <a:solidFill>
                <a:schemeClr val="tx1">
                  <a:lumMod val="50000"/>
                </a:schemeClr>
              </a:solidFill>
              <a:effectLst/>
              <a:uLnTx/>
              <a:uFillTx/>
              <a:latin typeface="黑体" panose="02010609060101010101" pitchFamily="49" charset="-122"/>
              <a:cs typeface="+mn-cs"/>
            </a:endParaRPr>
          </a:p>
        </p:txBody>
      </p:sp>
      <p:sp>
        <p:nvSpPr>
          <p:cNvPr id="19459" name="Text Box 3"/>
          <p:cNvSpPr txBox="1"/>
          <p:nvPr/>
        </p:nvSpPr>
        <p:spPr>
          <a:xfrm>
            <a:off x="358458" y="188913"/>
            <a:ext cx="5857875" cy="708025"/>
          </a:xfrm>
          <a:prstGeom prst="rect">
            <a:avLst/>
          </a:prstGeom>
          <a:noFill/>
          <a:ln w="9525">
            <a:noFill/>
          </a:ln>
        </p:spPr>
        <p:txBody>
          <a:bodyPr anchor="t">
            <a:spAutoFit/>
          </a:bodyPr>
          <a:lstStyle/>
          <a:p>
            <a:pPr>
              <a:spcBef>
                <a:spcPct val="50000"/>
              </a:spcBef>
            </a:pPr>
            <a:r>
              <a:rPr lang="zh-CN" altLang="en-US" sz="4000" dirty="0">
                <a:solidFill>
                  <a:srgbClr val="0000FF"/>
                </a:solidFill>
                <a:latin typeface="Arial" panose="020B0604020202020204" pitchFamily="34" charset="0"/>
                <a:ea typeface="华文行楷" panose="02010800040101010101" pitchFamily="2" charset="-122"/>
              </a:rPr>
              <a:t>二．罗斯福新政的措施</a:t>
            </a:r>
            <a:endParaRPr lang="zh-CN" altLang="en-US" dirty="0">
              <a:solidFill>
                <a:srgbClr val="0000FF"/>
              </a:solidFill>
              <a:latin typeface="Arial" panose="020B0604020202020204" pitchFamily="34" charset="0"/>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1000"/>
                                        <p:tgtEl>
                                          <p:spTgt spid="21506"/>
                                        </p:tgtEl>
                                      </p:cBhvr>
                                    </p:animEffect>
                                    <p:anim calcmode="lin" valueType="num">
                                      <p:cBhvr>
                                        <p:cTn id="8" dur="1000" fill="hold"/>
                                        <p:tgtEl>
                                          <p:spTgt spid="21506"/>
                                        </p:tgtEl>
                                        <p:attrNameLst>
                                          <p:attrName>ppt_x</p:attrName>
                                        </p:attrNameLst>
                                      </p:cBhvr>
                                      <p:tavLst>
                                        <p:tav tm="0">
                                          <p:val>
                                            <p:strVal val="#ppt_x"/>
                                          </p:val>
                                        </p:tav>
                                        <p:tav tm="100000">
                                          <p:val>
                                            <p:strVal val="#ppt_x"/>
                                          </p:val>
                                        </p:tav>
                                      </p:tavLst>
                                    </p:anim>
                                    <p:anim calcmode="lin" valueType="num">
                                      <p:cBhvr>
                                        <p:cTn id="9" dur="1000" fill="hold"/>
                                        <p:tgtEl>
                                          <p:spTgt spid="2150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7"/>
                                        </p:tgtEl>
                                        <p:attrNameLst>
                                          <p:attrName>style.visibility</p:attrName>
                                        </p:attrNameLst>
                                      </p:cBhvr>
                                      <p:to>
                                        <p:strVal val="visible"/>
                                      </p:to>
                                    </p:set>
                                    <p:animEffect transition="in" filter="fade">
                                      <p:cBhvr>
                                        <p:cTn id="14" dur="1000"/>
                                        <p:tgtEl>
                                          <p:spTgt spid="21507"/>
                                        </p:tgtEl>
                                      </p:cBhvr>
                                    </p:animEffect>
                                    <p:anim calcmode="lin" valueType="num">
                                      <p:cBhvr>
                                        <p:cTn id="15" dur="1000" fill="hold"/>
                                        <p:tgtEl>
                                          <p:spTgt spid="21507"/>
                                        </p:tgtEl>
                                        <p:attrNameLst>
                                          <p:attrName>ppt_x</p:attrName>
                                        </p:attrNameLst>
                                      </p:cBhvr>
                                      <p:tavLst>
                                        <p:tav tm="0">
                                          <p:val>
                                            <p:strVal val="#ppt_x"/>
                                          </p:val>
                                        </p:tav>
                                        <p:tav tm="100000">
                                          <p:val>
                                            <p:strVal val="#ppt_x"/>
                                          </p:val>
                                        </p:tav>
                                      </p:tavLst>
                                    </p:anim>
                                    <p:anim calcmode="lin" valueType="num">
                                      <p:cBhvr>
                                        <p:cTn id="16" dur="1000" fill="hold"/>
                                        <p:tgtEl>
                                          <p:spTgt spid="2150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508"/>
                                        </p:tgtEl>
                                        <p:attrNameLst>
                                          <p:attrName>style.visibility</p:attrName>
                                        </p:attrNameLst>
                                      </p:cBhvr>
                                      <p:to>
                                        <p:strVal val="visible"/>
                                      </p:to>
                                    </p:set>
                                    <p:animEffect transition="in" filter="fade">
                                      <p:cBhvr>
                                        <p:cTn id="21" dur="1000"/>
                                        <p:tgtEl>
                                          <p:spTgt spid="21508"/>
                                        </p:tgtEl>
                                      </p:cBhvr>
                                    </p:animEffect>
                                    <p:anim calcmode="lin" valueType="num">
                                      <p:cBhvr>
                                        <p:cTn id="22" dur="1000" fill="hold"/>
                                        <p:tgtEl>
                                          <p:spTgt spid="21508"/>
                                        </p:tgtEl>
                                        <p:attrNameLst>
                                          <p:attrName>ppt_x</p:attrName>
                                        </p:attrNameLst>
                                      </p:cBhvr>
                                      <p:tavLst>
                                        <p:tav tm="0">
                                          <p:val>
                                            <p:strVal val="#ppt_x"/>
                                          </p:val>
                                        </p:tav>
                                        <p:tav tm="100000">
                                          <p:val>
                                            <p:strVal val="#ppt_x"/>
                                          </p:val>
                                        </p:tav>
                                      </p:tavLst>
                                    </p:anim>
                                    <p:anim calcmode="lin" valueType="num">
                                      <p:cBhvr>
                                        <p:cTn id="23" dur="1000" fill="hold"/>
                                        <p:tgtEl>
                                          <p:spTgt spid="2150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1514"/>
                                        </p:tgtEl>
                                        <p:attrNameLst>
                                          <p:attrName>style.visibility</p:attrName>
                                        </p:attrNameLst>
                                      </p:cBhvr>
                                      <p:to>
                                        <p:strVal val="visible"/>
                                      </p:to>
                                    </p:set>
                                    <p:animEffect transition="in" filter="fade">
                                      <p:cBhvr>
                                        <p:cTn id="26" dur="1000"/>
                                        <p:tgtEl>
                                          <p:spTgt spid="21514"/>
                                        </p:tgtEl>
                                      </p:cBhvr>
                                    </p:animEffect>
                                    <p:anim calcmode="lin" valueType="num">
                                      <p:cBhvr>
                                        <p:cTn id="27" dur="1000" fill="hold"/>
                                        <p:tgtEl>
                                          <p:spTgt spid="21514"/>
                                        </p:tgtEl>
                                        <p:attrNameLst>
                                          <p:attrName>ppt_x</p:attrName>
                                        </p:attrNameLst>
                                      </p:cBhvr>
                                      <p:tavLst>
                                        <p:tav tm="0">
                                          <p:val>
                                            <p:strVal val="#ppt_x"/>
                                          </p:val>
                                        </p:tav>
                                        <p:tav tm="100000">
                                          <p:val>
                                            <p:strVal val="#ppt_x"/>
                                          </p:val>
                                        </p:tav>
                                      </p:tavLst>
                                    </p:anim>
                                    <p:anim calcmode="lin" valueType="num">
                                      <p:cBhvr>
                                        <p:cTn id="28" dur="1000" fill="hold"/>
                                        <p:tgtEl>
                                          <p:spTgt spid="2151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1510"/>
                                        </p:tgtEl>
                                        <p:attrNameLst>
                                          <p:attrName>style.visibility</p:attrName>
                                        </p:attrNameLst>
                                      </p:cBhvr>
                                      <p:to>
                                        <p:strVal val="visible"/>
                                      </p:to>
                                    </p:set>
                                    <p:animEffect transition="in" filter="fade">
                                      <p:cBhvr>
                                        <p:cTn id="33" dur="1000"/>
                                        <p:tgtEl>
                                          <p:spTgt spid="21510"/>
                                        </p:tgtEl>
                                      </p:cBhvr>
                                    </p:animEffect>
                                    <p:anim calcmode="lin" valueType="num">
                                      <p:cBhvr>
                                        <p:cTn id="34" dur="1000" fill="hold"/>
                                        <p:tgtEl>
                                          <p:spTgt spid="21510"/>
                                        </p:tgtEl>
                                        <p:attrNameLst>
                                          <p:attrName>ppt_x</p:attrName>
                                        </p:attrNameLst>
                                      </p:cBhvr>
                                      <p:tavLst>
                                        <p:tav tm="0">
                                          <p:val>
                                            <p:strVal val="#ppt_x"/>
                                          </p:val>
                                        </p:tav>
                                        <p:tav tm="100000">
                                          <p:val>
                                            <p:strVal val="#ppt_x"/>
                                          </p:val>
                                        </p:tav>
                                      </p:tavLst>
                                    </p:anim>
                                    <p:anim calcmode="lin" valueType="num">
                                      <p:cBhvr>
                                        <p:cTn id="35" dur="1000" fill="hold"/>
                                        <p:tgtEl>
                                          <p:spTgt spid="2151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1511"/>
                                        </p:tgtEl>
                                        <p:attrNameLst>
                                          <p:attrName>style.visibility</p:attrName>
                                        </p:attrNameLst>
                                      </p:cBhvr>
                                      <p:to>
                                        <p:strVal val="visible"/>
                                      </p:to>
                                    </p:set>
                                    <p:animEffect transition="in" filter="fade">
                                      <p:cBhvr>
                                        <p:cTn id="40" dur="1000"/>
                                        <p:tgtEl>
                                          <p:spTgt spid="21511"/>
                                        </p:tgtEl>
                                      </p:cBhvr>
                                    </p:animEffect>
                                    <p:anim calcmode="lin" valueType="num">
                                      <p:cBhvr>
                                        <p:cTn id="41" dur="1000" fill="hold"/>
                                        <p:tgtEl>
                                          <p:spTgt spid="21511"/>
                                        </p:tgtEl>
                                        <p:attrNameLst>
                                          <p:attrName>ppt_x</p:attrName>
                                        </p:attrNameLst>
                                      </p:cBhvr>
                                      <p:tavLst>
                                        <p:tav tm="0">
                                          <p:val>
                                            <p:strVal val="#ppt_x"/>
                                          </p:val>
                                        </p:tav>
                                        <p:tav tm="100000">
                                          <p:val>
                                            <p:strVal val="#ppt_x"/>
                                          </p:val>
                                        </p:tav>
                                      </p:tavLst>
                                    </p:anim>
                                    <p:anim calcmode="lin" valueType="num">
                                      <p:cBhvr>
                                        <p:cTn id="42" dur="1000" fill="hold"/>
                                        <p:tgtEl>
                                          <p:spTgt spid="21511"/>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1520"/>
                                        </p:tgtEl>
                                        <p:attrNameLst>
                                          <p:attrName>style.visibility</p:attrName>
                                        </p:attrNameLst>
                                      </p:cBhvr>
                                      <p:to>
                                        <p:strVal val="visible"/>
                                      </p:to>
                                    </p:set>
                                    <p:animEffect transition="in" filter="fade">
                                      <p:cBhvr>
                                        <p:cTn id="45" dur="1000"/>
                                        <p:tgtEl>
                                          <p:spTgt spid="21520"/>
                                        </p:tgtEl>
                                      </p:cBhvr>
                                    </p:animEffect>
                                    <p:anim calcmode="lin" valueType="num">
                                      <p:cBhvr>
                                        <p:cTn id="46" dur="1000" fill="hold"/>
                                        <p:tgtEl>
                                          <p:spTgt spid="21520"/>
                                        </p:tgtEl>
                                        <p:attrNameLst>
                                          <p:attrName>ppt_x</p:attrName>
                                        </p:attrNameLst>
                                      </p:cBhvr>
                                      <p:tavLst>
                                        <p:tav tm="0">
                                          <p:val>
                                            <p:strVal val="#ppt_x"/>
                                          </p:val>
                                        </p:tav>
                                        <p:tav tm="100000">
                                          <p:val>
                                            <p:strVal val="#ppt_x"/>
                                          </p:val>
                                        </p:tav>
                                      </p:tavLst>
                                    </p:anim>
                                    <p:anim calcmode="lin" valueType="num">
                                      <p:cBhvr>
                                        <p:cTn id="47" dur="1000" fill="hold"/>
                                        <p:tgtEl>
                                          <p:spTgt spid="21520"/>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21512"/>
                                        </p:tgtEl>
                                        <p:attrNameLst>
                                          <p:attrName>style.visibility</p:attrName>
                                        </p:attrNameLst>
                                      </p:cBhvr>
                                      <p:to>
                                        <p:strVal val="visible"/>
                                      </p:to>
                                    </p:set>
                                    <p:animEffect transition="in" filter="fade">
                                      <p:cBhvr>
                                        <p:cTn id="52" dur="1000"/>
                                        <p:tgtEl>
                                          <p:spTgt spid="21512"/>
                                        </p:tgtEl>
                                      </p:cBhvr>
                                    </p:animEffect>
                                    <p:anim calcmode="lin" valueType="num">
                                      <p:cBhvr>
                                        <p:cTn id="53" dur="1000" fill="hold"/>
                                        <p:tgtEl>
                                          <p:spTgt spid="21512"/>
                                        </p:tgtEl>
                                        <p:attrNameLst>
                                          <p:attrName>ppt_x</p:attrName>
                                        </p:attrNameLst>
                                      </p:cBhvr>
                                      <p:tavLst>
                                        <p:tav tm="0">
                                          <p:val>
                                            <p:strVal val="#ppt_x"/>
                                          </p:val>
                                        </p:tav>
                                        <p:tav tm="100000">
                                          <p:val>
                                            <p:strVal val="#ppt_x"/>
                                          </p:val>
                                        </p:tav>
                                      </p:tavLst>
                                    </p:anim>
                                    <p:anim calcmode="lin" valueType="num">
                                      <p:cBhvr>
                                        <p:cTn id="54" dur="1000" fill="hold"/>
                                        <p:tgtEl>
                                          <p:spTgt spid="21512"/>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87049"/>
                                        </p:tgtEl>
                                        <p:attrNameLst>
                                          <p:attrName>style.visibility</p:attrName>
                                        </p:attrNameLst>
                                      </p:cBhvr>
                                      <p:to>
                                        <p:strVal val="visible"/>
                                      </p:to>
                                    </p:set>
                                    <p:anim calcmode="lin" valueType="num">
                                      <p:cBhvr>
                                        <p:cTn id="59" dur="500" fill="hold"/>
                                        <p:tgtEl>
                                          <p:spTgt spid="87049"/>
                                        </p:tgtEl>
                                        <p:attrNameLst>
                                          <p:attrName>ppt_x</p:attrName>
                                        </p:attrNameLst>
                                      </p:cBhvr>
                                      <p:tavLst>
                                        <p:tav tm="0">
                                          <p:val>
                                            <p:strVal val="#ppt_x"/>
                                          </p:val>
                                        </p:tav>
                                        <p:tav tm="100000">
                                          <p:val>
                                            <p:strVal val="#ppt_x"/>
                                          </p:val>
                                        </p:tav>
                                      </p:tavLst>
                                    </p:anim>
                                    <p:anim calcmode="lin" valueType="num">
                                      <p:cBhvr>
                                        <p:cTn id="60" dur="500" fill="hold"/>
                                        <p:tgtEl>
                                          <p:spTgt spid="87049"/>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87051"/>
                                        </p:tgtEl>
                                        <p:attrNameLst>
                                          <p:attrName>style.visibility</p:attrName>
                                        </p:attrNameLst>
                                      </p:cBhvr>
                                      <p:to>
                                        <p:strVal val="visible"/>
                                      </p:to>
                                    </p:set>
                                    <p:animEffect transition="in" filter="fade">
                                      <p:cBhvr>
                                        <p:cTn id="65" dur="1000"/>
                                        <p:tgtEl>
                                          <p:spTgt spid="87051"/>
                                        </p:tgtEl>
                                      </p:cBhvr>
                                    </p:animEffect>
                                    <p:anim calcmode="lin" valueType="num">
                                      <p:cBhvr>
                                        <p:cTn id="66" dur="1000" fill="hold"/>
                                        <p:tgtEl>
                                          <p:spTgt spid="87051"/>
                                        </p:tgtEl>
                                        <p:attrNameLst>
                                          <p:attrName>ppt_x</p:attrName>
                                        </p:attrNameLst>
                                      </p:cBhvr>
                                      <p:tavLst>
                                        <p:tav tm="0">
                                          <p:val>
                                            <p:strVal val="#ppt_x"/>
                                          </p:val>
                                        </p:tav>
                                        <p:tav tm="100000">
                                          <p:val>
                                            <p:strVal val="#ppt_x"/>
                                          </p:val>
                                        </p:tav>
                                      </p:tavLst>
                                    </p:anim>
                                    <p:anim calcmode="lin" valueType="num">
                                      <p:cBhvr>
                                        <p:cTn id="67" dur="1000" fill="hold"/>
                                        <p:tgtEl>
                                          <p:spTgt spid="87051"/>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21516"/>
                                        </p:tgtEl>
                                        <p:attrNameLst>
                                          <p:attrName>style.visibility</p:attrName>
                                        </p:attrNameLst>
                                      </p:cBhvr>
                                      <p:to>
                                        <p:strVal val="visible"/>
                                      </p:to>
                                    </p:set>
                                    <p:animEffect transition="in" filter="fade">
                                      <p:cBhvr>
                                        <p:cTn id="72" dur="1000"/>
                                        <p:tgtEl>
                                          <p:spTgt spid="21516"/>
                                        </p:tgtEl>
                                      </p:cBhvr>
                                    </p:animEffect>
                                    <p:anim calcmode="lin" valueType="num">
                                      <p:cBhvr>
                                        <p:cTn id="73" dur="1000" fill="hold"/>
                                        <p:tgtEl>
                                          <p:spTgt spid="21516"/>
                                        </p:tgtEl>
                                        <p:attrNameLst>
                                          <p:attrName>ppt_x</p:attrName>
                                        </p:attrNameLst>
                                      </p:cBhvr>
                                      <p:tavLst>
                                        <p:tav tm="0">
                                          <p:val>
                                            <p:strVal val="#ppt_x"/>
                                          </p:val>
                                        </p:tav>
                                        <p:tav tm="100000">
                                          <p:val>
                                            <p:strVal val="#ppt_x"/>
                                          </p:val>
                                        </p:tav>
                                      </p:tavLst>
                                    </p:anim>
                                    <p:anim calcmode="lin" valueType="num">
                                      <p:cBhvr>
                                        <p:cTn id="74" dur="1000" fill="hold"/>
                                        <p:tgtEl>
                                          <p:spTgt spid="2151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1518"/>
                                        </p:tgtEl>
                                        <p:attrNameLst>
                                          <p:attrName>style.visibility</p:attrName>
                                        </p:attrNameLst>
                                      </p:cBhvr>
                                      <p:to>
                                        <p:strVal val="visible"/>
                                      </p:to>
                                    </p:set>
                                    <p:animEffect transition="in" filter="fade">
                                      <p:cBhvr>
                                        <p:cTn id="77" dur="1000"/>
                                        <p:tgtEl>
                                          <p:spTgt spid="21518"/>
                                        </p:tgtEl>
                                      </p:cBhvr>
                                    </p:animEffect>
                                    <p:anim calcmode="lin" valueType="num">
                                      <p:cBhvr>
                                        <p:cTn id="78" dur="1000" fill="hold"/>
                                        <p:tgtEl>
                                          <p:spTgt spid="21518"/>
                                        </p:tgtEl>
                                        <p:attrNameLst>
                                          <p:attrName>ppt_x</p:attrName>
                                        </p:attrNameLst>
                                      </p:cBhvr>
                                      <p:tavLst>
                                        <p:tav tm="0">
                                          <p:val>
                                            <p:strVal val="#ppt_x"/>
                                          </p:val>
                                        </p:tav>
                                        <p:tav tm="100000">
                                          <p:val>
                                            <p:strVal val="#ppt_x"/>
                                          </p:val>
                                        </p:tav>
                                      </p:tavLst>
                                    </p:anim>
                                    <p:anim calcmode="lin" valueType="num">
                                      <p:cBhvr>
                                        <p:cTn id="79" dur="1000" fill="hold"/>
                                        <p:tgtEl>
                                          <p:spTgt spid="21518"/>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21517"/>
                                        </p:tgtEl>
                                        <p:attrNameLst>
                                          <p:attrName>style.visibility</p:attrName>
                                        </p:attrNameLst>
                                      </p:cBhvr>
                                      <p:to>
                                        <p:strVal val="visible"/>
                                      </p:to>
                                    </p:set>
                                    <p:animEffect transition="in" filter="fade">
                                      <p:cBhvr>
                                        <p:cTn id="84" dur="1000"/>
                                        <p:tgtEl>
                                          <p:spTgt spid="21517"/>
                                        </p:tgtEl>
                                      </p:cBhvr>
                                    </p:animEffect>
                                    <p:anim calcmode="lin" valueType="num">
                                      <p:cBhvr>
                                        <p:cTn id="85" dur="1000" fill="hold"/>
                                        <p:tgtEl>
                                          <p:spTgt spid="21517"/>
                                        </p:tgtEl>
                                        <p:attrNameLst>
                                          <p:attrName>ppt_x</p:attrName>
                                        </p:attrNameLst>
                                      </p:cBhvr>
                                      <p:tavLst>
                                        <p:tav tm="0">
                                          <p:val>
                                            <p:strVal val="#ppt_x"/>
                                          </p:val>
                                        </p:tav>
                                        <p:tav tm="100000">
                                          <p:val>
                                            <p:strVal val="#ppt_x"/>
                                          </p:val>
                                        </p:tav>
                                      </p:tavLst>
                                    </p:anim>
                                    <p:anim calcmode="lin" valueType="num">
                                      <p:cBhvr>
                                        <p:cTn id="86" dur="1000" fill="hold"/>
                                        <p:tgtEl>
                                          <p:spTgt spid="21517"/>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87055"/>
                                        </p:tgtEl>
                                        <p:attrNameLst>
                                          <p:attrName>style.visibility</p:attrName>
                                        </p:attrNameLst>
                                      </p:cBhvr>
                                      <p:to>
                                        <p:strVal val="visible"/>
                                      </p:to>
                                    </p:set>
                                    <p:animEffect transition="in" filter="fade">
                                      <p:cBhvr>
                                        <p:cTn id="91" dur="1000"/>
                                        <p:tgtEl>
                                          <p:spTgt spid="87055"/>
                                        </p:tgtEl>
                                      </p:cBhvr>
                                    </p:animEffect>
                                    <p:anim calcmode="lin" valueType="num">
                                      <p:cBhvr>
                                        <p:cTn id="92" dur="1000" fill="hold"/>
                                        <p:tgtEl>
                                          <p:spTgt spid="87055"/>
                                        </p:tgtEl>
                                        <p:attrNameLst>
                                          <p:attrName>ppt_x</p:attrName>
                                        </p:attrNameLst>
                                      </p:cBhvr>
                                      <p:tavLst>
                                        <p:tav tm="0">
                                          <p:val>
                                            <p:strVal val="#ppt_x"/>
                                          </p:val>
                                        </p:tav>
                                        <p:tav tm="100000">
                                          <p:val>
                                            <p:strVal val="#ppt_x"/>
                                          </p:val>
                                        </p:tav>
                                      </p:tavLst>
                                    </p:anim>
                                    <p:anim calcmode="lin" valueType="num">
                                      <p:cBhvr>
                                        <p:cTn id="93" dur="1000" fill="hold"/>
                                        <p:tgtEl>
                                          <p:spTgt spid="87055"/>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21522"/>
                                        </p:tgtEl>
                                        <p:attrNameLst>
                                          <p:attrName>style.visibility</p:attrName>
                                        </p:attrNameLst>
                                      </p:cBhvr>
                                      <p:to>
                                        <p:strVal val="visible"/>
                                      </p:to>
                                    </p:set>
                                    <p:animEffect transition="in" filter="fade">
                                      <p:cBhvr>
                                        <p:cTn id="98" dur="1000"/>
                                        <p:tgtEl>
                                          <p:spTgt spid="21522"/>
                                        </p:tgtEl>
                                      </p:cBhvr>
                                    </p:animEffect>
                                    <p:anim calcmode="lin" valueType="num">
                                      <p:cBhvr>
                                        <p:cTn id="99" dur="1000" fill="hold"/>
                                        <p:tgtEl>
                                          <p:spTgt spid="21522"/>
                                        </p:tgtEl>
                                        <p:attrNameLst>
                                          <p:attrName>ppt_x</p:attrName>
                                        </p:attrNameLst>
                                      </p:cBhvr>
                                      <p:tavLst>
                                        <p:tav tm="0">
                                          <p:val>
                                            <p:strVal val="#ppt_x"/>
                                          </p:val>
                                        </p:tav>
                                        <p:tav tm="100000">
                                          <p:val>
                                            <p:strVal val="#ppt_x"/>
                                          </p:val>
                                        </p:tav>
                                      </p:tavLst>
                                    </p:anim>
                                    <p:anim calcmode="lin" valueType="num">
                                      <p:cBhvr>
                                        <p:cTn id="100" dur="1000" fill="hold"/>
                                        <p:tgtEl>
                                          <p:spTgt spid="21522"/>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2"/>
                                        </p:tgtEl>
                                        <p:attrNameLst>
                                          <p:attrName>style.visibility</p:attrName>
                                        </p:attrNameLst>
                                      </p:cBhvr>
                                      <p:to>
                                        <p:strVal val="visible"/>
                                      </p:to>
                                    </p:set>
                                    <p:animEffect transition="in" filter="fade">
                                      <p:cBhvr>
                                        <p:cTn id="105" dur="1000"/>
                                        <p:tgtEl>
                                          <p:spTgt spid="2"/>
                                        </p:tgtEl>
                                      </p:cBhvr>
                                    </p:animEffect>
                                    <p:anim calcmode="lin" valueType="num">
                                      <p:cBhvr>
                                        <p:cTn id="106" dur="1000" fill="hold"/>
                                        <p:tgtEl>
                                          <p:spTgt spid="2"/>
                                        </p:tgtEl>
                                        <p:attrNameLst>
                                          <p:attrName>ppt_x</p:attrName>
                                        </p:attrNameLst>
                                      </p:cBhvr>
                                      <p:tavLst>
                                        <p:tav tm="0">
                                          <p:val>
                                            <p:strVal val="#ppt_x"/>
                                          </p:val>
                                        </p:tav>
                                        <p:tav tm="100000">
                                          <p:val>
                                            <p:strVal val="#ppt_x"/>
                                          </p:val>
                                        </p:tav>
                                      </p:tavLst>
                                    </p:anim>
                                    <p:anim calcmode="lin" valueType="num">
                                      <p:cBhvr>
                                        <p:cTn id="10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87057"/>
                                        </p:tgtEl>
                                        <p:attrNameLst>
                                          <p:attrName>style.visibility</p:attrName>
                                        </p:attrNameLst>
                                      </p:cBhvr>
                                      <p:to>
                                        <p:strVal val="visible"/>
                                      </p:to>
                                    </p:set>
                                    <p:animEffect transition="in" filter="fade">
                                      <p:cBhvr>
                                        <p:cTn id="112" dur="1000"/>
                                        <p:tgtEl>
                                          <p:spTgt spid="87057"/>
                                        </p:tgtEl>
                                      </p:cBhvr>
                                    </p:animEffect>
                                    <p:anim calcmode="lin" valueType="num">
                                      <p:cBhvr>
                                        <p:cTn id="113" dur="1000" fill="hold"/>
                                        <p:tgtEl>
                                          <p:spTgt spid="87057"/>
                                        </p:tgtEl>
                                        <p:attrNameLst>
                                          <p:attrName>ppt_x</p:attrName>
                                        </p:attrNameLst>
                                      </p:cBhvr>
                                      <p:tavLst>
                                        <p:tav tm="0">
                                          <p:val>
                                            <p:strVal val="#ppt_x"/>
                                          </p:val>
                                        </p:tav>
                                        <p:tav tm="100000">
                                          <p:val>
                                            <p:strVal val="#ppt_x"/>
                                          </p:val>
                                        </p:tav>
                                      </p:tavLst>
                                    </p:anim>
                                    <p:anim calcmode="lin" valueType="num">
                                      <p:cBhvr>
                                        <p:cTn id="114" dur="1000" fill="hold"/>
                                        <p:tgtEl>
                                          <p:spTgt spid="87057"/>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21524"/>
                                        </p:tgtEl>
                                        <p:attrNameLst>
                                          <p:attrName>style.visibility</p:attrName>
                                        </p:attrNameLst>
                                      </p:cBhvr>
                                      <p:to>
                                        <p:strVal val="visible"/>
                                      </p:to>
                                    </p:set>
                                    <p:animEffect transition="in" filter="fade">
                                      <p:cBhvr>
                                        <p:cTn id="119" dur="1000"/>
                                        <p:tgtEl>
                                          <p:spTgt spid="21524"/>
                                        </p:tgtEl>
                                      </p:cBhvr>
                                    </p:animEffect>
                                    <p:anim calcmode="lin" valueType="num">
                                      <p:cBhvr>
                                        <p:cTn id="120" dur="1000" fill="hold"/>
                                        <p:tgtEl>
                                          <p:spTgt spid="21524"/>
                                        </p:tgtEl>
                                        <p:attrNameLst>
                                          <p:attrName>ppt_x</p:attrName>
                                        </p:attrNameLst>
                                      </p:cBhvr>
                                      <p:tavLst>
                                        <p:tav tm="0">
                                          <p:val>
                                            <p:strVal val="#ppt_x"/>
                                          </p:val>
                                        </p:tav>
                                        <p:tav tm="100000">
                                          <p:val>
                                            <p:strVal val="#ppt_x"/>
                                          </p:val>
                                        </p:tav>
                                      </p:tavLst>
                                    </p:anim>
                                    <p:anim calcmode="lin" valueType="num">
                                      <p:cBhvr>
                                        <p:cTn id="121" dur="1000" fill="hold"/>
                                        <p:tgtEl>
                                          <p:spTgt spid="21524"/>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21526"/>
                                        </p:tgtEl>
                                        <p:attrNameLst>
                                          <p:attrName>style.visibility</p:attrName>
                                        </p:attrNameLst>
                                      </p:cBhvr>
                                      <p:to>
                                        <p:strVal val="visible"/>
                                      </p:to>
                                    </p:set>
                                    <p:animEffect transition="in" filter="fade">
                                      <p:cBhvr>
                                        <p:cTn id="126" dur="1000"/>
                                        <p:tgtEl>
                                          <p:spTgt spid="21526"/>
                                        </p:tgtEl>
                                      </p:cBhvr>
                                    </p:animEffect>
                                    <p:anim calcmode="lin" valueType="num">
                                      <p:cBhvr>
                                        <p:cTn id="127" dur="1000" fill="hold"/>
                                        <p:tgtEl>
                                          <p:spTgt spid="21526"/>
                                        </p:tgtEl>
                                        <p:attrNameLst>
                                          <p:attrName>ppt_x</p:attrName>
                                        </p:attrNameLst>
                                      </p:cBhvr>
                                      <p:tavLst>
                                        <p:tav tm="0">
                                          <p:val>
                                            <p:strVal val="#ppt_x"/>
                                          </p:val>
                                        </p:tav>
                                        <p:tav tm="100000">
                                          <p:val>
                                            <p:strVal val="#ppt_x"/>
                                          </p:val>
                                        </p:tav>
                                      </p:tavLst>
                                    </p:anim>
                                    <p:anim calcmode="lin" valueType="num">
                                      <p:cBhvr>
                                        <p:cTn id="128" dur="1000" fill="hold"/>
                                        <p:tgtEl>
                                          <p:spTgt spid="21526"/>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1" fill="hold" grpId="0" nodeType="clickEffect">
                                  <p:stCondLst>
                                    <p:cond delay="0"/>
                                  </p:stCondLst>
                                  <p:childTnLst>
                                    <p:set>
                                      <p:cBhvr>
                                        <p:cTn id="132" dur="1" fill="hold">
                                          <p:stCondLst>
                                            <p:cond delay="0"/>
                                          </p:stCondLst>
                                        </p:cTn>
                                        <p:tgtEl>
                                          <p:spTgt spid="19459"/>
                                        </p:tgtEl>
                                        <p:attrNameLst>
                                          <p:attrName>style.visibility</p:attrName>
                                        </p:attrNameLst>
                                      </p:cBhvr>
                                      <p:to>
                                        <p:strVal val="visible"/>
                                      </p:to>
                                    </p:set>
                                    <p:anim calcmode="lin" valueType="num">
                                      <p:cBhvr additive="base">
                                        <p:cTn id="133" dur="1000" fill="hold"/>
                                        <p:tgtEl>
                                          <p:spTgt spid="19459"/>
                                        </p:tgtEl>
                                        <p:attrNameLst>
                                          <p:attrName>ppt_x</p:attrName>
                                        </p:attrNameLst>
                                      </p:cBhvr>
                                      <p:tavLst>
                                        <p:tav tm="0">
                                          <p:val>
                                            <p:strVal val="#ppt_x"/>
                                          </p:val>
                                        </p:tav>
                                        <p:tav tm="100000">
                                          <p:val>
                                            <p:strVal val="#ppt_x"/>
                                          </p:val>
                                        </p:tav>
                                      </p:tavLst>
                                    </p:anim>
                                    <p:anim calcmode="lin" valueType="num">
                                      <p:cBhvr additive="base">
                                        <p:cTn id="134" dur="1000" fill="hold"/>
                                        <p:tgtEl>
                                          <p:spTgt spid="1945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7" grpId="0" bldLvl="0" animBg="1"/>
      <p:bldP spid="21508" grpId="0"/>
      <p:bldP spid="21510" grpId="0" bldLvl="0" animBg="1"/>
      <p:bldP spid="21511" grpId="0" bldLvl="0" animBg="1"/>
      <p:bldP spid="21512" grpId="0" bldLvl="0" animBg="1"/>
      <p:bldP spid="87049" grpId="0" bldLvl="0" animBg="1"/>
      <p:bldP spid="21514" grpId="0"/>
      <p:bldP spid="87051" grpId="0" bldLvl="0" animBg="1"/>
      <p:bldP spid="21516" grpId="0" bldLvl="0" animBg="1"/>
      <p:bldP spid="21517" grpId="0" bldLvl="0" animBg="1"/>
      <p:bldP spid="21518" grpId="0" bldLvl="0" animBg="1"/>
      <p:bldP spid="87055" grpId="0" bldLvl="0" animBg="1"/>
      <p:bldP spid="21520" grpId="0" bldLvl="0" animBg="1"/>
      <p:bldP spid="87057" grpId="0" bldLvl="0" animBg="1"/>
      <p:bldP spid="21522" grpId="0" bldLvl="0" animBg="1"/>
      <p:bldP spid="21524" grpId="0"/>
      <p:bldP spid="21526" grpId="0" bldLvl="0" animBg="1"/>
      <p:bldP spid="2" grpId="0"/>
      <p:bldP spid="1945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1a">
            <a:hlinkClick r:id="rId2"/>
          </p:cNvPr>
          <p:cNvPicPr>
            <a:picLocks noGrp="1" noChangeAspect="1"/>
          </p:cNvPicPr>
          <p:nvPr>
            <p:ph idx="4294967295"/>
          </p:nvPr>
        </p:nvPicPr>
        <p:blipFill>
          <a:blip r:embed="rId3"/>
          <a:stretch>
            <a:fillRect/>
          </a:stretch>
        </p:blipFill>
        <p:spPr>
          <a:xfrm>
            <a:off x="0" y="1260475"/>
            <a:ext cx="3035300" cy="4525963"/>
          </a:xfrm>
          <a:prstGeom prst="rect">
            <a:avLst/>
          </a:prstGeom>
          <a:noFill/>
          <a:ln w="9525">
            <a:noFill/>
          </a:ln>
        </p:spPr>
      </p:pic>
      <p:sp>
        <p:nvSpPr>
          <p:cNvPr id="20483" name="Rectangle 3"/>
          <p:cNvSpPr>
            <a:spLocks noChangeArrowheads="1"/>
          </p:cNvSpPr>
          <p:nvPr/>
        </p:nvSpPr>
        <p:spPr bwMode="auto">
          <a:xfrm>
            <a:off x="201613" y="5786438"/>
            <a:ext cx="3013075" cy="830263"/>
          </a:xfrm>
          <a:prstGeom prst="rect">
            <a:avLst/>
          </a:prstGeom>
          <a:noFill/>
          <a:ln w="9525">
            <a:noFill/>
            <a:miter lim="800000"/>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400" b="0"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黑体" panose="02010609060101010101" pitchFamily="49" charset="-122"/>
                <a:cs typeface="+mn-cs"/>
              </a:rPr>
              <a:t>1929</a:t>
            </a:r>
            <a:r>
              <a:rPr kumimoji="0" lang="zh-CN" sz="2400" b="0"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黑体" panose="02010609060101010101" pitchFamily="49" charset="-122"/>
                <a:cs typeface="+mn-cs"/>
              </a:rPr>
              <a:t>年纽约证券</a:t>
            </a:r>
            <a:endParaRPr kumimoji="0" lang="en-US" altLang="zh-CN" sz="2400" b="0"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黑体" panose="02010609060101010101" pitchFamily="49" charset="-122"/>
              <a:cs typeface="+mn-cs"/>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sz="2400" b="0"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黑体" panose="02010609060101010101" pitchFamily="49" charset="-122"/>
                <a:cs typeface="+mn-cs"/>
              </a:rPr>
              <a:t>交易所</a:t>
            </a:r>
            <a:r>
              <a:rPr kumimoji="0" lang="zh-CN" sz="2400" b="0" i="0" u="none" strike="noStrike" kern="1200" cap="none" spc="0" normalizeH="0" baseline="0" noProof="0" dirty="0">
                <a:ln>
                  <a:noFill/>
                </a:ln>
                <a:solidFill>
                  <a:srgbClr val="FF5050"/>
                </a:solidFill>
                <a:effectLst>
                  <a:outerShdw blurRad="38100" dist="38100" dir="2700000" algn="tl">
                    <a:srgbClr val="C0C0C0"/>
                  </a:outerShdw>
                </a:effectLst>
                <a:uLnTx/>
                <a:uFillTx/>
                <a:latin typeface="Arial" panose="020B0604020202020204" pitchFamily="34" charset="0"/>
                <a:ea typeface="黑体" panose="02010609060101010101" pitchFamily="49" charset="-122"/>
                <a:cs typeface="+mn-cs"/>
              </a:rPr>
              <a:t>股市崩溃</a:t>
            </a:r>
            <a:endParaRPr kumimoji="0" lang="zh-CN" sz="2400" b="0"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黑体" panose="02010609060101010101" pitchFamily="49" charset="-122"/>
              <a:cs typeface="+mn-cs"/>
            </a:endParaRPr>
          </a:p>
        </p:txBody>
      </p:sp>
      <p:sp>
        <p:nvSpPr>
          <p:cNvPr id="17411" name="Text Box 4"/>
          <p:cNvSpPr txBox="1"/>
          <p:nvPr/>
        </p:nvSpPr>
        <p:spPr>
          <a:xfrm>
            <a:off x="5508625" y="404813"/>
            <a:ext cx="184150" cy="579437"/>
          </a:xfrm>
          <a:prstGeom prst="rect">
            <a:avLst/>
          </a:prstGeom>
          <a:noFill/>
          <a:ln w="9525">
            <a:noFill/>
          </a:ln>
        </p:spPr>
        <p:txBody>
          <a:bodyPr wrap="none" anchor="t">
            <a:spAutoFit/>
          </a:bodyPr>
          <a:lstStyle/>
          <a:p>
            <a:endParaRPr lang="zh-CN" altLang="zh-CN" b="0" dirty="0">
              <a:solidFill>
                <a:schemeClr val="tx1"/>
              </a:solidFill>
              <a:latin typeface="Arial" panose="020B0604020202020204" pitchFamily="34" charset="0"/>
              <a:ea typeface="黑体" panose="02010609060101010101" pitchFamily="49" charset="-122"/>
            </a:endParaRPr>
          </a:p>
        </p:txBody>
      </p:sp>
      <p:sp>
        <p:nvSpPr>
          <p:cNvPr id="20485" name="Rectangle 5"/>
          <p:cNvSpPr/>
          <p:nvPr/>
        </p:nvSpPr>
        <p:spPr>
          <a:xfrm>
            <a:off x="-317" y="63818"/>
            <a:ext cx="5121275" cy="1260475"/>
          </a:xfrm>
          <a:prstGeom prst="rect">
            <a:avLst/>
          </a:prstGeom>
          <a:noFill/>
          <a:ln w="9525">
            <a:noFill/>
          </a:ln>
        </p:spPr>
        <p:txBody>
          <a:bodyPr wrap="square" anchor="t">
            <a:spAutoFit/>
          </a:bodyPr>
          <a:lstStyle/>
          <a:p>
            <a:pPr algn="r">
              <a:spcBef>
                <a:spcPct val="50000"/>
              </a:spcBef>
            </a:pPr>
            <a:r>
              <a:rPr lang="zh-CN" altLang="en-US" sz="2800" dirty="0">
                <a:solidFill>
                  <a:srgbClr val="FF5050"/>
                </a:solidFill>
                <a:latin typeface="Arial" panose="020B0604020202020204" pitchFamily="34" charset="0"/>
                <a:ea typeface="黑体" panose="02010609060101010101" pitchFamily="49" charset="-122"/>
              </a:rPr>
              <a:t>情景创设</a:t>
            </a:r>
            <a:r>
              <a:rPr lang="zh-CN" altLang="zh-CN" sz="2800" dirty="0">
                <a:solidFill>
                  <a:srgbClr val="FF5050"/>
                </a:solidFill>
                <a:latin typeface="Arial" panose="020B0604020202020204" pitchFamily="34" charset="0"/>
                <a:ea typeface="黑体" panose="02010609060101010101" pitchFamily="49" charset="-122"/>
              </a:rPr>
              <a:t>----</a:t>
            </a:r>
            <a:r>
              <a:rPr lang="zh-CN" altLang="en-US" sz="2800" dirty="0">
                <a:solidFill>
                  <a:srgbClr val="FF5050"/>
                </a:solidFill>
                <a:latin typeface="Arial" panose="020B0604020202020204" pitchFamily="34" charset="0"/>
                <a:ea typeface="黑体" panose="02010609060101010101" pitchFamily="49" charset="-122"/>
              </a:rPr>
              <a:t>材料分析</a:t>
            </a:r>
          </a:p>
          <a:p>
            <a:pPr>
              <a:spcBef>
                <a:spcPct val="50000"/>
              </a:spcBef>
            </a:pPr>
            <a:endParaRPr lang="zh-CN" altLang="zh-CN" dirty="0">
              <a:solidFill>
                <a:srgbClr val="FF5050"/>
              </a:solidFill>
              <a:latin typeface="Arial" panose="020B0604020202020204" pitchFamily="34" charset="0"/>
              <a:ea typeface="宋体" panose="02010600030101010101" pitchFamily="2" charset="-122"/>
            </a:endParaRPr>
          </a:p>
        </p:txBody>
      </p:sp>
      <p:sp>
        <p:nvSpPr>
          <p:cNvPr id="20486" name="Text Box 6"/>
          <p:cNvSpPr txBox="1"/>
          <p:nvPr/>
        </p:nvSpPr>
        <p:spPr>
          <a:xfrm>
            <a:off x="7191375" y="579438"/>
            <a:ext cx="1882775" cy="519112"/>
          </a:xfrm>
          <a:prstGeom prst="rect">
            <a:avLst/>
          </a:prstGeom>
          <a:noFill/>
          <a:ln w="9525">
            <a:noFill/>
          </a:ln>
        </p:spPr>
        <p:txBody>
          <a:bodyPr anchor="t">
            <a:spAutoFit/>
          </a:bodyPr>
          <a:lstStyle/>
          <a:p>
            <a:r>
              <a:rPr lang="zh-CN" altLang="en-US" sz="2800" dirty="0">
                <a:solidFill>
                  <a:schemeClr val="tx1"/>
                </a:solidFill>
                <a:latin typeface="Arial" panose="020B0604020202020204" pitchFamily="34" charset="0"/>
                <a:ea typeface="黑体" panose="02010609060101010101" pitchFamily="49" charset="-122"/>
              </a:rPr>
              <a:t>情景一：</a:t>
            </a:r>
          </a:p>
        </p:txBody>
      </p:sp>
      <p:sp>
        <p:nvSpPr>
          <p:cNvPr id="20487" name="Text Box 7"/>
          <p:cNvSpPr txBox="1"/>
          <p:nvPr/>
        </p:nvSpPr>
        <p:spPr>
          <a:xfrm>
            <a:off x="3213100" y="1217613"/>
            <a:ext cx="5861050" cy="2492375"/>
          </a:xfrm>
          <a:prstGeom prst="rect">
            <a:avLst/>
          </a:prstGeom>
          <a:noFill/>
          <a:ln w="9525" cap="flat" cmpd="sng">
            <a:solidFill>
              <a:srgbClr val="FFFF00"/>
            </a:solidFill>
            <a:prstDash val="sysDash"/>
            <a:round/>
            <a:headEnd type="none" w="med" len="med"/>
            <a:tailEnd type="none" w="med" len="med"/>
          </a:ln>
        </p:spPr>
        <p:txBody>
          <a:bodyPr wrap="square" anchor="t">
            <a:spAutoFit/>
          </a:bodyPr>
          <a:lstStyle/>
          <a:p>
            <a:r>
              <a:rPr lang="zh-CN" altLang="en-US" sz="2600" dirty="0">
                <a:solidFill>
                  <a:schemeClr val="tx1"/>
                </a:solidFill>
                <a:latin typeface="黑体" panose="02010609060101010101" pitchFamily="49" charset="-122"/>
                <a:ea typeface="黑体" panose="02010609060101010101" pitchFamily="49" charset="-122"/>
              </a:rPr>
              <a:t>材料：</a:t>
            </a:r>
            <a:r>
              <a:rPr lang="zh-CN" altLang="en-US" sz="2600" dirty="0">
                <a:solidFill>
                  <a:schemeClr val="tx1"/>
                </a:solidFill>
                <a:latin typeface="Arial" panose="020B0604020202020204" pitchFamily="34" charset="0"/>
                <a:ea typeface="黑体" panose="02010609060101010101" pitchFamily="49" charset="-122"/>
              </a:rPr>
              <a:t>“</a:t>
            </a:r>
            <a:r>
              <a:rPr lang="zh-CN" altLang="en-US" sz="2600" dirty="0">
                <a:solidFill>
                  <a:schemeClr val="tx1"/>
                </a:solidFill>
                <a:latin typeface="黑体" panose="02010609060101010101" pitchFamily="49" charset="-122"/>
                <a:ea typeface="黑体" panose="02010609060101010101" pitchFamily="49" charset="-122"/>
              </a:rPr>
              <a:t>到</a:t>
            </a:r>
            <a:r>
              <a:rPr lang="zh-CN" altLang="zh-CN" sz="2600" dirty="0">
                <a:solidFill>
                  <a:schemeClr val="tx1"/>
                </a:solidFill>
                <a:latin typeface="黑体" panose="02010609060101010101" pitchFamily="49" charset="-122"/>
                <a:ea typeface="黑体" panose="02010609060101010101" pitchFamily="49" charset="-122"/>
              </a:rPr>
              <a:t>1933</a:t>
            </a:r>
            <a:r>
              <a:rPr lang="zh-CN" altLang="en-US" sz="2600" dirty="0">
                <a:solidFill>
                  <a:schemeClr val="tx1"/>
                </a:solidFill>
                <a:latin typeface="黑体" panose="02010609060101010101" pitchFamily="49" charset="-122"/>
                <a:ea typeface="黑体" panose="02010609060101010101" pitchFamily="49" charset="-122"/>
              </a:rPr>
              <a:t>年，美国已经有</a:t>
            </a:r>
            <a:r>
              <a:rPr lang="zh-CN" altLang="zh-CN" sz="2600" dirty="0">
                <a:solidFill>
                  <a:schemeClr val="tx1"/>
                </a:solidFill>
                <a:latin typeface="黑体" panose="02010609060101010101" pitchFamily="49" charset="-122"/>
                <a:ea typeface="黑体" panose="02010609060101010101" pitchFamily="49" charset="-122"/>
              </a:rPr>
              <a:t>5500</a:t>
            </a:r>
            <a:r>
              <a:rPr lang="zh-CN" altLang="en-US" sz="2600" dirty="0">
                <a:solidFill>
                  <a:schemeClr val="tx1"/>
                </a:solidFill>
                <a:latin typeface="黑体" panose="02010609060101010101" pitchFamily="49" charset="-122"/>
                <a:ea typeface="黑体" panose="02010609060101010101" pitchFamily="49" charset="-122"/>
              </a:rPr>
              <a:t>家</a:t>
            </a:r>
            <a:r>
              <a:rPr lang="zh-CN" altLang="en-US" sz="2600" dirty="0">
                <a:solidFill>
                  <a:srgbClr val="FF5050"/>
                </a:solidFill>
                <a:latin typeface="黑体" panose="02010609060101010101" pitchFamily="49" charset="-122"/>
                <a:ea typeface="黑体" panose="02010609060101010101" pitchFamily="49" charset="-122"/>
              </a:rPr>
              <a:t>银行倒闭，</a:t>
            </a:r>
            <a:r>
              <a:rPr lang="zh-CN" altLang="zh-CN" sz="2600" dirty="0">
                <a:solidFill>
                  <a:schemeClr val="tx1"/>
                </a:solidFill>
                <a:latin typeface="黑体" panose="02010609060101010101" pitchFamily="49" charset="-122"/>
                <a:ea typeface="黑体" panose="02010609060101010101" pitchFamily="49" charset="-122"/>
              </a:rPr>
              <a:t>900</a:t>
            </a:r>
            <a:r>
              <a:rPr lang="zh-CN" altLang="en-US" sz="2600" dirty="0">
                <a:solidFill>
                  <a:schemeClr val="tx1"/>
                </a:solidFill>
                <a:latin typeface="黑体" panose="02010609060101010101" pitchFamily="49" charset="-122"/>
                <a:ea typeface="黑体" panose="02010609060101010101" pitchFamily="49" charset="-122"/>
              </a:rPr>
              <a:t>万户储户失去存款。</a:t>
            </a:r>
            <a:r>
              <a:rPr lang="zh-CN" altLang="zh-CN" sz="2600" dirty="0">
                <a:solidFill>
                  <a:schemeClr val="tx1"/>
                </a:solidFill>
                <a:latin typeface="黑体" panose="02010609060101010101" pitchFamily="49" charset="-122"/>
                <a:ea typeface="黑体" panose="02010609060101010101" pitchFamily="49" charset="-122"/>
              </a:rPr>
              <a:t>3</a:t>
            </a:r>
            <a:r>
              <a:rPr lang="zh-CN" altLang="en-US" sz="2600" dirty="0">
                <a:solidFill>
                  <a:schemeClr val="tx1"/>
                </a:solidFill>
                <a:latin typeface="黑体" panose="02010609060101010101" pitchFamily="49" charset="-122"/>
                <a:ea typeface="黑体" panose="02010609060101010101" pitchFamily="49" charset="-122"/>
              </a:rPr>
              <a:t>月初，正是银行系统总崩溃之时</a:t>
            </a:r>
            <a:r>
              <a:rPr lang="zh-CN" altLang="en-US" sz="2600" dirty="0">
                <a:solidFill>
                  <a:schemeClr val="tx1"/>
                </a:solidFill>
                <a:latin typeface="Arial" panose="020B0604020202020204" pitchFamily="34" charset="0"/>
                <a:ea typeface="黑体" panose="02010609060101010101" pitchFamily="49" charset="-122"/>
              </a:rPr>
              <a:t>”</a:t>
            </a:r>
            <a:r>
              <a:rPr lang="zh-CN" altLang="en-US" sz="2600" dirty="0">
                <a:solidFill>
                  <a:schemeClr val="tx1"/>
                </a:solidFill>
                <a:latin typeface="黑体" panose="02010609060101010101" pitchFamily="49" charset="-122"/>
                <a:ea typeface="黑体" panose="02010609060101010101" pitchFamily="49" charset="-122"/>
              </a:rPr>
              <a:t>。     </a:t>
            </a:r>
          </a:p>
          <a:p>
            <a:r>
              <a:rPr lang="zh-CN" altLang="en-US" sz="2600" dirty="0">
                <a:solidFill>
                  <a:schemeClr val="tx1"/>
                </a:solidFill>
                <a:latin typeface="黑体" panose="02010609060101010101" pitchFamily="49" charset="-122"/>
                <a:ea typeface="黑体" panose="02010609060101010101" pitchFamily="49" charset="-122"/>
              </a:rPr>
              <a:t>                 </a:t>
            </a:r>
            <a:r>
              <a:rPr lang="zh-CN" altLang="zh-CN" sz="2600" dirty="0">
                <a:solidFill>
                  <a:schemeClr val="tx1"/>
                </a:solidFill>
                <a:latin typeface="Arial" panose="020B0604020202020204" pitchFamily="34" charset="0"/>
                <a:ea typeface="黑体" panose="02010609060101010101" pitchFamily="49" charset="-122"/>
              </a:rPr>
              <a:t>—</a:t>
            </a:r>
            <a:r>
              <a:rPr lang="zh-CN" altLang="en-US" sz="2600" dirty="0">
                <a:solidFill>
                  <a:schemeClr val="tx1"/>
                </a:solidFill>
                <a:latin typeface="黑体" panose="02010609060101010101" pitchFamily="49" charset="-122"/>
                <a:ea typeface="黑体" panose="02010609060101010101" pitchFamily="49" charset="-122"/>
              </a:rPr>
              <a:t>邓蜀生</a:t>
            </a:r>
            <a:r>
              <a:rPr lang="zh-CN" altLang="zh-CN" sz="2600" dirty="0">
                <a:solidFill>
                  <a:schemeClr val="tx1"/>
                </a:solidFill>
                <a:latin typeface="黑体" panose="02010609060101010101" pitchFamily="49" charset="-122"/>
                <a:ea typeface="黑体" panose="02010609060101010101" pitchFamily="49" charset="-122"/>
              </a:rPr>
              <a:t>《</a:t>
            </a:r>
            <a:r>
              <a:rPr lang="zh-CN" altLang="en-US" sz="2600" dirty="0">
                <a:solidFill>
                  <a:schemeClr val="tx1"/>
                </a:solidFill>
                <a:latin typeface="黑体" panose="02010609060101010101" pitchFamily="49" charset="-122"/>
                <a:ea typeface="黑体" panose="02010609060101010101" pitchFamily="49" charset="-122"/>
              </a:rPr>
              <a:t>罗斯福</a:t>
            </a:r>
            <a:r>
              <a:rPr lang="zh-CN" altLang="zh-CN" sz="2600" dirty="0">
                <a:solidFill>
                  <a:schemeClr val="tx1"/>
                </a:solidFill>
                <a:latin typeface="黑体" panose="02010609060101010101" pitchFamily="49" charset="-122"/>
                <a:ea typeface="黑体" panose="02010609060101010101" pitchFamily="49" charset="-122"/>
              </a:rPr>
              <a:t>》</a:t>
            </a:r>
          </a:p>
          <a:p>
            <a:r>
              <a:rPr lang="zh-CN" altLang="en-US" sz="2600" dirty="0">
                <a:solidFill>
                  <a:srgbClr val="FF5050"/>
                </a:solidFill>
                <a:latin typeface="黑体" panose="02010609060101010101" pitchFamily="49" charset="-122"/>
                <a:ea typeface="黑体" panose="02010609060101010101" pitchFamily="49" charset="-122"/>
              </a:rPr>
              <a:t>请思考：</a:t>
            </a:r>
            <a:r>
              <a:rPr lang="zh-CN" altLang="en-US" sz="2600" dirty="0">
                <a:solidFill>
                  <a:schemeClr val="tx1"/>
                </a:solidFill>
                <a:latin typeface="Arial" panose="020B0604020202020204" pitchFamily="34" charset="0"/>
                <a:ea typeface="黑体" panose="02010609060101010101" pitchFamily="49" charset="-122"/>
              </a:rPr>
              <a:t>针对以上危机，当时罗斯福总统采取什么措施？起到什么作用？</a:t>
            </a:r>
            <a:endParaRPr lang="zh-CN" altLang="zh-CN" dirty="0">
              <a:solidFill>
                <a:schemeClr val="tx1"/>
              </a:solidFill>
              <a:latin typeface="黑体" panose="02010609060101010101" pitchFamily="49" charset="-122"/>
              <a:ea typeface="黑体" panose="02010609060101010101" pitchFamily="49" charset="-122"/>
            </a:endParaRPr>
          </a:p>
        </p:txBody>
      </p:sp>
      <p:sp>
        <p:nvSpPr>
          <p:cNvPr id="20488" name="Text Box 8"/>
          <p:cNvSpPr txBox="1"/>
          <p:nvPr/>
        </p:nvSpPr>
        <p:spPr>
          <a:xfrm>
            <a:off x="3214688" y="4113213"/>
            <a:ext cx="5945187" cy="2489200"/>
          </a:xfrm>
          <a:prstGeom prst="rect">
            <a:avLst/>
          </a:prstGeom>
          <a:noFill/>
          <a:ln w="9525">
            <a:noFill/>
          </a:ln>
        </p:spPr>
        <p:txBody>
          <a:bodyPr wrap="square" anchor="t">
            <a:spAutoFit/>
          </a:bodyPr>
          <a:lstStyle/>
          <a:p>
            <a:pPr>
              <a:lnSpc>
                <a:spcPct val="120000"/>
              </a:lnSpc>
            </a:pPr>
            <a:r>
              <a:rPr lang="zh-CN" altLang="en-US" sz="2600" dirty="0">
                <a:latin typeface="Arial" panose="020B0604020202020204" pitchFamily="34" charset="0"/>
                <a:ea typeface="黑体" panose="02010609060101010101" pitchFamily="49" charset="-122"/>
              </a:rPr>
              <a:t>措施一</a:t>
            </a:r>
            <a:r>
              <a:rPr lang="zh-CN" altLang="en-US" sz="2600" dirty="0">
                <a:solidFill>
                  <a:schemeClr val="tx1"/>
                </a:solidFill>
                <a:latin typeface="Arial" panose="020B0604020202020204" pitchFamily="34" charset="0"/>
                <a:ea typeface="黑体" panose="02010609060101010101" pitchFamily="49" charset="-122"/>
              </a:rPr>
              <a:t>：整顿银行业，克服金融危机。</a:t>
            </a:r>
            <a:endParaRPr lang="en-US" altLang="zh-CN" sz="2600" dirty="0">
              <a:solidFill>
                <a:schemeClr val="tx1"/>
              </a:solidFill>
              <a:latin typeface="Arial" panose="020B0604020202020204" pitchFamily="34" charset="0"/>
              <a:ea typeface="黑体" panose="02010609060101010101" pitchFamily="49" charset="-122"/>
            </a:endParaRPr>
          </a:p>
          <a:p>
            <a:pPr>
              <a:lnSpc>
                <a:spcPct val="120000"/>
              </a:lnSpc>
            </a:pPr>
            <a:r>
              <a:rPr lang="zh-CN" altLang="en-US" sz="2600" dirty="0">
                <a:solidFill>
                  <a:schemeClr val="tx1"/>
                </a:solidFill>
                <a:latin typeface="Arial" panose="020B0604020202020204" pitchFamily="34" charset="0"/>
                <a:ea typeface="黑体" panose="02010609060101010101" pitchFamily="49" charset="-122"/>
              </a:rPr>
              <a:t>法律：</a:t>
            </a:r>
            <a:r>
              <a:rPr lang="en-US" altLang="zh-CN" sz="2600" dirty="0">
                <a:solidFill>
                  <a:srgbClr val="FF0000"/>
                </a:solidFill>
                <a:latin typeface="Arial" panose="020B0604020202020204" pitchFamily="34" charset="0"/>
                <a:ea typeface="黑体" panose="02010609060101010101" pitchFamily="49" charset="-122"/>
              </a:rPr>
              <a:t>《</a:t>
            </a:r>
            <a:r>
              <a:rPr lang="zh-CN" altLang="en-US" sz="2600" dirty="0">
                <a:solidFill>
                  <a:srgbClr val="FF0000"/>
                </a:solidFill>
                <a:latin typeface="Arial" panose="020B0604020202020204" pitchFamily="34" charset="0"/>
                <a:ea typeface="黑体" panose="02010609060101010101" pitchFamily="49" charset="-122"/>
              </a:rPr>
              <a:t>紧急银行法</a:t>
            </a:r>
            <a:r>
              <a:rPr lang="en-US" altLang="zh-CN" sz="2600" dirty="0">
                <a:solidFill>
                  <a:srgbClr val="FF0000"/>
                </a:solidFill>
                <a:latin typeface="Arial" panose="020B0604020202020204" pitchFamily="34" charset="0"/>
                <a:ea typeface="黑体" panose="02010609060101010101" pitchFamily="49" charset="-122"/>
              </a:rPr>
              <a:t>》</a:t>
            </a:r>
          </a:p>
          <a:p>
            <a:pPr>
              <a:lnSpc>
                <a:spcPct val="120000"/>
              </a:lnSpc>
            </a:pPr>
            <a:r>
              <a:rPr lang="zh-CN" altLang="en-US" sz="2600" dirty="0">
                <a:solidFill>
                  <a:srgbClr val="FF0000"/>
                </a:solidFill>
                <a:latin typeface="Arial" panose="020B0604020202020204" pitchFamily="34" charset="0"/>
                <a:ea typeface="黑体" panose="02010609060101010101" pitchFamily="49" charset="-122"/>
              </a:rPr>
              <a:t>做法：</a:t>
            </a:r>
            <a:r>
              <a:rPr lang="zh-CN" altLang="en-US" sz="2600" dirty="0">
                <a:solidFill>
                  <a:schemeClr val="tx1"/>
                </a:solidFill>
                <a:latin typeface="仿宋" panose="02010609060101010101" charset="-122"/>
                <a:ea typeface="仿宋" panose="02010609060101010101" charset="-122"/>
              </a:rPr>
              <a:t>限制黄金出口，增发货币</a:t>
            </a:r>
            <a:endParaRPr lang="zh-CN" altLang="zh-CN" sz="2600" dirty="0">
              <a:solidFill>
                <a:srgbClr val="FF0000"/>
              </a:solidFill>
              <a:latin typeface="Arial" panose="020B0604020202020204" pitchFamily="34" charset="0"/>
              <a:ea typeface="黑体" panose="02010609060101010101" pitchFamily="49" charset="-122"/>
            </a:endParaRPr>
          </a:p>
          <a:p>
            <a:pPr>
              <a:lnSpc>
                <a:spcPct val="120000"/>
              </a:lnSpc>
            </a:pPr>
            <a:r>
              <a:rPr lang="zh-CN" altLang="en-US" sz="2600" dirty="0">
                <a:latin typeface="Arial" panose="020B0604020202020204" pitchFamily="34" charset="0"/>
                <a:ea typeface="黑体" panose="02010609060101010101" pitchFamily="49" charset="-122"/>
              </a:rPr>
              <a:t>作用</a:t>
            </a:r>
            <a:r>
              <a:rPr lang="zh-CN" altLang="en-US" sz="2600" dirty="0">
                <a:solidFill>
                  <a:schemeClr val="tx1"/>
                </a:solidFill>
                <a:latin typeface="Arial" panose="020B0604020202020204" pitchFamily="34" charset="0"/>
                <a:ea typeface="黑体" panose="02010609060101010101" pitchFamily="49" charset="-122"/>
              </a:rPr>
              <a:t>：使银行和金融体系恢复正常，人们恢复了对银行的信心</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5"/>
                                        </p:tgtEl>
                                        <p:attrNameLst>
                                          <p:attrName>style.visibility</p:attrName>
                                        </p:attrNameLst>
                                      </p:cBhvr>
                                      <p:to>
                                        <p:strVal val="visible"/>
                                      </p:to>
                                    </p:set>
                                    <p:anim calcmode="lin" valueType="num">
                                      <p:cBhvr additive="base">
                                        <p:cTn id="7" dur="500" fill="hold"/>
                                        <p:tgtEl>
                                          <p:spTgt spid="20485"/>
                                        </p:tgtEl>
                                        <p:attrNameLst>
                                          <p:attrName>ppt_x</p:attrName>
                                        </p:attrNameLst>
                                      </p:cBhvr>
                                      <p:tavLst>
                                        <p:tav tm="0">
                                          <p:val>
                                            <p:strVal val="#ppt_x"/>
                                          </p:val>
                                        </p:tav>
                                        <p:tav tm="100000">
                                          <p:val>
                                            <p:strVal val="#ppt_x"/>
                                          </p:val>
                                        </p:tav>
                                      </p:tavLst>
                                    </p:anim>
                                    <p:anim calcmode="lin" valueType="num">
                                      <p:cBhvr additive="base">
                                        <p:cTn id="8" dur="500" fill="hold"/>
                                        <p:tgtEl>
                                          <p:spTgt spid="2048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20486"/>
                                        </p:tgtEl>
                                        <p:attrNameLst>
                                          <p:attrName>style.visibility</p:attrName>
                                        </p:attrNameLst>
                                      </p:cBhvr>
                                      <p:to>
                                        <p:strVal val="visible"/>
                                      </p:to>
                                    </p:set>
                                    <p:animEffect transition="in" filter="box(in)">
                                      <p:cBhvr>
                                        <p:cTn id="13" dur="500"/>
                                        <p:tgtEl>
                                          <p:spTgt spid="20486"/>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20482"/>
                                        </p:tgtEl>
                                        <p:attrNameLst>
                                          <p:attrName>style.visibility</p:attrName>
                                        </p:attrNameLst>
                                      </p:cBhvr>
                                      <p:to>
                                        <p:strVal val="visible"/>
                                      </p:to>
                                    </p:set>
                                    <p:animEffect transition="in" filter="checkerboard(across)">
                                      <p:cBhvr>
                                        <p:cTn id="18" dur="500"/>
                                        <p:tgtEl>
                                          <p:spTgt spid="20482"/>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0483"/>
                                        </p:tgtEl>
                                        <p:attrNameLst>
                                          <p:attrName>style.visibility</p:attrName>
                                        </p:attrNameLst>
                                      </p:cBhvr>
                                      <p:to>
                                        <p:strVal val="visible"/>
                                      </p:to>
                                    </p:set>
                                    <p:animEffect transition="in" filter="blinds(horizontal)">
                                      <p:cBhvr>
                                        <p:cTn id="23" dur="500"/>
                                        <p:tgtEl>
                                          <p:spTgt spid="20483"/>
                                        </p:tgtEl>
                                      </p:cBhvr>
                                    </p:animEffect>
                                  </p:childTnLst>
                                </p:cTn>
                              </p:par>
                            </p:childTnLst>
                          </p:cTn>
                        </p:par>
                      </p:childTnLst>
                    </p:cTn>
                  </p:par>
                  <p:par>
                    <p:cTn id="24" fill="hold">
                      <p:stCondLst>
                        <p:cond delay="indefinite"/>
                      </p:stCondLst>
                      <p:childTnLst>
                        <p:par>
                          <p:cTn id="25" fill="hold">
                            <p:stCondLst>
                              <p:cond delay="0"/>
                            </p:stCondLst>
                            <p:childTnLst>
                              <p:par>
                                <p:cTn id="26" presetID="17" presetClass="entr" presetSubtype="10" fill="hold" grpId="0" nodeType="clickEffect">
                                  <p:stCondLst>
                                    <p:cond delay="0"/>
                                  </p:stCondLst>
                                  <p:childTnLst>
                                    <p:set>
                                      <p:cBhvr>
                                        <p:cTn id="27" dur="1" fill="hold">
                                          <p:stCondLst>
                                            <p:cond delay="0"/>
                                          </p:stCondLst>
                                        </p:cTn>
                                        <p:tgtEl>
                                          <p:spTgt spid="20487"/>
                                        </p:tgtEl>
                                        <p:attrNameLst>
                                          <p:attrName>style.visibility</p:attrName>
                                        </p:attrNameLst>
                                      </p:cBhvr>
                                      <p:to>
                                        <p:strVal val="visible"/>
                                      </p:to>
                                    </p:set>
                                    <p:anim calcmode="lin" valueType="num">
                                      <p:cBhvr>
                                        <p:cTn id="28" dur="500" fill="hold"/>
                                        <p:tgtEl>
                                          <p:spTgt spid="20487"/>
                                        </p:tgtEl>
                                        <p:attrNameLst>
                                          <p:attrName>ppt_w</p:attrName>
                                        </p:attrNameLst>
                                      </p:cBhvr>
                                      <p:tavLst>
                                        <p:tav tm="0">
                                          <p:val>
                                            <p:fltVal val="0"/>
                                          </p:val>
                                        </p:tav>
                                        <p:tav tm="100000">
                                          <p:val>
                                            <p:strVal val="#ppt_w"/>
                                          </p:val>
                                        </p:tav>
                                      </p:tavLst>
                                    </p:anim>
                                    <p:anim calcmode="lin" valueType="num">
                                      <p:cBhvr>
                                        <p:cTn id="29" dur="500" fill="hold"/>
                                        <p:tgtEl>
                                          <p:spTgt spid="20487"/>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7" presetClass="entr" presetSubtype="0" fill="hold" grpId="0" nodeType="clickEffect">
                                  <p:stCondLst>
                                    <p:cond delay="0"/>
                                  </p:stCondLst>
                                  <p:iterate type="lt">
                                    <p:tmPct val="50000"/>
                                  </p:iterate>
                                  <p:childTnLst>
                                    <p:set>
                                      <p:cBhvr>
                                        <p:cTn id="33" dur="1" fill="hold">
                                          <p:stCondLst>
                                            <p:cond delay="0"/>
                                          </p:stCondLst>
                                        </p:cTn>
                                        <p:tgtEl>
                                          <p:spTgt spid="20488"/>
                                        </p:tgtEl>
                                        <p:attrNameLst>
                                          <p:attrName>style.visibility</p:attrName>
                                        </p:attrNameLst>
                                      </p:cBhvr>
                                      <p:to>
                                        <p:strVal val="visible"/>
                                      </p:to>
                                    </p:set>
                                    <p:anim calcmode="discrete" valueType="clr">
                                      <p:cBhvr override="childStyle">
                                        <p:cTn id="34" dur="80"/>
                                        <p:tgtEl>
                                          <p:spTgt spid="20488"/>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20488"/>
                                        </p:tgtEl>
                                        <p:attrNameLst>
                                          <p:attrName>fillcolor</p:attrName>
                                        </p:attrNameLst>
                                      </p:cBhvr>
                                      <p:tavLst>
                                        <p:tav tm="0">
                                          <p:val>
                                            <p:clrVal>
                                              <a:schemeClr val="accent2"/>
                                            </p:clrVal>
                                          </p:val>
                                        </p:tav>
                                        <p:tav tm="50000">
                                          <p:val>
                                            <p:clrVal>
                                              <a:schemeClr val="hlink"/>
                                            </p:clrVal>
                                          </p:val>
                                        </p:tav>
                                      </p:tavLst>
                                    </p:anim>
                                    <p:set>
                                      <p:cBhvr>
                                        <p:cTn id="36" dur="80"/>
                                        <p:tgtEl>
                                          <p:spTgt spid="2048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ldLvl="0" animBg="1"/>
      <p:bldP spid="20485" grpId="0"/>
      <p:bldP spid="20486" grpId="0"/>
      <p:bldP spid="20487" grpId="0" bldLvl="0" animBg="1"/>
      <p:bldP spid="2048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556260" y="3155792"/>
            <a:ext cx="7991475" cy="2675255"/>
          </a:xfrm>
          <a:prstGeom prst="rect">
            <a:avLst/>
          </a:prstGeom>
          <a:noFill/>
          <a:ln>
            <a:solidFill>
              <a:srgbClr val="FF0000"/>
            </a:solidFill>
          </a:ln>
          <a:effectLst/>
        </p:spPr>
        <p:txBody>
          <a:bodyPr lIns="91438" tIns="45719" rIns="91438" bIns="45719" anchor="ctr">
            <a:spAutoFit/>
          </a:body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tx1">
                    <a:lumMod val="50000"/>
                  </a:schemeClr>
                </a:solidFill>
                <a:effectLst/>
                <a:uLnTx/>
                <a:uFillTx/>
                <a:latin typeface="黑体" panose="02010609060101010101" pitchFamily="49" charset="-122"/>
                <a:ea typeface="黑体" panose="02010609060101010101" pitchFamily="49" charset="-122"/>
                <a:cs typeface="+mn-cs"/>
              </a:rPr>
              <a:t>从金融业开始的原因是因为大危机发端于金融领域，疯狂的金融投机活动导致当时整个国家银行信贷体系陷入瘫痪，所以罗斯福要做的第一件事就是必须尽快恢复公众对银行的信任。</a:t>
            </a:r>
          </a:p>
        </p:txBody>
      </p:sp>
      <p:sp>
        <p:nvSpPr>
          <p:cNvPr id="7" name="Text Box 9"/>
          <p:cNvSpPr txBox="1"/>
          <p:nvPr/>
        </p:nvSpPr>
        <p:spPr>
          <a:xfrm>
            <a:off x="556260" y="785813"/>
            <a:ext cx="7632700" cy="520700"/>
          </a:xfrm>
          <a:prstGeom prst="rect">
            <a:avLst/>
          </a:prstGeom>
          <a:noFill/>
          <a:ln w="9525">
            <a:noFill/>
          </a:ln>
        </p:spPr>
        <p:txBody>
          <a:bodyPr lIns="91438" tIns="45719" rIns="91438" bIns="45719" anchor="t">
            <a:spAutoFit/>
          </a:bodyPr>
          <a:lstStyle/>
          <a:p>
            <a:pPr>
              <a:buFont typeface="Wingdings" panose="05000000000000000000" pitchFamily="2" charset="2"/>
            </a:pPr>
            <a:r>
              <a:rPr lang="en-US" altLang="zh-CN" sz="2800" dirty="0">
                <a:solidFill>
                  <a:srgbClr val="0070C0"/>
                </a:solidFill>
                <a:latin typeface="黑体" panose="02010609060101010101" pitchFamily="49" charset="-122"/>
                <a:ea typeface="黑体" panose="02010609060101010101" pitchFamily="49" charset="-122"/>
                <a:cs typeface="黑体" panose="02010609060101010101" pitchFamily="49" charset="-122"/>
              </a:rPr>
              <a:t>1</a:t>
            </a:r>
            <a:r>
              <a:rPr lang="zh-CN" altLang="en-US" sz="2800" dirty="0">
                <a:solidFill>
                  <a:srgbClr val="0070C0"/>
                </a:solidFill>
                <a:latin typeface="黑体" panose="02010609060101010101" pitchFamily="49" charset="-122"/>
                <a:ea typeface="黑体" panose="02010609060101010101" pitchFamily="49" charset="-122"/>
                <a:cs typeface="黑体" panose="02010609060101010101" pitchFamily="49" charset="-122"/>
              </a:rPr>
              <a:t>、对金融业的整顿</a:t>
            </a:r>
            <a:r>
              <a:rPr lang="en-US" altLang="zh-CN" sz="2800" dirty="0">
                <a:solidFill>
                  <a:srgbClr val="0070C0"/>
                </a:solidFill>
                <a:latin typeface="黑体" panose="02010609060101010101" pitchFamily="49" charset="-122"/>
                <a:ea typeface="黑体" panose="02010609060101010101" pitchFamily="49" charset="-122"/>
                <a:cs typeface="黑体" panose="02010609060101010101" pitchFamily="49" charset="-122"/>
              </a:rPr>
              <a:t>-----</a:t>
            </a:r>
            <a:r>
              <a:rPr lang="zh-CN" altLang="en-US" sz="2800" dirty="0">
                <a:solidFill>
                  <a:srgbClr val="0070C0"/>
                </a:solidFill>
                <a:latin typeface="黑体" panose="02010609060101010101" pitchFamily="49" charset="-122"/>
                <a:ea typeface="黑体" panose="02010609060101010101" pitchFamily="49" charset="-122"/>
                <a:cs typeface="黑体" panose="02010609060101010101" pitchFamily="49" charset="-122"/>
              </a:rPr>
              <a:t>克服金融危机</a:t>
            </a:r>
          </a:p>
        </p:txBody>
      </p:sp>
      <p:sp>
        <p:nvSpPr>
          <p:cNvPr id="9" name="Rectangle 3"/>
          <p:cNvSpPr>
            <a:spLocks noChangeArrowheads="1"/>
          </p:cNvSpPr>
          <p:nvPr/>
        </p:nvSpPr>
        <p:spPr bwMode="auto">
          <a:xfrm>
            <a:off x="556260" y="2136775"/>
            <a:ext cx="7416800" cy="520700"/>
          </a:xfrm>
          <a:prstGeom prst="rect">
            <a:avLst/>
          </a:prstGeom>
          <a:noFill/>
          <a:ln>
            <a:noFill/>
          </a:ln>
          <a:effectLst/>
        </p:spPr>
        <p:txBody>
          <a:bodyPr lIns="91438" tIns="45719" rIns="91438" bIns="45719">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zh-CN" altLang="en-US" sz="2800" b="1" i="0" u="none" strike="noStrike" kern="1200" cap="none" spc="0" normalizeH="0" baseline="0" noProof="0" dirty="0">
                <a:ln>
                  <a:noFill/>
                </a:ln>
                <a:solidFill>
                  <a:schemeClr val="tx1">
                    <a:lumMod val="50000"/>
                  </a:schemeClr>
                </a:solidFill>
                <a:effectLst/>
                <a:uLnTx/>
                <a:uFillTx/>
                <a:latin typeface="黑体" panose="02010609060101010101" pitchFamily="49" charset="-122"/>
                <a:ea typeface="黑体" panose="02010609060101010101" pitchFamily="49" charset="-122"/>
                <a:cs typeface="+mn-cs"/>
              </a:rPr>
              <a:t>思考：新政的实验为什么首先从金融业开始？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p:bldP spid="9" grpId="0" bldLvl="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4716463" y="1265238"/>
            <a:ext cx="4333875" cy="2571750"/>
          </a:xfrm>
          <a:prstGeom prst="rect">
            <a:avLst/>
          </a:prstGeom>
          <a:noFill/>
          <a:ln w="25400">
            <a:solidFill>
              <a:srgbClr val="FFFF00"/>
            </a:solidFill>
            <a:miter lim="800000"/>
          </a:ln>
          <a:effectLst/>
        </p:spPr>
        <p:txBody>
          <a:bodyPr wrap="square">
            <a:spAutoFit/>
          </a:bodyPr>
          <a:lstStyle/>
          <a:p>
            <a:pPr marR="0" defTabSz="914400">
              <a:spcBef>
                <a:spcPts val="0"/>
              </a:spcBef>
              <a:buClr>
                <a:schemeClr val="hlink"/>
              </a:buClr>
              <a:buSzPct val="70000"/>
              <a:buFont typeface="Wingdings" panose="05000000000000000000" pitchFamily="2" charset="2"/>
              <a:defRPr/>
            </a:pPr>
            <a:r>
              <a:rPr kumimoji="0" lang="zh-CN" sz="2600" kern="1200" cap="none" spc="0" normalizeH="0" baseline="0" noProof="0">
                <a:solidFill>
                  <a:schemeClr val="tx1"/>
                </a:solidFill>
                <a:latin typeface="黑体" panose="02010609060101010101" pitchFamily="49" charset="-122"/>
                <a:ea typeface="黑体" panose="02010609060101010101" pitchFamily="49" charset="-122"/>
                <a:cs typeface="黑体" panose="02010609060101010101" pitchFamily="49" charset="-122"/>
              </a:rPr>
              <a:t>材料：“</a:t>
            </a:r>
            <a:r>
              <a:rPr kumimoji="0" lang="zh-CN" altLang="zh-CN" sz="2600" kern="1200" cap="none" spc="0" normalizeH="0" baseline="0" noProof="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黑体" panose="02010609060101010101" pitchFamily="49" charset="-122"/>
              </a:rPr>
              <a:t>1932</a:t>
            </a:r>
            <a:r>
              <a:rPr kumimoji="0" lang="zh-CN" sz="2600" kern="1200" cap="none" spc="0" normalizeH="0" baseline="0" noProof="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黑体" panose="02010609060101010101" pitchFamily="49" charset="-122"/>
              </a:rPr>
              <a:t>年夏季，</a:t>
            </a:r>
            <a:r>
              <a:rPr kumimoji="0" lang="zh-CN" sz="2600" kern="1200" cap="none" spc="0" normalizeH="0" baseline="0" noProof="0">
                <a:solidFill>
                  <a:srgbClr val="FF5050"/>
                </a:solidFill>
                <a:effectLst>
                  <a:outerShdw blurRad="38100" dist="38100" dir="2700000" algn="tl">
                    <a:srgbClr val="C0C0C0"/>
                  </a:outerShdw>
                </a:effectLst>
                <a:latin typeface="黑体" panose="02010609060101010101" pitchFamily="49" charset="-122"/>
                <a:ea typeface="黑体" panose="02010609060101010101" pitchFamily="49" charset="-122"/>
                <a:cs typeface="黑体" panose="02010609060101010101" pitchFamily="49" charset="-122"/>
              </a:rPr>
              <a:t>农产品价格</a:t>
            </a:r>
            <a:r>
              <a:rPr kumimoji="0" lang="zh-CN" sz="2600" kern="1200" cap="none" spc="0" normalizeH="0" baseline="0" noProof="0">
                <a:solidFill>
                  <a:srgbClr val="FF6600"/>
                </a:solidFill>
                <a:effectLst>
                  <a:outerShdw blurRad="38100" dist="38100" dir="2700000" algn="tl">
                    <a:srgbClr val="C0C0C0"/>
                  </a:outerShdw>
                </a:effectLst>
                <a:latin typeface="黑体" panose="02010609060101010101" pitchFamily="49" charset="-122"/>
                <a:ea typeface="黑体" panose="02010609060101010101" pitchFamily="49" charset="-122"/>
                <a:cs typeface="黑体" panose="02010609060101010101" pitchFamily="49" charset="-122"/>
              </a:rPr>
              <a:t>已跌</a:t>
            </a:r>
            <a:r>
              <a:rPr kumimoji="0" lang="zh-CN" sz="2600" kern="1200" cap="none" spc="0" normalizeH="0" baseline="0" noProof="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黑体" panose="02010609060101010101" pitchFamily="49" charset="-122"/>
              </a:rPr>
              <a:t>到</a:t>
            </a:r>
            <a:r>
              <a:rPr kumimoji="0" lang="zh-CN" altLang="zh-CN" sz="2600" kern="1200" cap="none" spc="0" normalizeH="0" baseline="0" noProof="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黑体" panose="02010609060101010101" pitchFamily="49" charset="-122"/>
              </a:rPr>
              <a:t>1558-1603</a:t>
            </a:r>
            <a:r>
              <a:rPr kumimoji="0" lang="zh-CN" sz="2600" kern="1200" cap="none" spc="0" normalizeH="0" baseline="0" noProof="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黑体" panose="02010609060101010101" pitchFamily="49" charset="-122"/>
              </a:rPr>
              <a:t>年以来的最低点：猪肉三分一磅，牛肉五分一磅，棉花五分一磅</a:t>
            </a:r>
            <a:r>
              <a:rPr kumimoji="0" lang="zh-CN" altLang="zh-CN" sz="2600" kern="1200" cap="none" spc="0" normalizeH="0" baseline="0" noProof="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黑体" panose="02010609060101010101" pitchFamily="49" charset="-122"/>
              </a:rPr>
              <a:t>…”</a:t>
            </a:r>
            <a:r>
              <a:rPr kumimoji="0" lang="zh-CN" sz="2600" kern="1200" cap="none" spc="0" normalizeH="0" baseline="0" noProof="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黑体" panose="02010609060101010101" pitchFamily="49" charset="-122"/>
              </a:rPr>
              <a:t>。</a:t>
            </a:r>
            <a:endParaRPr kumimoji="0" lang="zh-CN" sz="2600" kern="1200" cap="none" spc="0" normalizeH="0" baseline="0" noProof="0">
              <a:solidFill>
                <a:schemeClr val="tx1"/>
              </a:solidFill>
              <a:effectLst>
                <a:outerShdw blurRad="38100" dist="38100" dir="2700000" algn="tl">
                  <a:srgbClr val="C0C0C0"/>
                </a:outerShdw>
              </a:effectLst>
              <a:latin typeface="黑体" panose="02010609060101010101" pitchFamily="49" charset="-122"/>
              <a:cs typeface="黑体" panose="02010609060101010101" pitchFamily="49" charset="-122"/>
            </a:endParaRPr>
          </a:p>
          <a:p>
            <a:pPr marL="342900" marR="0" indent="-342900" defTabSz="914400">
              <a:spcBef>
                <a:spcPct val="20000"/>
              </a:spcBef>
              <a:buClr>
                <a:schemeClr val="hlink"/>
              </a:buClr>
              <a:buSzPct val="70000"/>
              <a:buFont typeface="Wingdings" panose="05000000000000000000" pitchFamily="2" charset="2"/>
              <a:defRPr/>
            </a:pPr>
            <a:r>
              <a:rPr kumimoji="0" lang="zh-CN" sz="2600" kern="1200" cap="none" spc="0" normalizeH="0" baseline="0" noProof="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黑体" panose="02010609060101010101" pitchFamily="49" charset="-122"/>
              </a:rPr>
              <a:t>        </a:t>
            </a:r>
            <a:r>
              <a:rPr kumimoji="0" lang="zh-CN" altLang="zh-CN" sz="2600" kern="1200" cap="none" spc="0" normalizeH="0" baseline="0" noProof="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黑体" panose="02010609060101010101" pitchFamily="49" charset="-122"/>
              </a:rPr>
              <a:t>—</a:t>
            </a:r>
            <a:r>
              <a:rPr kumimoji="0" lang="zh-CN" sz="2600" kern="1200" cap="none" spc="0" normalizeH="0" baseline="0" noProof="0">
                <a:solidFill>
                  <a:schemeClr val="tx1"/>
                </a:solidFill>
                <a:latin typeface="黑体" panose="02010609060101010101" pitchFamily="49" charset="-122"/>
                <a:ea typeface="黑体" panose="02010609060101010101" pitchFamily="49" charset="-122"/>
                <a:cs typeface="黑体" panose="02010609060101010101" pitchFamily="49" charset="-122"/>
              </a:rPr>
              <a:t>邓蜀生</a:t>
            </a:r>
            <a:r>
              <a:rPr kumimoji="0" lang="zh-CN" altLang="zh-CN" sz="2600" kern="1200" cap="none" spc="0" normalizeH="0" baseline="0" noProof="0">
                <a:solidFill>
                  <a:schemeClr val="tx1"/>
                </a:solidFill>
                <a:latin typeface="黑体" panose="02010609060101010101" pitchFamily="49" charset="-122"/>
                <a:ea typeface="黑体" panose="02010609060101010101" pitchFamily="49" charset="-122"/>
                <a:cs typeface="黑体" panose="02010609060101010101" pitchFamily="49" charset="-122"/>
              </a:rPr>
              <a:t>《</a:t>
            </a:r>
            <a:r>
              <a:rPr kumimoji="0" lang="zh-CN" sz="2600" kern="1200" cap="none" spc="0" normalizeH="0" baseline="0" noProof="0">
                <a:solidFill>
                  <a:schemeClr val="tx1"/>
                </a:solidFill>
                <a:latin typeface="黑体" panose="02010609060101010101" pitchFamily="49" charset="-122"/>
                <a:ea typeface="黑体" panose="02010609060101010101" pitchFamily="49" charset="-122"/>
                <a:cs typeface="黑体" panose="02010609060101010101" pitchFamily="49" charset="-122"/>
              </a:rPr>
              <a:t>罗斯福</a:t>
            </a:r>
            <a:r>
              <a:rPr kumimoji="0" lang="zh-CN" altLang="zh-CN" sz="2600" kern="1200" cap="none" spc="0" normalizeH="0" baseline="0" noProof="0">
                <a:solidFill>
                  <a:schemeClr val="tx1"/>
                </a:solidFill>
                <a:latin typeface="黑体" panose="02010609060101010101" pitchFamily="49" charset="-122"/>
                <a:ea typeface="黑体" panose="02010609060101010101" pitchFamily="49" charset="-122"/>
                <a:cs typeface="黑体" panose="02010609060101010101" pitchFamily="49" charset="-122"/>
              </a:rPr>
              <a:t>》</a:t>
            </a:r>
            <a:endParaRPr kumimoji="0" lang="zh-CN" altLang="zh-CN" sz="2600" kern="1200" cap="none" spc="0" normalizeH="0" baseline="0" noProof="0">
              <a:solidFill>
                <a:schemeClr val="tx1"/>
              </a:solidFill>
              <a:latin typeface="黑体" panose="02010609060101010101" pitchFamily="49" charset="-122"/>
              <a:cs typeface="黑体" panose="02010609060101010101" pitchFamily="49" charset="-122"/>
            </a:endParaRPr>
          </a:p>
        </p:txBody>
      </p:sp>
      <p:sp>
        <p:nvSpPr>
          <p:cNvPr id="21507" name="Text Box 3"/>
          <p:cNvSpPr txBox="1"/>
          <p:nvPr/>
        </p:nvSpPr>
        <p:spPr>
          <a:xfrm>
            <a:off x="4572000" y="544513"/>
            <a:ext cx="1917700" cy="582612"/>
          </a:xfrm>
          <a:prstGeom prst="rect">
            <a:avLst/>
          </a:prstGeom>
          <a:noFill/>
          <a:ln w="9525">
            <a:noFill/>
          </a:ln>
        </p:spPr>
        <p:txBody>
          <a:bodyPr wrap="square" anchor="t">
            <a:spAutoFit/>
          </a:bodyPr>
          <a:lstStyle/>
          <a:p>
            <a:r>
              <a:rPr lang="zh-CN" altLang="en-US" dirty="0">
                <a:solidFill>
                  <a:srgbClr val="FF0000"/>
                </a:solidFill>
                <a:latin typeface="黑体" panose="02010609060101010101" pitchFamily="49" charset="-122"/>
                <a:ea typeface="黑体" panose="02010609060101010101" pitchFamily="49" charset="-122"/>
              </a:rPr>
              <a:t>情景二：</a:t>
            </a:r>
          </a:p>
        </p:txBody>
      </p:sp>
      <p:pic>
        <p:nvPicPr>
          <p:cNvPr id="21508" name="Picture 4" descr="农场主销毁“过剩”的牛奶"/>
          <p:cNvPicPr>
            <a:picLocks noChangeAspect="1"/>
          </p:cNvPicPr>
          <p:nvPr/>
        </p:nvPicPr>
        <p:blipFill>
          <a:blip r:embed="rId3"/>
          <a:stretch>
            <a:fillRect/>
          </a:stretch>
        </p:blipFill>
        <p:spPr>
          <a:xfrm>
            <a:off x="0" y="196850"/>
            <a:ext cx="4572000" cy="3067050"/>
          </a:xfrm>
          <a:prstGeom prst="rect">
            <a:avLst/>
          </a:prstGeom>
          <a:noFill/>
          <a:ln w="9525">
            <a:noFill/>
          </a:ln>
        </p:spPr>
      </p:pic>
      <p:sp>
        <p:nvSpPr>
          <p:cNvPr id="21509" name="Text Box 5"/>
          <p:cNvSpPr txBox="1"/>
          <p:nvPr/>
        </p:nvSpPr>
        <p:spPr>
          <a:xfrm>
            <a:off x="344488" y="3317875"/>
            <a:ext cx="3600450" cy="519113"/>
          </a:xfrm>
          <a:prstGeom prst="rect">
            <a:avLst/>
          </a:prstGeom>
          <a:noFill/>
          <a:ln w="9525">
            <a:noFill/>
          </a:ln>
        </p:spPr>
        <p:txBody>
          <a:bodyPr anchor="t">
            <a:spAutoFit/>
          </a:bodyPr>
          <a:lstStyle/>
          <a:p>
            <a:r>
              <a:rPr lang="zh-CN" altLang="en-US" sz="2800" dirty="0">
                <a:solidFill>
                  <a:schemeClr val="tx1"/>
                </a:solidFill>
                <a:latin typeface="Arial" panose="020B0604020202020204" pitchFamily="34" charset="0"/>
                <a:ea typeface="宋体" panose="02010600030101010101" pitchFamily="2" charset="-122"/>
              </a:rPr>
              <a:t>美国农场主</a:t>
            </a:r>
            <a:r>
              <a:rPr lang="zh-CN" altLang="en-US" sz="2800" dirty="0">
                <a:solidFill>
                  <a:srgbClr val="FF5050"/>
                </a:solidFill>
                <a:latin typeface="Arial" panose="020B0604020202020204" pitchFamily="34" charset="0"/>
                <a:ea typeface="宋体" panose="02010600030101010101" pitchFamily="2" charset="-122"/>
              </a:rPr>
              <a:t>销毁牛奶</a:t>
            </a:r>
          </a:p>
        </p:txBody>
      </p:sp>
      <p:sp>
        <p:nvSpPr>
          <p:cNvPr id="21510" name="Rectangle 6"/>
          <p:cNvSpPr/>
          <p:nvPr/>
        </p:nvSpPr>
        <p:spPr>
          <a:xfrm>
            <a:off x="5919788" y="4106863"/>
            <a:ext cx="3130550" cy="1876425"/>
          </a:xfrm>
          <a:prstGeom prst="rect">
            <a:avLst/>
          </a:prstGeom>
          <a:noFill/>
          <a:ln w="9525">
            <a:noFill/>
          </a:ln>
        </p:spPr>
        <p:txBody>
          <a:bodyPr wrap="square" anchor="t">
            <a:spAutoFit/>
          </a:bodyPr>
          <a:lstStyle/>
          <a:p>
            <a:r>
              <a:rPr lang="zh-CN" altLang="en-US" dirty="0">
                <a:solidFill>
                  <a:srgbClr val="FF5050"/>
                </a:solidFill>
                <a:latin typeface="Arial" panose="020B0604020202020204" pitchFamily="34" charset="0"/>
                <a:ea typeface="黑体" panose="02010609060101010101" pitchFamily="49" charset="-122"/>
              </a:rPr>
              <a:t>请回答：</a:t>
            </a:r>
            <a:r>
              <a:rPr lang="zh-CN" altLang="en-US" sz="2800" dirty="0">
                <a:solidFill>
                  <a:schemeClr val="tx1"/>
                </a:solidFill>
                <a:latin typeface="Arial" panose="020B0604020202020204" pitchFamily="34" charset="0"/>
                <a:ea typeface="黑体" panose="02010609060101010101" pitchFamily="49" charset="-122"/>
              </a:rPr>
              <a:t>针对以上危机，当时罗斯福总统采取什么措施？起到什么作用？</a:t>
            </a:r>
          </a:p>
        </p:txBody>
      </p:sp>
      <p:sp>
        <p:nvSpPr>
          <p:cNvPr id="21511" name="Rectangle 7"/>
          <p:cNvSpPr/>
          <p:nvPr/>
        </p:nvSpPr>
        <p:spPr>
          <a:xfrm>
            <a:off x="0" y="3963988"/>
            <a:ext cx="5746750" cy="2614612"/>
          </a:xfrm>
          <a:prstGeom prst="rect">
            <a:avLst/>
          </a:prstGeom>
          <a:noFill/>
          <a:ln w="9525" cap="flat" cmpd="dbl">
            <a:solidFill>
              <a:srgbClr val="FF0000"/>
            </a:solidFill>
            <a:prstDash val="solid"/>
            <a:round/>
            <a:headEnd type="none" w="med" len="med"/>
            <a:tailEnd type="none" w="med" len="med"/>
          </a:ln>
        </p:spPr>
        <p:txBody>
          <a:bodyPr wrap="square" anchor="t">
            <a:spAutoFit/>
          </a:bodyPr>
          <a:lstStyle/>
          <a:p>
            <a:r>
              <a:rPr lang="zh-CN" altLang="en-US" sz="2800" dirty="0">
                <a:solidFill>
                  <a:schemeClr val="tx1"/>
                </a:solidFill>
                <a:latin typeface="楷体" panose="02010609060101010101" charset="-122"/>
                <a:ea typeface="楷体" panose="02010609060101010101" charset="-122"/>
              </a:rPr>
              <a:t>措施二：恢复农业生产。</a:t>
            </a:r>
            <a:endParaRPr lang="en-US" altLang="zh-CN" sz="2800" dirty="0">
              <a:solidFill>
                <a:schemeClr val="tx1"/>
              </a:solidFill>
              <a:latin typeface="楷体" panose="02010609060101010101" charset="-122"/>
              <a:ea typeface="楷体" panose="02010609060101010101" charset="-122"/>
            </a:endParaRPr>
          </a:p>
          <a:p>
            <a:r>
              <a:rPr lang="zh-CN" altLang="en-US" sz="2800" dirty="0">
                <a:solidFill>
                  <a:schemeClr val="tx1"/>
                </a:solidFill>
                <a:latin typeface="楷体" panose="02010609060101010101" charset="-122"/>
                <a:ea typeface="楷体" panose="02010609060101010101" charset="-122"/>
              </a:rPr>
              <a:t>法律：</a:t>
            </a:r>
            <a:r>
              <a:rPr lang="en-US" altLang="zh-CN" sz="2800" dirty="0">
                <a:solidFill>
                  <a:srgbClr val="FF0000"/>
                </a:solidFill>
                <a:latin typeface="楷体" panose="02010609060101010101" charset="-122"/>
                <a:ea typeface="楷体" panose="02010609060101010101" charset="-122"/>
              </a:rPr>
              <a:t>《</a:t>
            </a:r>
            <a:r>
              <a:rPr lang="zh-CN" altLang="en-US" sz="2800" dirty="0">
                <a:solidFill>
                  <a:srgbClr val="FF0000"/>
                </a:solidFill>
                <a:latin typeface="楷体" panose="02010609060101010101" charset="-122"/>
                <a:ea typeface="楷体" panose="02010609060101010101" charset="-122"/>
              </a:rPr>
              <a:t>农业调整法</a:t>
            </a:r>
            <a:r>
              <a:rPr lang="en-US" altLang="zh-CN" sz="2800" dirty="0">
                <a:solidFill>
                  <a:srgbClr val="FF0000"/>
                </a:solidFill>
                <a:latin typeface="楷体" panose="02010609060101010101" charset="-122"/>
                <a:ea typeface="楷体" panose="02010609060101010101" charset="-122"/>
              </a:rPr>
              <a:t>》</a:t>
            </a:r>
          </a:p>
          <a:p>
            <a:r>
              <a:rPr lang="zh-CN" altLang="en-US" sz="2800" dirty="0">
                <a:solidFill>
                  <a:srgbClr val="FF0000"/>
                </a:solidFill>
                <a:latin typeface="楷体" panose="02010609060101010101" charset="-122"/>
                <a:ea typeface="楷体" panose="02010609060101010101" charset="-122"/>
              </a:rPr>
              <a:t>做法：</a:t>
            </a:r>
            <a:r>
              <a:rPr lang="zh-CN" altLang="en-US" sz="2400" dirty="0">
                <a:solidFill>
                  <a:srgbClr val="FF0000"/>
                </a:solidFill>
                <a:latin typeface="仿宋" panose="02010609060101010101" charset="-122"/>
                <a:ea typeface="仿宋" panose="02010609060101010101" charset="-122"/>
              </a:rPr>
              <a:t>成立农业调整署，向减耕减产的农民提供补助。</a:t>
            </a:r>
            <a:endParaRPr lang="zh-CN" altLang="zh-CN" sz="2800" dirty="0">
              <a:solidFill>
                <a:srgbClr val="FF0000"/>
              </a:solidFill>
              <a:latin typeface="楷体" panose="02010609060101010101" charset="-122"/>
              <a:ea typeface="楷体" panose="02010609060101010101" charset="-122"/>
            </a:endParaRPr>
          </a:p>
          <a:p>
            <a:r>
              <a:rPr lang="zh-CN" altLang="en-US" sz="2800" dirty="0">
                <a:solidFill>
                  <a:schemeClr val="tx1"/>
                </a:solidFill>
                <a:latin typeface="楷体" panose="02010609060101010101" charset="-122"/>
                <a:ea typeface="楷体" panose="02010609060101010101" charset="-122"/>
              </a:rPr>
              <a:t>作用：保证农民的利益</a:t>
            </a:r>
            <a:r>
              <a:rPr lang="zh-CN" altLang="zh-CN" sz="2800" dirty="0">
                <a:solidFill>
                  <a:schemeClr val="tx1"/>
                </a:solidFill>
                <a:latin typeface="楷体" panose="02010609060101010101" charset="-122"/>
                <a:ea typeface="楷体" panose="02010609060101010101" charset="-122"/>
              </a:rPr>
              <a:t>,</a:t>
            </a:r>
            <a:r>
              <a:rPr lang="zh-CN" altLang="en-US" sz="2800" dirty="0">
                <a:solidFill>
                  <a:schemeClr val="tx1"/>
                </a:solidFill>
                <a:latin typeface="楷体" panose="02010609060101010101" charset="-122"/>
                <a:ea typeface="楷体" panose="02010609060101010101" charset="-122"/>
              </a:rPr>
              <a:t>促进农业复苏。</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1507"/>
                                        </p:tgtEl>
                                        <p:attrNameLst>
                                          <p:attrName>style.visibility</p:attrName>
                                        </p:attrNameLst>
                                      </p:cBhvr>
                                      <p:to>
                                        <p:strVal val="visible"/>
                                      </p:to>
                                    </p:set>
                                    <p:anim calcmode="lin" valueType="num">
                                      <p:cBhvr additive="base">
                                        <p:cTn id="7" dur="500" fill="hold"/>
                                        <p:tgtEl>
                                          <p:spTgt spid="21507"/>
                                        </p:tgtEl>
                                        <p:attrNameLst>
                                          <p:attrName>ppt_x</p:attrName>
                                        </p:attrNameLst>
                                      </p:cBhvr>
                                      <p:tavLst>
                                        <p:tav tm="0">
                                          <p:val>
                                            <p:strVal val="0-#ppt_w/2"/>
                                          </p:val>
                                        </p:tav>
                                        <p:tav tm="100000">
                                          <p:val>
                                            <p:strVal val="#ppt_x"/>
                                          </p:val>
                                        </p:tav>
                                      </p:tavLst>
                                    </p:anim>
                                    <p:anim calcmode="lin" valueType="num">
                                      <p:cBhvr additive="base">
                                        <p:cTn id="8" dur="500" fill="hold"/>
                                        <p:tgtEl>
                                          <p:spTgt spid="2150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508"/>
                                        </p:tgtEl>
                                        <p:attrNameLst>
                                          <p:attrName>style.visibility</p:attrName>
                                        </p:attrNameLst>
                                      </p:cBhvr>
                                      <p:to>
                                        <p:strVal val="visible"/>
                                      </p:to>
                                    </p:set>
                                    <p:anim calcmode="lin" valueType="num">
                                      <p:cBhvr additive="base">
                                        <p:cTn id="13" dur="500" fill="hold"/>
                                        <p:tgtEl>
                                          <p:spTgt spid="21508"/>
                                        </p:tgtEl>
                                        <p:attrNameLst>
                                          <p:attrName>ppt_x</p:attrName>
                                        </p:attrNameLst>
                                      </p:cBhvr>
                                      <p:tavLst>
                                        <p:tav tm="0">
                                          <p:val>
                                            <p:strVal val="#ppt_x"/>
                                          </p:val>
                                        </p:tav>
                                        <p:tav tm="100000">
                                          <p:val>
                                            <p:strVal val="#ppt_x"/>
                                          </p:val>
                                        </p:tav>
                                      </p:tavLst>
                                    </p:anim>
                                    <p:anim calcmode="lin" valueType="num">
                                      <p:cBhvr additive="base">
                                        <p:cTn id="14" dur="500" fill="hold"/>
                                        <p:tgtEl>
                                          <p:spTgt spid="2150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509"/>
                                        </p:tgtEl>
                                        <p:attrNameLst>
                                          <p:attrName>style.visibility</p:attrName>
                                        </p:attrNameLst>
                                      </p:cBhvr>
                                      <p:to>
                                        <p:strVal val="visible"/>
                                      </p:to>
                                    </p:set>
                                    <p:anim calcmode="lin" valueType="num">
                                      <p:cBhvr additive="base">
                                        <p:cTn id="19" dur="500" fill="hold"/>
                                        <p:tgtEl>
                                          <p:spTgt spid="21509"/>
                                        </p:tgtEl>
                                        <p:attrNameLst>
                                          <p:attrName>ppt_x</p:attrName>
                                        </p:attrNameLst>
                                      </p:cBhvr>
                                      <p:tavLst>
                                        <p:tav tm="0">
                                          <p:val>
                                            <p:strVal val="0-#ppt_w/2"/>
                                          </p:val>
                                        </p:tav>
                                        <p:tav tm="100000">
                                          <p:val>
                                            <p:strVal val="#ppt_x"/>
                                          </p:val>
                                        </p:tav>
                                      </p:tavLst>
                                    </p:anim>
                                    <p:anim calcmode="lin" valueType="num">
                                      <p:cBhvr additive="base">
                                        <p:cTn id="20" dur="500" fill="hold"/>
                                        <p:tgtEl>
                                          <p:spTgt spid="2150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5" presetClass="entr" presetSubtype="0" fill="hold" grpId="0" nodeType="clickEffect">
                                  <p:stCondLst>
                                    <p:cond delay="0"/>
                                  </p:stCondLst>
                                  <p:childTnLst>
                                    <p:set>
                                      <p:cBhvr>
                                        <p:cTn id="24" dur="1" fill="hold">
                                          <p:stCondLst>
                                            <p:cond delay="0"/>
                                          </p:stCondLst>
                                        </p:cTn>
                                        <p:tgtEl>
                                          <p:spTgt spid="21506"/>
                                        </p:tgtEl>
                                        <p:attrNameLst>
                                          <p:attrName>style.visibility</p:attrName>
                                        </p:attrNameLst>
                                      </p:cBhvr>
                                      <p:to>
                                        <p:strVal val="visible"/>
                                      </p:to>
                                    </p:set>
                                    <p:anim calcmode="lin" valueType="num">
                                      <p:cBhvr>
                                        <p:cTn id="25" dur="1000" fill="hold"/>
                                        <p:tgtEl>
                                          <p:spTgt spid="21506"/>
                                        </p:tgtEl>
                                        <p:attrNameLst>
                                          <p:attrName>ppt_w</p:attrName>
                                        </p:attrNameLst>
                                      </p:cBhvr>
                                      <p:tavLst>
                                        <p:tav tm="0">
                                          <p:val>
                                            <p:fltVal val="0"/>
                                          </p:val>
                                        </p:tav>
                                        <p:tav tm="100000">
                                          <p:val>
                                            <p:strVal val="#ppt_w"/>
                                          </p:val>
                                        </p:tav>
                                      </p:tavLst>
                                    </p:anim>
                                    <p:anim calcmode="lin" valueType="num">
                                      <p:cBhvr>
                                        <p:cTn id="26" dur="1000" fill="hold"/>
                                        <p:tgtEl>
                                          <p:spTgt spid="21506"/>
                                        </p:tgtEl>
                                        <p:attrNameLst>
                                          <p:attrName>ppt_h</p:attrName>
                                        </p:attrNameLst>
                                      </p:cBhvr>
                                      <p:tavLst>
                                        <p:tav tm="0">
                                          <p:val>
                                            <p:fltVal val="0"/>
                                          </p:val>
                                        </p:tav>
                                        <p:tav tm="100000">
                                          <p:val>
                                            <p:strVal val="#ppt_h"/>
                                          </p:val>
                                        </p:tav>
                                      </p:tavLst>
                                    </p:anim>
                                    <p:anim calcmode="lin" valueType="num">
                                      <p:cBhvr>
                                        <p:cTn id="27" dur="1000" fill="hold"/>
                                        <p:tgtEl>
                                          <p:spTgt spid="21506"/>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2150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1" nodeType="clickEffect">
                                  <p:stCondLst>
                                    <p:cond delay="0"/>
                                  </p:stCondLst>
                                  <p:childTnLst>
                                    <p:set>
                                      <p:cBhvr>
                                        <p:cTn id="32" dur="1" fill="hold">
                                          <p:stCondLst>
                                            <p:cond delay="0"/>
                                          </p:stCondLst>
                                        </p:cTn>
                                        <p:tgtEl>
                                          <p:spTgt spid="21506"/>
                                        </p:tgtEl>
                                        <p:attrNameLst>
                                          <p:attrName>style.visibility</p:attrName>
                                        </p:attrNameLst>
                                      </p:cBhvr>
                                      <p:to>
                                        <p:strVal val="visible"/>
                                      </p:to>
                                    </p:set>
                                    <p:animEffect transition="in" filter="box(in)">
                                      <p:cBhvr>
                                        <p:cTn id="33" dur="500"/>
                                        <p:tgtEl>
                                          <p:spTgt spid="21506"/>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grpId="0" nodeType="clickEffect">
                                  <p:stCondLst>
                                    <p:cond delay="0"/>
                                  </p:stCondLst>
                                  <p:childTnLst>
                                    <p:set>
                                      <p:cBhvr>
                                        <p:cTn id="37" dur="1" fill="hold">
                                          <p:stCondLst>
                                            <p:cond delay="0"/>
                                          </p:stCondLst>
                                        </p:cTn>
                                        <p:tgtEl>
                                          <p:spTgt spid="21510"/>
                                        </p:tgtEl>
                                        <p:attrNameLst>
                                          <p:attrName>style.visibility</p:attrName>
                                        </p:attrNameLst>
                                      </p:cBhvr>
                                      <p:to>
                                        <p:strVal val="visible"/>
                                      </p:to>
                                    </p:set>
                                    <p:animEffect transition="in" filter="checkerboard(across)">
                                      <p:cBhvr>
                                        <p:cTn id="38" dur="500"/>
                                        <p:tgtEl>
                                          <p:spTgt spid="21510"/>
                                        </p:tgtEl>
                                      </p:cBhvr>
                                    </p:animEffect>
                                  </p:childTnLst>
                                </p:cTn>
                              </p:par>
                            </p:childTnLst>
                          </p:cTn>
                        </p:par>
                      </p:childTnLst>
                    </p:cTn>
                  </p:par>
                  <p:par>
                    <p:cTn id="39" fill="hold">
                      <p:stCondLst>
                        <p:cond delay="indefinite"/>
                      </p:stCondLst>
                      <p:childTnLst>
                        <p:par>
                          <p:cTn id="40" fill="hold">
                            <p:stCondLst>
                              <p:cond delay="0"/>
                            </p:stCondLst>
                            <p:childTnLst>
                              <p:par>
                                <p:cTn id="41" presetID="27" presetClass="entr" presetSubtype="0" fill="hold" grpId="0" nodeType="clickEffect">
                                  <p:stCondLst>
                                    <p:cond delay="0"/>
                                  </p:stCondLst>
                                  <p:iterate type="lt">
                                    <p:tmPct val="50000"/>
                                  </p:iterate>
                                  <p:childTnLst>
                                    <p:set>
                                      <p:cBhvr>
                                        <p:cTn id="42" dur="1" fill="hold">
                                          <p:stCondLst>
                                            <p:cond delay="0"/>
                                          </p:stCondLst>
                                        </p:cTn>
                                        <p:tgtEl>
                                          <p:spTgt spid="21511"/>
                                        </p:tgtEl>
                                        <p:attrNameLst>
                                          <p:attrName>style.visibility</p:attrName>
                                        </p:attrNameLst>
                                      </p:cBhvr>
                                      <p:to>
                                        <p:strVal val="visible"/>
                                      </p:to>
                                    </p:set>
                                    <p:anim calcmode="discrete" valueType="clr">
                                      <p:cBhvr override="childStyle">
                                        <p:cTn id="43" dur="80"/>
                                        <p:tgtEl>
                                          <p:spTgt spid="21511"/>
                                        </p:tgtEl>
                                        <p:attrNameLst>
                                          <p:attrName>style.color</p:attrName>
                                        </p:attrNameLst>
                                      </p:cBhvr>
                                      <p:tavLst>
                                        <p:tav tm="0">
                                          <p:val>
                                            <p:clrVal>
                                              <a:schemeClr val="accent2"/>
                                            </p:clrVal>
                                          </p:val>
                                        </p:tav>
                                        <p:tav tm="50000">
                                          <p:val>
                                            <p:clrVal>
                                              <a:schemeClr val="hlink"/>
                                            </p:clrVal>
                                          </p:val>
                                        </p:tav>
                                      </p:tavLst>
                                    </p:anim>
                                    <p:anim calcmode="discrete" valueType="clr">
                                      <p:cBhvr>
                                        <p:cTn id="44" dur="80"/>
                                        <p:tgtEl>
                                          <p:spTgt spid="21511"/>
                                        </p:tgtEl>
                                        <p:attrNameLst>
                                          <p:attrName>fillcolor</p:attrName>
                                        </p:attrNameLst>
                                      </p:cBhvr>
                                      <p:tavLst>
                                        <p:tav tm="0">
                                          <p:val>
                                            <p:clrVal>
                                              <a:schemeClr val="accent2"/>
                                            </p:clrVal>
                                          </p:val>
                                        </p:tav>
                                        <p:tav tm="50000">
                                          <p:val>
                                            <p:clrVal>
                                              <a:schemeClr val="hlink"/>
                                            </p:clrVal>
                                          </p:val>
                                        </p:tav>
                                      </p:tavLst>
                                    </p:anim>
                                    <p:set>
                                      <p:cBhvr>
                                        <p:cTn id="45" dur="80"/>
                                        <p:tgtEl>
                                          <p:spTgt spid="2151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ldLvl="0" animBg="1"/>
      <p:bldP spid="21506" grpId="1" bldLvl="0" animBg="1"/>
      <p:bldP spid="21507" grpId="0"/>
      <p:bldP spid="21509" grpId="0"/>
      <p:bldP spid="21510" grpId="0"/>
      <p:bldP spid="21511" grpId="0" bldLvl="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msotw9_temp0"/>
          <p:cNvPicPr>
            <a:picLocks noChangeAspect="1"/>
          </p:cNvPicPr>
          <p:nvPr/>
        </p:nvPicPr>
        <p:blipFill>
          <a:blip r:embed="rId2"/>
          <a:stretch>
            <a:fillRect/>
          </a:stretch>
        </p:blipFill>
        <p:spPr>
          <a:xfrm>
            <a:off x="66675" y="1268413"/>
            <a:ext cx="3409950" cy="4824412"/>
          </a:xfrm>
          <a:prstGeom prst="rect">
            <a:avLst/>
          </a:prstGeom>
          <a:noFill/>
          <a:ln w="9525" cap="flat" cmpd="sng">
            <a:solidFill>
              <a:srgbClr val="0000FF"/>
            </a:solidFill>
            <a:prstDash val="solid"/>
            <a:miter/>
            <a:headEnd type="none" w="med" len="med"/>
            <a:tailEnd type="none" w="med" len="med"/>
          </a:ln>
        </p:spPr>
      </p:pic>
      <p:sp>
        <p:nvSpPr>
          <p:cNvPr id="23555" name="Text Box 3"/>
          <p:cNvSpPr txBox="1"/>
          <p:nvPr/>
        </p:nvSpPr>
        <p:spPr>
          <a:xfrm>
            <a:off x="3563938" y="3214688"/>
            <a:ext cx="4932362" cy="952500"/>
          </a:xfrm>
          <a:prstGeom prst="rect">
            <a:avLst/>
          </a:prstGeom>
          <a:noFill/>
          <a:ln w="9525">
            <a:noFill/>
          </a:ln>
        </p:spPr>
        <p:txBody>
          <a:bodyPr anchor="t">
            <a:spAutoFit/>
          </a:bodyPr>
          <a:lstStyle/>
          <a:p>
            <a:r>
              <a:rPr lang="zh-CN" altLang="en-US" sz="2800" dirty="0">
                <a:solidFill>
                  <a:srgbClr val="FF5050"/>
                </a:solidFill>
                <a:latin typeface="Arial" panose="020B0604020202020204" pitchFamily="34" charset="0"/>
                <a:ea typeface="黑体" panose="02010609060101010101" pitchFamily="49" charset="-122"/>
              </a:rPr>
              <a:t>请归纳：</a:t>
            </a:r>
            <a:r>
              <a:rPr lang="zh-CN" altLang="en-US" sz="2800" dirty="0">
                <a:solidFill>
                  <a:schemeClr val="tx1"/>
                </a:solidFill>
                <a:latin typeface="Arial" panose="020B0604020202020204" pitchFamily="34" charset="0"/>
                <a:ea typeface="黑体" panose="02010609060101010101" pitchFamily="49" charset="-122"/>
              </a:rPr>
              <a:t>该图反映了罗斯福新政的什么内容？有何作用？</a:t>
            </a:r>
            <a:endParaRPr lang="zh-CN" altLang="zh-CN" sz="2800" dirty="0">
              <a:solidFill>
                <a:schemeClr val="tx1"/>
              </a:solidFill>
              <a:latin typeface="隶书" panose="02010509060101010101" pitchFamily="49" charset="-122"/>
              <a:ea typeface="隶书" panose="02010509060101010101" pitchFamily="49" charset="-122"/>
            </a:endParaRPr>
          </a:p>
        </p:txBody>
      </p:sp>
      <p:sp>
        <p:nvSpPr>
          <p:cNvPr id="23556" name="Text Box 4"/>
          <p:cNvSpPr txBox="1"/>
          <p:nvPr/>
        </p:nvSpPr>
        <p:spPr>
          <a:xfrm>
            <a:off x="3527425" y="4357688"/>
            <a:ext cx="5616575" cy="1989137"/>
          </a:xfrm>
          <a:prstGeom prst="rect">
            <a:avLst/>
          </a:prstGeom>
          <a:solidFill>
            <a:schemeClr val="bg1"/>
          </a:solidFill>
          <a:ln w="9525" cap="flat" cmpd="sng">
            <a:solidFill>
              <a:schemeClr val="bg1"/>
            </a:solidFill>
            <a:prstDash val="solid"/>
            <a:miter/>
            <a:headEnd type="none" w="med" len="med"/>
            <a:tailEnd type="none" w="med" len="med"/>
          </a:ln>
        </p:spPr>
        <p:txBody>
          <a:bodyPr anchor="t">
            <a:spAutoFit/>
          </a:bodyPr>
          <a:lstStyle/>
          <a:p>
            <a:pPr>
              <a:lnSpc>
                <a:spcPct val="95000"/>
              </a:lnSpc>
            </a:pPr>
            <a:r>
              <a:rPr lang="zh-CN" altLang="en-US" sz="2600" dirty="0">
                <a:latin typeface="黑体" panose="02010609060101010101" pitchFamily="49" charset="-122"/>
                <a:ea typeface="黑体" panose="02010609060101010101" pitchFamily="49" charset="-122"/>
              </a:rPr>
              <a:t>措施三：</a:t>
            </a:r>
            <a:r>
              <a:rPr lang="zh-CN" altLang="en-US" sz="2600" dirty="0">
                <a:solidFill>
                  <a:srgbClr val="FF0000"/>
                </a:solidFill>
                <a:latin typeface="黑体" panose="02010609060101010101" pitchFamily="49" charset="-122"/>
                <a:ea typeface="黑体" panose="02010609060101010101" pitchFamily="49" charset="-122"/>
              </a:rPr>
              <a:t>加强工业</a:t>
            </a:r>
            <a:r>
              <a:rPr lang="zh-CN" altLang="en-US" sz="2600" dirty="0">
                <a:solidFill>
                  <a:schemeClr val="tx1"/>
                </a:solidFill>
                <a:latin typeface="黑体" panose="02010609060101010101" pitchFamily="49" charset="-122"/>
                <a:ea typeface="黑体" panose="02010609060101010101" pitchFamily="49" charset="-122"/>
              </a:rPr>
              <a:t>计划</a:t>
            </a:r>
            <a:r>
              <a:rPr lang="zh-CN" altLang="en-US" sz="2600" dirty="0">
                <a:solidFill>
                  <a:srgbClr val="FF0000"/>
                </a:solidFill>
                <a:latin typeface="黑体" panose="02010609060101010101" pitchFamily="49" charset="-122"/>
                <a:ea typeface="黑体" panose="02010609060101010101" pitchFamily="49" charset="-122"/>
              </a:rPr>
              <a:t>指导</a:t>
            </a:r>
            <a:endParaRPr lang="en-US" altLang="zh-CN" sz="2600" dirty="0">
              <a:solidFill>
                <a:srgbClr val="FF0000"/>
              </a:solidFill>
              <a:latin typeface="黑体" panose="02010609060101010101" pitchFamily="49" charset="-122"/>
              <a:ea typeface="黑体" panose="02010609060101010101" pitchFamily="49" charset="-122"/>
            </a:endParaRPr>
          </a:p>
          <a:p>
            <a:pPr>
              <a:lnSpc>
                <a:spcPct val="95000"/>
              </a:lnSpc>
            </a:pPr>
            <a:r>
              <a:rPr lang="zh-CN" altLang="en-US" sz="2600" dirty="0">
                <a:latin typeface="黑体" panose="02010609060101010101" pitchFamily="49" charset="-122"/>
                <a:ea typeface="黑体" panose="02010609060101010101" pitchFamily="49" charset="-122"/>
              </a:rPr>
              <a:t>法律：</a:t>
            </a:r>
            <a:r>
              <a:rPr lang="en-US" altLang="zh-CN" sz="2600" dirty="0">
                <a:solidFill>
                  <a:srgbClr val="FF0000"/>
                </a:solidFill>
                <a:latin typeface="黑体" panose="02010609060101010101" pitchFamily="49" charset="-122"/>
                <a:ea typeface="黑体" panose="02010609060101010101" pitchFamily="49" charset="-122"/>
              </a:rPr>
              <a:t>《</a:t>
            </a:r>
            <a:r>
              <a:rPr lang="zh-CN" altLang="en-US" sz="2600" dirty="0">
                <a:solidFill>
                  <a:srgbClr val="FF0000"/>
                </a:solidFill>
                <a:latin typeface="黑体" panose="02010609060101010101" pitchFamily="49" charset="-122"/>
                <a:ea typeface="黑体" panose="02010609060101010101" pitchFamily="49" charset="-122"/>
              </a:rPr>
              <a:t>国家工业复兴法</a:t>
            </a:r>
            <a:r>
              <a:rPr lang="en-US" altLang="zh-CN" sz="2600" dirty="0">
                <a:solidFill>
                  <a:srgbClr val="FF0000"/>
                </a:solidFill>
                <a:latin typeface="黑体" panose="02010609060101010101" pitchFamily="49" charset="-122"/>
                <a:ea typeface="黑体" panose="02010609060101010101" pitchFamily="49" charset="-122"/>
              </a:rPr>
              <a:t>》</a:t>
            </a:r>
          </a:p>
          <a:p>
            <a:pPr>
              <a:lnSpc>
                <a:spcPct val="95000"/>
              </a:lnSpc>
            </a:pPr>
            <a:r>
              <a:rPr lang="zh-CN" altLang="en-US" sz="2600" dirty="0">
                <a:solidFill>
                  <a:srgbClr val="FF0000"/>
                </a:solidFill>
                <a:latin typeface="黑体" panose="02010609060101010101" pitchFamily="49" charset="-122"/>
                <a:ea typeface="黑体" panose="02010609060101010101" pitchFamily="49" charset="-122"/>
              </a:rPr>
              <a:t>做法：</a:t>
            </a:r>
            <a:r>
              <a:rPr lang="zh-CN" altLang="en-US" sz="2600" dirty="0">
                <a:solidFill>
                  <a:schemeClr val="tx1"/>
                </a:solidFill>
                <a:latin typeface="仿宋" panose="02010609060101010101" charset="-122"/>
                <a:ea typeface="仿宋" panose="02010609060101010101" charset="-122"/>
              </a:rPr>
              <a:t>保障工人权利，减少盲目生产</a:t>
            </a:r>
            <a:endParaRPr lang="zh-CN" altLang="zh-CN" sz="2600" dirty="0">
              <a:solidFill>
                <a:schemeClr val="tx1"/>
              </a:solidFill>
              <a:latin typeface="仿宋" panose="02010609060101010101" charset="-122"/>
              <a:ea typeface="仿宋" panose="02010609060101010101" charset="-122"/>
            </a:endParaRPr>
          </a:p>
          <a:p>
            <a:pPr>
              <a:lnSpc>
                <a:spcPct val="95000"/>
              </a:lnSpc>
            </a:pPr>
            <a:r>
              <a:rPr lang="zh-CN" altLang="en-US" sz="2600" dirty="0">
                <a:latin typeface="黑体" panose="02010609060101010101" pitchFamily="49" charset="-122"/>
                <a:ea typeface="黑体" panose="02010609060101010101" pitchFamily="49" charset="-122"/>
              </a:rPr>
              <a:t>作用：</a:t>
            </a:r>
            <a:r>
              <a:rPr lang="zh-CN" altLang="en-US" sz="2600" dirty="0">
                <a:solidFill>
                  <a:srgbClr val="FF0000"/>
                </a:solidFill>
                <a:latin typeface="黑体" panose="02010609060101010101" pitchFamily="49" charset="-122"/>
                <a:ea typeface="黑体" panose="02010609060101010101" pitchFamily="49" charset="-122"/>
              </a:rPr>
              <a:t>减少盲目生产，防止盲目竞争</a:t>
            </a:r>
            <a:r>
              <a:rPr lang="en-US" altLang="zh-CN" sz="2600" dirty="0">
                <a:solidFill>
                  <a:srgbClr val="0000CC"/>
                </a:solidFill>
                <a:latin typeface="黑体" panose="02010609060101010101" pitchFamily="49" charset="-122"/>
                <a:ea typeface="黑体" panose="02010609060101010101" pitchFamily="49" charset="-122"/>
              </a:rPr>
              <a:t>→</a:t>
            </a:r>
            <a:r>
              <a:rPr lang="zh-CN" altLang="en-US" sz="2600" dirty="0">
                <a:solidFill>
                  <a:srgbClr val="FF0000"/>
                </a:solidFill>
                <a:latin typeface="黑体" panose="02010609060101010101" pitchFamily="49" charset="-122"/>
                <a:ea typeface="黑体" panose="02010609060101010101" pitchFamily="49" charset="-122"/>
              </a:rPr>
              <a:t>为企业复兴创造良好条件</a:t>
            </a:r>
          </a:p>
        </p:txBody>
      </p:sp>
      <p:sp>
        <p:nvSpPr>
          <p:cNvPr id="23557" name="Text Box 5"/>
          <p:cNvSpPr txBox="1">
            <a:spLocks noChangeArrowheads="1"/>
          </p:cNvSpPr>
          <p:nvPr/>
        </p:nvSpPr>
        <p:spPr bwMode="auto">
          <a:xfrm>
            <a:off x="3500438" y="190500"/>
            <a:ext cx="5580063" cy="2860675"/>
          </a:xfrm>
          <a:prstGeom prst="rect">
            <a:avLst/>
          </a:prstGeom>
        </p:spPr>
        <p:style>
          <a:lnRef idx="2">
            <a:schemeClr val="accent4"/>
          </a:lnRef>
          <a:fillRef idx="1">
            <a:schemeClr val="lt1"/>
          </a:fillRef>
          <a:effectRef idx="0">
            <a:schemeClr val="accent4"/>
          </a:effectRef>
          <a:fontRef idx="minor">
            <a:schemeClr val="dk1"/>
          </a:fontRef>
        </p:style>
        <p:txBody>
          <a:bodyPr>
            <a:spAutoFit/>
          </a:bodyPr>
          <a:lstStyle/>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zh-CN" sz="2400" b="1" i="0" u="none" strike="noStrike" kern="1200" cap="none" spc="0" normalizeH="0" baseline="0" noProof="0" dirty="0">
                <a:ln>
                  <a:noFill/>
                </a:ln>
                <a:solidFill>
                  <a:srgbClr val="0000CC"/>
                </a:solidFill>
                <a:effectLst/>
                <a:uLnTx/>
                <a:uFillTx/>
                <a:latin typeface="楷体" panose="02010609060101010101" charset="-122"/>
                <a:ea typeface="楷体" panose="02010609060101010101" charset="-122"/>
                <a:cs typeface="楷体" panose="02010609060101010101" charset="-122"/>
              </a:rPr>
              <a:t>1933</a:t>
            </a:r>
            <a:r>
              <a:rPr kumimoji="0" lang="zh-CN" sz="2400" b="1" i="0" u="none" strike="noStrike" kern="1200" cap="none" spc="0" normalizeH="0" baseline="0" noProof="0" dirty="0">
                <a:ln>
                  <a:noFill/>
                </a:ln>
                <a:solidFill>
                  <a:srgbClr val="0000CC"/>
                </a:solidFill>
                <a:effectLst/>
                <a:uLnTx/>
                <a:uFillTx/>
                <a:latin typeface="楷体" panose="02010609060101010101" charset="-122"/>
                <a:ea typeface="楷体" panose="02010609060101010101" charset="-122"/>
                <a:cs typeface="楷体" panose="02010609060101010101" charset="-122"/>
              </a:rPr>
              <a:t>年</a:t>
            </a:r>
            <a:r>
              <a:rPr kumimoji="0" lang="zh-CN" altLang="zh-CN" sz="2400" b="1" i="0" u="none" strike="noStrike" kern="1200" cap="none" spc="0" normalizeH="0" baseline="0" noProof="0" dirty="0">
                <a:ln>
                  <a:noFill/>
                </a:ln>
                <a:solidFill>
                  <a:srgbClr val="0000CC"/>
                </a:solidFill>
                <a:effectLst/>
                <a:uLnTx/>
                <a:uFillTx/>
                <a:latin typeface="楷体" panose="02010609060101010101" charset="-122"/>
                <a:ea typeface="楷体" panose="02010609060101010101" charset="-122"/>
                <a:cs typeface="楷体" panose="02010609060101010101" charset="-122"/>
              </a:rPr>
              <a:t>《</a:t>
            </a:r>
            <a:r>
              <a:rPr kumimoji="0" lang="zh-CN" sz="2400" b="1" i="0" u="none" strike="noStrike" kern="1200" cap="none" spc="0" normalizeH="0" baseline="0" noProof="0" dirty="0">
                <a:ln>
                  <a:noFill/>
                </a:ln>
                <a:solidFill>
                  <a:srgbClr val="0000CC"/>
                </a:solidFill>
                <a:effectLst/>
                <a:uLnTx/>
                <a:uFillTx/>
                <a:latin typeface="楷体" panose="02010609060101010101" charset="-122"/>
                <a:ea typeface="楷体" panose="02010609060101010101" charset="-122"/>
                <a:cs typeface="楷体" panose="02010609060101010101" charset="-122"/>
              </a:rPr>
              <a:t>国家工业复兴法</a:t>
            </a:r>
            <a:r>
              <a:rPr kumimoji="0" lang="zh-CN" altLang="zh-CN" sz="2400" b="1" i="0" u="none" strike="noStrike" kern="1200" cap="none" spc="0" normalizeH="0" baseline="0" noProof="0" dirty="0">
                <a:ln>
                  <a:noFill/>
                </a:ln>
                <a:solidFill>
                  <a:srgbClr val="0000CC"/>
                </a:solidFill>
                <a:effectLst/>
                <a:uLnTx/>
                <a:uFillTx/>
                <a:latin typeface="楷体" panose="02010609060101010101" charset="-122"/>
                <a:ea typeface="楷体" panose="02010609060101010101" charset="-122"/>
                <a:cs typeface="楷体" panose="02010609060101010101" charset="-122"/>
              </a:rPr>
              <a:t>》</a:t>
            </a:r>
            <a:r>
              <a:rPr kumimoji="0" lang="zh-CN" sz="2400" b="1" i="0" u="none" strike="noStrike" kern="1200" cap="none" spc="0" normalizeH="0" baseline="0" noProof="0" dirty="0">
                <a:ln>
                  <a:noFill/>
                </a:ln>
                <a:solidFill>
                  <a:srgbClr val="0000CC"/>
                </a:solidFill>
                <a:effectLst/>
                <a:uLnTx/>
                <a:uFillTx/>
                <a:latin typeface="楷体" panose="02010609060101010101" charset="-122"/>
                <a:ea typeface="楷体" panose="02010609060101010101" charset="-122"/>
                <a:cs typeface="楷体" panose="02010609060101010101" charset="-122"/>
              </a:rPr>
              <a:t>：</a:t>
            </a:r>
            <a:r>
              <a:rPr kumimoji="0" lang="zh-CN" sz="2400" b="1"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由</a:t>
            </a:r>
            <a:r>
              <a:rPr kumimoji="0" lang="zh-CN" sz="2400" b="1" i="0" u="none" strike="noStrike" kern="1200" cap="none" spc="0" normalizeH="0" baseline="0" noProof="0" dirty="0">
                <a:ln>
                  <a:noFill/>
                </a:ln>
                <a:solidFill>
                  <a:srgbClr val="FF0000"/>
                </a:solidFill>
                <a:effectLst/>
                <a:uLnTx/>
                <a:uFillTx/>
                <a:latin typeface="楷体" panose="02010609060101010101" charset="-122"/>
                <a:ea typeface="楷体" panose="02010609060101010101" charset="-122"/>
                <a:cs typeface="楷体" panose="02010609060101010101" charset="-122"/>
              </a:rPr>
              <a:t>政府</a:t>
            </a:r>
            <a:r>
              <a:rPr kumimoji="0" lang="zh-CN" sz="2400" b="1" i="0" u="sng"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调节工业生产中的问题，</a:t>
            </a:r>
            <a:r>
              <a:rPr kumimoji="0" lang="zh-CN" sz="2400" b="1"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规章确定各企业的生产规模、产品价格、销售市场的分配</a:t>
            </a:r>
            <a:r>
              <a:rPr kumimoji="0" lang="zh-CN" altLang="zh-CN" sz="2400" b="1"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a:t>
            </a:r>
            <a:r>
              <a:rPr kumimoji="0" lang="zh-CN" sz="2400" b="1"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凡是接受法规的企业，一律发给印有“我们尽我们的职责”的</a:t>
            </a:r>
            <a:r>
              <a:rPr kumimoji="0" lang="zh-CN" sz="2400" b="1" i="0" u="none" strike="noStrike" kern="1200" cap="none" spc="0" normalizeH="0" baseline="0" noProof="0" dirty="0">
                <a:ln>
                  <a:noFill/>
                </a:ln>
                <a:solidFill>
                  <a:srgbClr val="0000CC"/>
                </a:solidFill>
                <a:effectLst/>
                <a:uLnTx/>
                <a:uFillTx/>
                <a:latin typeface="楷体" panose="02010609060101010101" charset="-122"/>
                <a:ea typeface="楷体" panose="02010609060101010101" charset="-122"/>
                <a:cs typeface="楷体" panose="02010609060101010101" charset="-122"/>
              </a:rPr>
              <a:t>蓝鹰标志</a:t>
            </a:r>
            <a:r>
              <a:rPr kumimoji="0" lang="zh-CN" sz="2400" b="1"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a:t>
            </a:r>
          </a:p>
        </p:txBody>
      </p:sp>
      <p:sp>
        <p:nvSpPr>
          <p:cNvPr id="23558" name="Text Box 6"/>
          <p:cNvSpPr txBox="1"/>
          <p:nvPr/>
        </p:nvSpPr>
        <p:spPr>
          <a:xfrm>
            <a:off x="-23812" y="549275"/>
            <a:ext cx="2305050" cy="579438"/>
          </a:xfrm>
          <a:prstGeom prst="rect">
            <a:avLst/>
          </a:prstGeom>
          <a:solidFill>
            <a:schemeClr val="bg1"/>
          </a:solidFill>
          <a:ln w="9525">
            <a:noFill/>
          </a:ln>
        </p:spPr>
        <p:txBody>
          <a:bodyPr anchor="t">
            <a:spAutoFit/>
          </a:bodyPr>
          <a:lstStyle/>
          <a:p>
            <a:pPr>
              <a:spcBef>
                <a:spcPct val="50000"/>
              </a:spcBef>
            </a:pPr>
            <a:r>
              <a:rPr lang="zh-CN" altLang="en-US" dirty="0">
                <a:solidFill>
                  <a:schemeClr val="tx1"/>
                </a:solidFill>
                <a:latin typeface="Arial" panose="020B0604020202020204" pitchFamily="34" charset="0"/>
                <a:ea typeface="黑体" panose="02010609060101010101" pitchFamily="49" charset="-122"/>
              </a:rPr>
              <a:t>情境三：</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3558"/>
                                        </p:tgtEl>
                                        <p:attrNameLst>
                                          <p:attrName>style.visibility</p:attrName>
                                        </p:attrNameLst>
                                      </p:cBhvr>
                                      <p:to>
                                        <p:strVal val="visible"/>
                                      </p:to>
                                    </p:set>
                                    <p:anim calcmode="lin" valueType="num">
                                      <p:cBhvr additive="base">
                                        <p:cTn id="7" dur="500" fill="hold"/>
                                        <p:tgtEl>
                                          <p:spTgt spid="23558"/>
                                        </p:tgtEl>
                                        <p:attrNameLst>
                                          <p:attrName>ppt_x</p:attrName>
                                        </p:attrNameLst>
                                      </p:cBhvr>
                                      <p:tavLst>
                                        <p:tav tm="0">
                                          <p:val>
                                            <p:strVal val="0-#ppt_w/2"/>
                                          </p:val>
                                        </p:tav>
                                        <p:tav tm="100000">
                                          <p:val>
                                            <p:strVal val="#ppt_x"/>
                                          </p:val>
                                        </p:tav>
                                      </p:tavLst>
                                    </p:anim>
                                    <p:anim calcmode="lin" valueType="num">
                                      <p:cBhvr additive="base">
                                        <p:cTn id="8" dur="500" fill="hold"/>
                                        <p:tgtEl>
                                          <p:spTgt spid="2355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23557"/>
                                        </p:tgtEl>
                                        <p:attrNameLst>
                                          <p:attrName>style.visibility</p:attrName>
                                        </p:attrNameLst>
                                      </p:cBhvr>
                                      <p:to>
                                        <p:strVal val="visible"/>
                                      </p:to>
                                    </p:set>
                                    <p:anim calcmode="lin" valueType="num">
                                      <p:cBhvr additive="base">
                                        <p:cTn id="13" dur="500" fill="hold"/>
                                        <p:tgtEl>
                                          <p:spTgt spid="23557"/>
                                        </p:tgtEl>
                                        <p:attrNameLst>
                                          <p:attrName>ppt_x</p:attrName>
                                        </p:attrNameLst>
                                      </p:cBhvr>
                                      <p:tavLst>
                                        <p:tav tm="0">
                                          <p:val>
                                            <p:strVal val="0-#ppt_w/2"/>
                                          </p:val>
                                        </p:tav>
                                        <p:tav tm="100000">
                                          <p:val>
                                            <p:strVal val="#ppt_x"/>
                                          </p:val>
                                        </p:tav>
                                      </p:tavLst>
                                    </p:anim>
                                    <p:anim calcmode="lin" valueType="num">
                                      <p:cBhvr additive="base">
                                        <p:cTn id="14" dur="500" fill="hold"/>
                                        <p:tgtEl>
                                          <p:spTgt spid="2355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23554"/>
                                        </p:tgtEl>
                                        <p:attrNameLst>
                                          <p:attrName>style.visibility</p:attrName>
                                        </p:attrNameLst>
                                      </p:cBhvr>
                                      <p:to>
                                        <p:strVal val="visible"/>
                                      </p:to>
                                    </p:set>
                                    <p:animEffect transition="in" filter="box(in)">
                                      <p:cBhvr>
                                        <p:cTn id="19" dur="500"/>
                                        <p:tgtEl>
                                          <p:spTgt spid="2355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grpId="0" nodeType="clickEffect">
                                  <p:stCondLst>
                                    <p:cond delay="0"/>
                                  </p:stCondLst>
                                  <p:childTnLst>
                                    <p:set>
                                      <p:cBhvr>
                                        <p:cTn id="23" dur="1" fill="hold">
                                          <p:stCondLst>
                                            <p:cond delay="0"/>
                                          </p:stCondLst>
                                        </p:cTn>
                                        <p:tgtEl>
                                          <p:spTgt spid="23555"/>
                                        </p:tgtEl>
                                        <p:attrNameLst>
                                          <p:attrName>style.visibility</p:attrName>
                                        </p:attrNameLst>
                                      </p:cBhvr>
                                      <p:to>
                                        <p:strVal val="visible"/>
                                      </p:to>
                                    </p:set>
                                    <p:anim calcmode="lin" valueType="num">
                                      <p:cBhvr additive="base">
                                        <p:cTn id="24" dur="500" fill="hold"/>
                                        <p:tgtEl>
                                          <p:spTgt spid="23555"/>
                                        </p:tgtEl>
                                        <p:attrNameLst>
                                          <p:attrName>ppt_x</p:attrName>
                                        </p:attrNameLst>
                                      </p:cBhvr>
                                      <p:tavLst>
                                        <p:tav tm="0">
                                          <p:val>
                                            <p:strVal val="1+#ppt_w/2"/>
                                          </p:val>
                                        </p:tav>
                                        <p:tav tm="100000">
                                          <p:val>
                                            <p:strVal val="#ppt_x"/>
                                          </p:val>
                                        </p:tav>
                                      </p:tavLst>
                                    </p:anim>
                                    <p:anim calcmode="lin" valueType="num">
                                      <p:cBhvr additive="base">
                                        <p:cTn id="25" dur="500" fill="hold"/>
                                        <p:tgtEl>
                                          <p:spTgt spid="2355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23556"/>
                                        </p:tgtEl>
                                        <p:attrNameLst>
                                          <p:attrName>style.visibility</p:attrName>
                                        </p:attrNameLst>
                                      </p:cBhvr>
                                      <p:to>
                                        <p:strVal val="visible"/>
                                      </p:to>
                                    </p:set>
                                    <p:animEffect transition="in" filter="box(in)">
                                      <p:cBhvr>
                                        <p:cTn id="30" dur="5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P spid="23556" grpId="0" bldLvl="0" animBg="1"/>
      <p:bldP spid="23557" grpId="0" bldLvl="0" animBg="1"/>
      <p:bldP spid="23558"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rm-155 在工作介绍所外等待的英国失业者"/>
          <p:cNvPicPr>
            <a:picLocks noChangeAspect="1"/>
          </p:cNvPicPr>
          <p:nvPr/>
        </p:nvPicPr>
        <p:blipFill>
          <a:blip r:embed="rId3"/>
          <a:stretch>
            <a:fillRect/>
          </a:stretch>
        </p:blipFill>
        <p:spPr>
          <a:xfrm>
            <a:off x="0" y="3573463"/>
            <a:ext cx="4859338" cy="2516187"/>
          </a:xfrm>
          <a:prstGeom prst="rect">
            <a:avLst/>
          </a:prstGeom>
          <a:noFill/>
          <a:ln w="0" cap="flat" cmpd="sng">
            <a:solidFill>
              <a:srgbClr val="000000"/>
            </a:solidFill>
            <a:prstDash val="solid"/>
            <a:miter/>
            <a:headEnd type="none" w="med" len="med"/>
            <a:tailEnd type="none" w="med" len="med"/>
          </a:ln>
        </p:spPr>
      </p:pic>
      <p:pic>
        <p:nvPicPr>
          <p:cNvPr id="24579" name="Picture 3" descr="K12SC0000009008"/>
          <p:cNvPicPr>
            <a:picLocks noChangeAspect="1"/>
          </p:cNvPicPr>
          <p:nvPr/>
        </p:nvPicPr>
        <p:blipFill>
          <a:blip r:embed="rId4"/>
          <a:stretch>
            <a:fillRect/>
          </a:stretch>
        </p:blipFill>
        <p:spPr>
          <a:xfrm>
            <a:off x="0" y="614363"/>
            <a:ext cx="4843463" cy="2527300"/>
          </a:xfrm>
          <a:prstGeom prst="rect">
            <a:avLst/>
          </a:prstGeom>
          <a:noFill/>
          <a:ln w="9525">
            <a:noFill/>
          </a:ln>
        </p:spPr>
      </p:pic>
      <p:sp>
        <p:nvSpPr>
          <p:cNvPr id="24580" name="Text Box 4"/>
          <p:cNvSpPr txBox="1"/>
          <p:nvPr/>
        </p:nvSpPr>
        <p:spPr>
          <a:xfrm>
            <a:off x="5072063" y="1366838"/>
            <a:ext cx="3924300" cy="1296987"/>
          </a:xfrm>
          <a:prstGeom prst="rect">
            <a:avLst/>
          </a:prstGeom>
          <a:noFill/>
          <a:ln w="9525">
            <a:noFill/>
          </a:ln>
        </p:spPr>
        <p:txBody>
          <a:bodyPr anchor="t">
            <a:spAutoFit/>
          </a:bodyPr>
          <a:lstStyle/>
          <a:p>
            <a:pPr>
              <a:lnSpc>
                <a:spcPct val="140000"/>
              </a:lnSpc>
              <a:spcBef>
                <a:spcPct val="50000"/>
              </a:spcBef>
            </a:pPr>
            <a:r>
              <a:rPr lang="zh-CN" altLang="en-US" sz="2800" dirty="0">
                <a:solidFill>
                  <a:srgbClr val="FF0000"/>
                </a:solidFill>
                <a:latin typeface="黑体" panose="02010609060101010101" pitchFamily="49" charset="-122"/>
                <a:ea typeface="黑体" panose="02010609060101010101" pitchFamily="49" charset="-122"/>
              </a:rPr>
              <a:t>措施四</a:t>
            </a:r>
            <a:r>
              <a:rPr lang="zh-CN" altLang="en-US" sz="2800" dirty="0">
                <a:latin typeface="黑体" panose="02010609060101010101" pitchFamily="49" charset="-122"/>
                <a:ea typeface="黑体" panose="02010609060101010101" pitchFamily="49" charset="-122"/>
              </a:rPr>
              <a:t>：举办救济和公共工程</a:t>
            </a:r>
          </a:p>
        </p:txBody>
      </p:sp>
      <p:sp>
        <p:nvSpPr>
          <p:cNvPr id="24581" name="Text Box 5"/>
          <p:cNvSpPr txBox="1"/>
          <p:nvPr/>
        </p:nvSpPr>
        <p:spPr>
          <a:xfrm>
            <a:off x="5216525" y="3343275"/>
            <a:ext cx="3779838" cy="1295400"/>
          </a:xfrm>
          <a:prstGeom prst="rect">
            <a:avLst/>
          </a:prstGeom>
          <a:noFill/>
          <a:ln w="9525">
            <a:noFill/>
          </a:ln>
        </p:spPr>
        <p:txBody>
          <a:bodyPr wrap="square" anchor="t">
            <a:spAutoFit/>
          </a:bodyPr>
          <a:lstStyle/>
          <a:p>
            <a:pPr>
              <a:lnSpc>
                <a:spcPct val="140000"/>
              </a:lnSpc>
              <a:spcBef>
                <a:spcPct val="50000"/>
              </a:spcBef>
            </a:pPr>
            <a:r>
              <a:rPr lang="zh-CN" altLang="en-US" sz="2800" dirty="0">
                <a:solidFill>
                  <a:srgbClr val="FF0000"/>
                </a:solidFill>
                <a:latin typeface="黑体" panose="02010609060101010101" pitchFamily="49" charset="-122"/>
                <a:ea typeface="黑体" panose="02010609060101010101" pitchFamily="49" charset="-122"/>
              </a:rPr>
              <a:t>增加就业</a:t>
            </a:r>
            <a:r>
              <a:rPr lang="zh-CN" altLang="zh-CN" sz="2800" dirty="0">
                <a:solidFill>
                  <a:srgbClr val="FF0000"/>
                </a:solidFill>
                <a:latin typeface="黑体" panose="02010609060101010101" pitchFamily="49" charset="-122"/>
                <a:ea typeface="黑体" panose="02010609060101010101" pitchFamily="49" charset="-122"/>
              </a:rPr>
              <a:t>,</a:t>
            </a:r>
            <a:r>
              <a:rPr lang="zh-CN" altLang="en-US" sz="2800" dirty="0">
                <a:solidFill>
                  <a:srgbClr val="FF0000"/>
                </a:solidFill>
                <a:latin typeface="黑体" panose="02010609060101010101" pitchFamily="49" charset="-122"/>
                <a:ea typeface="黑体" panose="02010609060101010101" pitchFamily="49" charset="-122"/>
              </a:rPr>
              <a:t>刺激消费</a:t>
            </a:r>
            <a:r>
              <a:rPr lang="zh-CN" altLang="zh-CN" sz="2800" dirty="0">
                <a:solidFill>
                  <a:srgbClr val="FF0000"/>
                </a:solidFill>
                <a:latin typeface="黑体" panose="02010609060101010101" pitchFamily="49" charset="-122"/>
                <a:ea typeface="黑体" panose="02010609060101010101" pitchFamily="49" charset="-122"/>
              </a:rPr>
              <a:t>,</a:t>
            </a:r>
            <a:r>
              <a:rPr lang="zh-CN" altLang="en-US" sz="2800" dirty="0">
                <a:solidFill>
                  <a:srgbClr val="FF0000"/>
                </a:solidFill>
                <a:latin typeface="黑体" panose="02010609060101010101" pitchFamily="49" charset="-122"/>
                <a:ea typeface="黑体" panose="02010609060101010101" pitchFamily="49" charset="-122"/>
              </a:rPr>
              <a:t>稳定社会</a:t>
            </a:r>
          </a:p>
        </p:txBody>
      </p:sp>
      <p:sp>
        <p:nvSpPr>
          <p:cNvPr id="24582" name="Text Box 6"/>
          <p:cNvSpPr txBox="1"/>
          <p:nvPr/>
        </p:nvSpPr>
        <p:spPr>
          <a:xfrm>
            <a:off x="1060450" y="34925"/>
            <a:ext cx="1816100" cy="579438"/>
          </a:xfrm>
          <a:prstGeom prst="rect">
            <a:avLst/>
          </a:prstGeom>
          <a:noFill/>
          <a:ln w="9525">
            <a:noFill/>
          </a:ln>
        </p:spPr>
        <p:txBody>
          <a:bodyPr wrap="none" anchor="t">
            <a:spAutoFit/>
          </a:bodyPr>
          <a:lstStyle/>
          <a:p>
            <a:r>
              <a:rPr lang="zh-CN" altLang="en-US" dirty="0">
                <a:solidFill>
                  <a:schemeClr val="tx1"/>
                </a:solidFill>
                <a:latin typeface="Arial" panose="020B0604020202020204" pitchFamily="34" charset="0"/>
                <a:ea typeface="黑体" panose="02010609060101010101" pitchFamily="49" charset="-122"/>
              </a:rPr>
              <a:t>情景四：</a:t>
            </a:r>
            <a:endParaRPr lang="zh-CN" altLang="en-US" sz="2400" dirty="0">
              <a:solidFill>
                <a:schemeClr val="tx1"/>
              </a:solidFill>
              <a:latin typeface="Times New Roman" panose="02020603050405020304" pitchFamily="18" charset="0"/>
              <a:ea typeface="华文细黑" panose="02010600040101010101" pitchFamily="2" charset="-122"/>
            </a:endParaRPr>
          </a:p>
        </p:txBody>
      </p:sp>
      <p:sp>
        <p:nvSpPr>
          <p:cNvPr id="24583" name="Text Box 7"/>
          <p:cNvSpPr txBox="1"/>
          <p:nvPr/>
        </p:nvSpPr>
        <p:spPr>
          <a:xfrm>
            <a:off x="5148263" y="119063"/>
            <a:ext cx="3708400" cy="952500"/>
          </a:xfrm>
          <a:prstGeom prst="rect">
            <a:avLst/>
          </a:prstGeom>
          <a:solidFill>
            <a:schemeClr val="bg1"/>
          </a:solidFill>
          <a:ln w="9525">
            <a:noFill/>
          </a:ln>
        </p:spPr>
        <p:txBody>
          <a:bodyPr anchor="t">
            <a:spAutoFit/>
          </a:bodyPr>
          <a:lstStyle/>
          <a:p>
            <a:pPr>
              <a:spcBef>
                <a:spcPct val="50000"/>
              </a:spcBef>
            </a:pPr>
            <a:r>
              <a:rPr lang="zh-CN" altLang="zh-CN" sz="2800" dirty="0">
                <a:solidFill>
                  <a:schemeClr val="tx1"/>
                </a:solidFill>
                <a:latin typeface="黑体" panose="02010609060101010101" pitchFamily="49" charset="-122"/>
                <a:ea typeface="黑体" panose="02010609060101010101" pitchFamily="49" charset="-122"/>
              </a:rPr>
              <a:t>⑴</a:t>
            </a:r>
            <a:r>
              <a:rPr lang="zh-CN" altLang="en-US" sz="2800" dirty="0">
                <a:solidFill>
                  <a:schemeClr val="tx1"/>
                </a:solidFill>
                <a:latin typeface="黑体" panose="02010609060101010101" pitchFamily="49" charset="-122"/>
                <a:ea typeface="黑体" panose="02010609060101010101" pitchFamily="49" charset="-122"/>
              </a:rPr>
              <a:t>左图反映了美国罗斯福新政的哪一举措？ </a:t>
            </a:r>
          </a:p>
        </p:txBody>
      </p:sp>
      <p:sp>
        <p:nvSpPr>
          <p:cNvPr id="24584" name="Text Box 8"/>
          <p:cNvSpPr txBox="1"/>
          <p:nvPr/>
        </p:nvSpPr>
        <p:spPr>
          <a:xfrm>
            <a:off x="5000625" y="2855913"/>
            <a:ext cx="3500438" cy="522287"/>
          </a:xfrm>
          <a:prstGeom prst="rect">
            <a:avLst/>
          </a:prstGeom>
          <a:noFill/>
          <a:ln w="9525">
            <a:noFill/>
          </a:ln>
        </p:spPr>
        <p:txBody>
          <a:bodyPr anchor="t">
            <a:spAutoFit/>
          </a:bodyPr>
          <a:lstStyle/>
          <a:p>
            <a:pPr>
              <a:spcBef>
                <a:spcPct val="50000"/>
              </a:spcBef>
            </a:pPr>
            <a:r>
              <a:rPr lang="zh-CN" altLang="en-US" sz="2800" dirty="0">
                <a:solidFill>
                  <a:schemeClr val="tx1"/>
                </a:solidFill>
                <a:latin typeface="黑体" panose="02010609060101010101" pitchFamily="49" charset="-122"/>
                <a:ea typeface="黑体" panose="02010609060101010101" pitchFamily="49" charset="-122"/>
              </a:rPr>
              <a:t>（</a:t>
            </a:r>
            <a:r>
              <a:rPr lang="en-US" altLang="zh-CN" sz="2800" dirty="0">
                <a:solidFill>
                  <a:schemeClr val="tx1"/>
                </a:solidFill>
                <a:latin typeface="黑体" panose="02010609060101010101" pitchFamily="49" charset="-122"/>
                <a:ea typeface="黑体" panose="02010609060101010101" pitchFamily="49" charset="-122"/>
              </a:rPr>
              <a:t>2</a:t>
            </a:r>
            <a:r>
              <a:rPr lang="zh-CN" altLang="en-US" sz="2800" dirty="0">
                <a:solidFill>
                  <a:schemeClr val="tx1"/>
                </a:solidFill>
                <a:latin typeface="黑体" panose="02010609060101010101" pitchFamily="49" charset="-122"/>
                <a:ea typeface="黑体" panose="02010609060101010101" pitchFamily="49" charset="-122"/>
              </a:rPr>
              <a:t>）产生什么作用？</a:t>
            </a:r>
          </a:p>
        </p:txBody>
      </p:sp>
      <p:sp>
        <p:nvSpPr>
          <p:cNvPr id="24585" name="Text Box 9"/>
          <p:cNvSpPr txBox="1"/>
          <p:nvPr/>
        </p:nvSpPr>
        <p:spPr>
          <a:xfrm>
            <a:off x="1331913" y="3194050"/>
            <a:ext cx="1973262" cy="396875"/>
          </a:xfrm>
          <a:prstGeom prst="rect">
            <a:avLst/>
          </a:prstGeom>
          <a:noFill/>
          <a:ln w="9525">
            <a:noFill/>
          </a:ln>
        </p:spPr>
        <p:txBody>
          <a:bodyPr wrap="none" anchor="t">
            <a:spAutoFit/>
          </a:bodyPr>
          <a:lstStyle/>
          <a:p>
            <a:r>
              <a:rPr lang="zh-CN" altLang="en-US" sz="2000" dirty="0">
                <a:solidFill>
                  <a:srgbClr val="0000FF"/>
                </a:solidFill>
                <a:latin typeface="Arial" panose="020B0604020202020204" pitchFamily="34" charset="0"/>
                <a:ea typeface="黑体" panose="02010609060101010101" pitchFamily="49" charset="-122"/>
              </a:rPr>
              <a:t>田纳西水利工程</a:t>
            </a:r>
          </a:p>
        </p:txBody>
      </p:sp>
      <p:sp>
        <p:nvSpPr>
          <p:cNvPr id="24586" name="Text Box 10"/>
          <p:cNvSpPr txBox="1"/>
          <p:nvPr/>
        </p:nvSpPr>
        <p:spPr>
          <a:xfrm>
            <a:off x="1169988" y="6129338"/>
            <a:ext cx="2519362" cy="396875"/>
          </a:xfrm>
          <a:prstGeom prst="rect">
            <a:avLst/>
          </a:prstGeom>
          <a:noFill/>
          <a:ln w="9525">
            <a:noFill/>
          </a:ln>
        </p:spPr>
        <p:txBody>
          <a:bodyPr anchor="t">
            <a:spAutoFit/>
          </a:bodyPr>
          <a:lstStyle/>
          <a:p>
            <a:pPr>
              <a:spcBef>
                <a:spcPct val="50000"/>
              </a:spcBef>
            </a:pPr>
            <a:r>
              <a:rPr lang="zh-CN" altLang="en-US" sz="2000" dirty="0">
                <a:solidFill>
                  <a:srgbClr val="0000FF"/>
                </a:solidFill>
                <a:latin typeface="Arial" panose="020B0604020202020204" pitchFamily="34" charset="0"/>
                <a:ea typeface="黑体" panose="02010609060101010101" pitchFamily="49" charset="-122"/>
              </a:rPr>
              <a:t>等候领取面包</a:t>
            </a:r>
          </a:p>
        </p:txBody>
      </p:sp>
      <p:sp>
        <p:nvSpPr>
          <p:cNvPr id="14" name="Text Box 8"/>
          <p:cNvSpPr txBox="1"/>
          <p:nvPr/>
        </p:nvSpPr>
        <p:spPr>
          <a:xfrm>
            <a:off x="5000625" y="4756150"/>
            <a:ext cx="3500438" cy="522288"/>
          </a:xfrm>
          <a:prstGeom prst="rect">
            <a:avLst/>
          </a:prstGeom>
          <a:noFill/>
          <a:ln w="9525">
            <a:noFill/>
          </a:ln>
        </p:spPr>
        <p:txBody>
          <a:bodyPr anchor="t">
            <a:spAutoFit/>
          </a:bodyPr>
          <a:lstStyle/>
          <a:p>
            <a:pPr>
              <a:spcBef>
                <a:spcPct val="50000"/>
              </a:spcBef>
            </a:pPr>
            <a:r>
              <a:rPr lang="zh-CN" altLang="en-US" sz="2800" dirty="0">
                <a:solidFill>
                  <a:schemeClr val="tx1"/>
                </a:solidFill>
                <a:latin typeface="黑体" panose="02010609060101010101" pitchFamily="49" charset="-122"/>
                <a:ea typeface="黑体" panose="02010609060101010101" pitchFamily="49" charset="-122"/>
              </a:rPr>
              <a:t>（</a:t>
            </a:r>
            <a:r>
              <a:rPr lang="en-US" altLang="zh-CN" sz="2800" dirty="0">
                <a:solidFill>
                  <a:schemeClr val="tx1"/>
                </a:solidFill>
                <a:latin typeface="黑体" panose="02010609060101010101" pitchFamily="49" charset="-122"/>
                <a:ea typeface="黑体" panose="02010609060101010101" pitchFamily="49" charset="-122"/>
              </a:rPr>
              <a:t>3</a:t>
            </a:r>
            <a:r>
              <a:rPr lang="zh-CN" altLang="en-US" sz="2800" dirty="0">
                <a:solidFill>
                  <a:schemeClr val="tx1"/>
                </a:solidFill>
                <a:latin typeface="黑体" panose="02010609060101010101" pitchFamily="49" charset="-122"/>
                <a:ea typeface="黑体" panose="02010609060101010101" pitchFamily="49" charset="-122"/>
              </a:rPr>
              <a:t>）具体事例</a:t>
            </a:r>
            <a:endParaRPr lang="en-US" altLang="zh-CN" sz="2800" dirty="0">
              <a:solidFill>
                <a:schemeClr val="tx1"/>
              </a:solidFill>
              <a:latin typeface="黑体" panose="02010609060101010101" pitchFamily="49" charset="-122"/>
              <a:ea typeface="黑体" panose="02010609060101010101" pitchFamily="49" charset="-122"/>
            </a:endParaRPr>
          </a:p>
        </p:txBody>
      </p:sp>
      <p:sp>
        <p:nvSpPr>
          <p:cNvPr id="15" name="Text Box 8"/>
          <p:cNvSpPr txBox="1"/>
          <p:nvPr/>
        </p:nvSpPr>
        <p:spPr>
          <a:xfrm>
            <a:off x="5214938" y="5356225"/>
            <a:ext cx="3781425" cy="954088"/>
          </a:xfrm>
          <a:prstGeom prst="rect">
            <a:avLst/>
          </a:prstGeom>
          <a:noFill/>
          <a:ln w="9525">
            <a:noFill/>
          </a:ln>
        </p:spPr>
        <p:txBody>
          <a:bodyPr wrap="square" anchor="t">
            <a:spAutoFit/>
          </a:bodyPr>
          <a:lstStyle/>
          <a:p>
            <a:pPr>
              <a:spcBef>
                <a:spcPct val="50000"/>
              </a:spcBef>
            </a:pPr>
            <a:r>
              <a:rPr lang="zh-CN" altLang="en-US" sz="2800" dirty="0">
                <a:latin typeface="黑体" panose="02010609060101010101" pitchFamily="49" charset="-122"/>
                <a:ea typeface="黑体" panose="02010609060101010101" pitchFamily="49" charset="-122"/>
              </a:rPr>
              <a:t>田纳西河流域水利工程；民间资源保护队</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4582"/>
                                        </p:tgtEl>
                                        <p:attrNameLst>
                                          <p:attrName>style.visibility</p:attrName>
                                        </p:attrNameLst>
                                      </p:cBhvr>
                                      <p:to>
                                        <p:strVal val="visible"/>
                                      </p:to>
                                    </p:set>
                                    <p:anim calcmode="lin" valueType="num">
                                      <p:cBhvr additive="base">
                                        <p:cTn id="7" dur="500" fill="hold"/>
                                        <p:tgtEl>
                                          <p:spTgt spid="24582"/>
                                        </p:tgtEl>
                                        <p:attrNameLst>
                                          <p:attrName>ppt_x</p:attrName>
                                        </p:attrNameLst>
                                      </p:cBhvr>
                                      <p:tavLst>
                                        <p:tav tm="0">
                                          <p:val>
                                            <p:strVal val="0-#ppt_w/2"/>
                                          </p:val>
                                        </p:tav>
                                        <p:tav tm="100000">
                                          <p:val>
                                            <p:strVal val="#ppt_x"/>
                                          </p:val>
                                        </p:tav>
                                      </p:tavLst>
                                    </p:anim>
                                    <p:anim calcmode="lin" valueType="num">
                                      <p:cBhvr additive="base">
                                        <p:cTn id="8" dur="500" fill="hold"/>
                                        <p:tgtEl>
                                          <p:spTgt spid="2458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4579"/>
                                        </p:tgtEl>
                                        <p:attrNameLst>
                                          <p:attrName>style.visibility</p:attrName>
                                        </p:attrNameLst>
                                      </p:cBhvr>
                                      <p:to>
                                        <p:strVal val="visible"/>
                                      </p:to>
                                    </p:set>
                                    <p:animEffect transition="in" filter="blinds(horizontal)">
                                      <p:cBhvr>
                                        <p:cTn id="13" dur="500"/>
                                        <p:tgtEl>
                                          <p:spTgt spid="2457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4585"/>
                                        </p:tgtEl>
                                        <p:attrNameLst>
                                          <p:attrName>style.visibility</p:attrName>
                                        </p:attrNameLst>
                                      </p:cBhvr>
                                      <p:to>
                                        <p:strVal val="visible"/>
                                      </p:to>
                                    </p:set>
                                    <p:anim calcmode="lin" valueType="num">
                                      <p:cBhvr additive="base">
                                        <p:cTn id="18" dur="500" fill="hold"/>
                                        <p:tgtEl>
                                          <p:spTgt spid="24585"/>
                                        </p:tgtEl>
                                        <p:attrNameLst>
                                          <p:attrName>ppt_x</p:attrName>
                                        </p:attrNameLst>
                                      </p:cBhvr>
                                      <p:tavLst>
                                        <p:tav tm="0">
                                          <p:val>
                                            <p:strVal val="0-#ppt_w/2"/>
                                          </p:val>
                                        </p:tav>
                                        <p:tav tm="100000">
                                          <p:val>
                                            <p:strVal val="#ppt_x"/>
                                          </p:val>
                                        </p:tav>
                                      </p:tavLst>
                                    </p:anim>
                                    <p:anim calcmode="lin" valueType="num">
                                      <p:cBhvr additive="base">
                                        <p:cTn id="19" dur="500" fill="hold"/>
                                        <p:tgtEl>
                                          <p:spTgt spid="2458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24578"/>
                                        </p:tgtEl>
                                        <p:attrNameLst>
                                          <p:attrName>style.visibility</p:attrName>
                                        </p:attrNameLst>
                                      </p:cBhvr>
                                      <p:to>
                                        <p:strVal val="visible"/>
                                      </p:to>
                                    </p:set>
                                    <p:anim calcmode="lin" valueType="num">
                                      <p:cBhvr additive="base">
                                        <p:cTn id="24" dur="500" fill="hold"/>
                                        <p:tgtEl>
                                          <p:spTgt spid="24578"/>
                                        </p:tgtEl>
                                        <p:attrNameLst>
                                          <p:attrName>ppt_x</p:attrName>
                                        </p:attrNameLst>
                                      </p:cBhvr>
                                      <p:tavLst>
                                        <p:tav tm="0">
                                          <p:val>
                                            <p:strVal val="0-#ppt_w/2"/>
                                          </p:val>
                                        </p:tav>
                                        <p:tav tm="100000">
                                          <p:val>
                                            <p:strVal val="#ppt_x"/>
                                          </p:val>
                                        </p:tav>
                                      </p:tavLst>
                                    </p:anim>
                                    <p:anim calcmode="lin" valueType="num">
                                      <p:cBhvr additive="base">
                                        <p:cTn id="25" dur="500" fill="hold"/>
                                        <p:tgtEl>
                                          <p:spTgt spid="24578"/>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4586"/>
                                        </p:tgtEl>
                                        <p:attrNameLst>
                                          <p:attrName>style.visibility</p:attrName>
                                        </p:attrNameLst>
                                      </p:cBhvr>
                                      <p:to>
                                        <p:strVal val="visible"/>
                                      </p:to>
                                    </p:set>
                                    <p:anim calcmode="lin" valueType="num">
                                      <p:cBhvr additive="base">
                                        <p:cTn id="30" dur="500" fill="hold"/>
                                        <p:tgtEl>
                                          <p:spTgt spid="24586"/>
                                        </p:tgtEl>
                                        <p:attrNameLst>
                                          <p:attrName>ppt_x</p:attrName>
                                        </p:attrNameLst>
                                      </p:cBhvr>
                                      <p:tavLst>
                                        <p:tav tm="0">
                                          <p:val>
                                            <p:strVal val="0-#ppt_w/2"/>
                                          </p:val>
                                        </p:tav>
                                        <p:tav tm="100000">
                                          <p:val>
                                            <p:strVal val="#ppt_x"/>
                                          </p:val>
                                        </p:tav>
                                      </p:tavLst>
                                    </p:anim>
                                    <p:anim calcmode="lin" valueType="num">
                                      <p:cBhvr additive="base">
                                        <p:cTn id="31" dur="500" fill="hold"/>
                                        <p:tgtEl>
                                          <p:spTgt spid="2458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grpId="0" nodeType="clickEffect">
                                  <p:stCondLst>
                                    <p:cond delay="0"/>
                                  </p:stCondLst>
                                  <p:childTnLst>
                                    <p:set>
                                      <p:cBhvr>
                                        <p:cTn id="35" dur="1" fill="hold">
                                          <p:stCondLst>
                                            <p:cond delay="0"/>
                                          </p:stCondLst>
                                        </p:cTn>
                                        <p:tgtEl>
                                          <p:spTgt spid="24583"/>
                                        </p:tgtEl>
                                        <p:attrNameLst>
                                          <p:attrName>style.visibility</p:attrName>
                                        </p:attrNameLst>
                                      </p:cBhvr>
                                      <p:to>
                                        <p:strVal val="visible"/>
                                      </p:to>
                                    </p:set>
                                    <p:anim calcmode="lin" valueType="num">
                                      <p:cBhvr additive="base">
                                        <p:cTn id="36" dur="500" fill="hold"/>
                                        <p:tgtEl>
                                          <p:spTgt spid="24583"/>
                                        </p:tgtEl>
                                        <p:attrNameLst>
                                          <p:attrName>ppt_x</p:attrName>
                                        </p:attrNameLst>
                                      </p:cBhvr>
                                      <p:tavLst>
                                        <p:tav tm="0">
                                          <p:val>
                                            <p:strVal val="#ppt_x"/>
                                          </p:val>
                                        </p:tav>
                                        <p:tav tm="100000">
                                          <p:val>
                                            <p:strVal val="#ppt_x"/>
                                          </p:val>
                                        </p:tav>
                                      </p:tavLst>
                                    </p:anim>
                                    <p:anim calcmode="lin" valueType="num">
                                      <p:cBhvr additive="base">
                                        <p:cTn id="37" dur="500" fill="hold"/>
                                        <p:tgtEl>
                                          <p:spTgt spid="24583"/>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6" fill="hold" grpId="0" nodeType="clickEffect">
                                  <p:stCondLst>
                                    <p:cond delay="0"/>
                                  </p:stCondLst>
                                  <p:childTnLst>
                                    <p:set>
                                      <p:cBhvr>
                                        <p:cTn id="41" dur="1" fill="hold">
                                          <p:stCondLst>
                                            <p:cond delay="0"/>
                                          </p:stCondLst>
                                        </p:cTn>
                                        <p:tgtEl>
                                          <p:spTgt spid="24580"/>
                                        </p:tgtEl>
                                        <p:attrNameLst>
                                          <p:attrName>style.visibility</p:attrName>
                                        </p:attrNameLst>
                                      </p:cBhvr>
                                      <p:to>
                                        <p:strVal val="visible"/>
                                      </p:to>
                                    </p:set>
                                    <p:anim calcmode="lin" valueType="num">
                                      <p:cBhvr additive="base">
                                        <p:cTn id="42" dur="500" fill="hold"/>
                                        <p:tgtEl>
                                          <p:spTgt spid="24580"/>
                                        </p:tgtEl>
                                        <p:attrNameLst>
                                          <p:attrName>ppt_x</p:attrName>
                                        </p:attrNameLst>
                                      </p:cBhvr>
                                      <p:tavLst>
                                        <p:tav tm="0">
                                          <p:val>
                                            <p:strVal val="1+#ppt_w/2"/>
                                          </p:val>
                                        </p:tav>
                                        <p:tav tm="100000">
                                          <p:val>
                                            <p:strVal val="#ppt_x"/>
                                          </p:val>
                                        </p:tav>
                                      </p:tavLst>
                                    </p:anim>
                                    <p:anim calcmode="lin" valueType="num">
                                      <p:cBhvr additive="base">
                                        <p:cTn id="43" dur="500" fill="hold"/>
                                        <p:tgtEl>
                                          <p:spTgt spid="24580"/>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24584"/>
                                        </p:tgtEl>
                                        <p:attrNameLst>
                                          <p:attrName>style.visibility</p:attrName>
                                        </p:attrNameLst>
                                      </p:cBhvr>
                                      <p:to>
                                        <p:strVal val="visible"/>
                                      </p:to>
                                    </p:set>
                                    <p:anim calcmode="lin" valueType="num">
                                      <p:cBhvr additive="base">
                                        <p:cTn id="48" dur="500" fill="hold"/>
                                        <p:tgtEl>
                                          <p:spTgt spid="24584"/>
                                        </p:tgtEl>
                                        <p:attrNameLst>
                                          <p:attrName>ppt_x</p:attrName>
                                        </p:attrNameLst>
                                      </p:cBhvr>
                                      <p:tavLst>
                                        <p:tav tm="0">
                                          <p:val>
                                            <p:strVal val="1+#ppt_w/2"/>
                                          </p:val>
                                        </p:tav>
                                        <p:tav tm="100000">
                                          <p:val>
                                            <p:strVal val="#ppt_x"/>
                                          </p:val>
                                        </p:tav>
                                      </p:tavLst>
                                    </p:anim>
                                    <p:anim calcmode="lin" valueType="num">
                                      <p:cBhvr additive="base">
                                        <p:cTn id="49" dur="500" fill="hold"/>
                                        <p:tgtEl>
                                          <p:spTgt spid="24584"/>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24581"/>
                                        </p:tgtEl>
                                        <p:attrNameLst>
                                          <p:attrName>style.visibility</p:attrName>
                                        </p:attrNameLst>
                                      </p:cBhvr>
                                      <p:to>
                                        <p:strVal val="visible"/>
                                      </p:to>
                                    </p:set>
                                    <p:anim calcmode="lin" valueType="num">
                                      <p:cBhvr additive="base">
                                        <p:cTn id="54" dur="500" fill="hold"/>
                                        <p:tgtEl>
                                          <p:spTgt spid="24581"/>
                                        </p:tgtEl>
                                        <p:attrNameLst>
                                          <p:attrName>ppt_x</p:attrName>
                                        </p:attrNameLst>
                                      </p:cBhvr>
                                      <p:tavLst>
                                        <p:tav tm="0">
                                          <p:val>
                                            <p:strVal val="#ppt_x"/>
                                          </p:val>
                                        </p:tav>
                                        <p:tav tm="100000">
                                          <p:val>
                                            <p:strVal val="#ppt_x"/>
                                          </p:val>
                                        </p:tav>
                                      </p:tavLst>
                                    </p:anim>
                                    <p:anim calcmode="lin" valueType="num">
                                      <p:cBhvr additive="base">
                                        <p:cTn id="55" dur="500" fill="hold"/>
                                        <p:tgtEl>
                                          <p:spTgt spid="24581"/>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2"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fill="hold"/>
                                        <p:tgtEl>
                                          <p:spTgt spid="14"/>
                                        </p:tgtEl>
                                        <p:attrNameLst>
                                          <p:attrName>ppt_x</p:attrName>
                                        </p:attrNameLst>
                                      </p:cBhvr>
                                      <p:tavLst>
                                        <p:tav tm="0">
                                          <p:val>
                                            <p:strVal val="1+#ppt_w/2"/>
                                          </p:val>
                                        </p:tav>
                                        <p:tav tm="100000">
                                          <p:val>
                                            <p:strVal val="#ppt_x"/>
                                          </p:val>
                                        </p:tav>
                                      </p:tavLst>
                                    </p:anim>
                                    <p:anim calcmode="lin" valueType="num">
                                      <p:cBhvr additive="base">
                                        <p:cTn id="61"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500" fill="hold"/>
                                        <p:tgtEl>
                                          <p:spTgt spid="15"/>
                                        </p:tgtEl>
                                        <p:attrNameLst>
                                          <p:attrName>ppt_x</p:attrName>
                                        </p:attrNameLst>
                                      </p:cBhvr>
                                      <p:tavLst>
                                        <p:tav tm="0">
                                          <p:val>
                                            <p:strVal val="1+#ppt_w/2"/>
                                          </p:val>
                                        </p:tav>
                                        <p:tav tm="100000">
                                          <p:val>
                                            <p:strVal val="#ppt_x"/>
                                          </p:val>
                                        </p:tav>
                                      </p:tavLst>
                                    </p:anim>
                                    <p:anim calcmode="lin" valueType="num">
                                      <p:cBhvr additive="base">
                                        <p:cTn id="67"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p:bldP spid="24581" grpId="0"/>
      <p:bldP spid="24582" grpId="0"/>
      <p:bldP spid="24583" grpId="0" bldLvl="0" animBg="1"/>
      <p:bldP spid="24584" grpId="0"/>
      <p:bldP spid="24585" grpId="0"/>
      <p:bldP spid="24586" grpId="0"/>
      <p:bldP spid="14" grpId="0"/>
      <p:bldP spid="1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1000100033227">
            <a:hlinkClick r:id="rId2"/>
          </p:cNvPr>
          <p:cNvPicPr>
            <a:picLocks noGrp="1" noChangeAspect="1"/>
          </p:cNvPicPr>
          <p:nvPr>
            <p:ph idx="4294967295"/>
          </p:nvPr>
        </p:nvPicPr>
        <p:blipFill>
          <a:blip r:embed="rId3"/>
          <a:stretch>
            <a:fillRect/>
          </a:stretch>
        </p:blipFill>
        <p:spPr>
          <a:xfrm>
            <a:off x="0" y="549275"/>
            <a:ext cx="4284663" cy="3879850"/>
          </a:xfrm>
          <a:prstGeom prst="rect">
            <a:avLst/>
          </a:prstGeom>
          <a:noFill/>
          <a:ln w="9525">
            <a:noFill/>
          </a:ln>
        </p:spPr>
      </p:pic>
      <p:sp>
        <p:nvSpPr>
          <p:cNvPr id="25603" name="Rectangle 3"/>
          <p:cNvSpPr/>
          <p:nvPr/>
        </p:nvSpPr>
        <p:spPr>
          <a:xfrm>
            <a:off x="4356100" y="333375"/>
            <a:ext cx="4859338" cy="2571750"/>
          </a:xfrm>
          <a:prstGeom prst="rect">
            <a:avLst/>
          </a:prstGeom>
          <a:noFill/>
          <a:ln w="9525" cap="flat" cmpd="dbl">
            <a:solidFill>
              <a:srgbClr val="FFFF00"/>
            </a:solidFill>
            <a:prstDash val="solid"/>
            <a:round/>
            <a:headEnd type="none" w="med" len="med"/>
            <a:tailEnd type="none" w="med" len="med"/>
          </a:ln>
        </p:spPr>
        <p:txBody>
          <a:bodyPr anchor="t">
            <a:spAutoFit/>
          </a:bodyPr>
          <a:lstStyle/>
          <a:p>
            <a:pPr>
              <a:spcBef>
                <a:spcPct val="20000"/>
              </a:spcBef>
            </a:pPr>
            <a:r>
              <a:rPr lang="zh-CN" altLang="en-US" sz="2600" dirty="0">
                <a:solidFill>
                  <a:schemeClr val="tx1"/>
                </a:solidFill>
                <a:latin typeface="Arial" panose="020B0604020202020204" pitchFamily="34" charset="0"/>
                <a:ea typeface="黑体" panose="02010609060101010101" pitchFamily="49" charset="-122"/>
              </a:rPr>
              <a:t>材料</a:t>
            </a:r>
            <a:r>
              <a:rPr lang="zh-CN" altLang="zh-CN" sz="2600" dirty="0">
                <a:solidFill>
                  <a:schemeClr val="tx1"/>
                </a:solidFill>
                <a:latin typeface="Arial" panose="020B0604020202020204" pitchFamily="34" charset="0"/>
                <a:ea typeface="黑体" panose="02010609060101010101" pitchFamily="49" charset="-122"/>
              </a:rPr>
              <a:t>:“</a:t>
            </a:r>
            <a:r>
              <a:rPr lang="zh-CN" altLang="en-US" sz="2600" dirty="0">
                <a:solidFill>
                  <a:schemeClr val="tx1"/>
                </a:solidFill>
                <a:latin typeface="Arial" panose="020B0604020202020204" pitchFamily="34" charset="0"/>
                <a:ea typeface="黑体" panose="02010609060101010101" pitchFamily="49" charset="-122"/>
              </a:rPr>
              <a:t>三十年代，在号称进步的康涅狄格州，年轻女工在血汗工场</a:t>
            </a:r>
            <a:r>
              <a:rPr lang="zh-CN" altLang="en-US" sz="2600" dirty="0">
                <a:solidFill>
                  <a:srgbClr val="FF5050"/>
                </a:solidFill>
                <a:latin typeface="Arial" panose="020B0604020202020204" pitchFamily="34" charset="0"/>
                <a:ea typeface="黑体" panose="02010609060101010101" pitchFamily="49" charset="-122"/>
              </a:rPr>
              <a:t>每周只能挣得一美元十分</a:t>
            </a:r>
            <a:r>
              <a:rPr lang="zh-CN" altLang="en-US" sz="2600" dirty="0">
                <a:solidFill>
                  <a:schemeClr val="tx1"/>
                </a:solidFill>
                <a:latin typeface="Arial" panose="020B0604020202020204" pitchFamily="34" charset="0"/>
                <a:ea typeface="黑体" panose="02010609060101010101" pitchFamily="49" charset="-122"/>
              </a:rPr>
              <a:t>，而在锯木木厂的男工</a:t>
            </a:r>
            <a:r>
              <a:rPr lang="zh-CN" altLang="en-US" sz="2600" dirty="0">
                <a:solidFill>
                  <a:srgbClr val="FF5050"/>
                </a:solidFill>
                <a:latin typeface="Arial" panose="020B0604020202020204" pitchFamily="34" charset="0"/>
                <a:ea typeface="黑体" panose="02010609060101010101" pitchFamily="49" charset="-122"/>
              </a:rPr>
              <a:t>每小时工资只有五美分”</a:t>
            </a:r>
            <a:r>
              <a:rPr lang="zh-CN" altLang="en-US" sz="2600" dirty="0">
                <a:solidFill>
                  <a:schemeClr val="tx1"/>
                </a:solidFill>
                <a:latin typeface="Arial" panose="020B0604020202020204" pitchFamily="34" charset="0"/>
                <a:ea typeface="黑体" panose="02010609060101010101" pitchFamily="49" charset="-122"/>
              </a:rPr>
              <a:t> 。  </a:t>
            </a:r>
          </a:p>
          <a:p>
            <a:pPr>
              <a:spcBef>
                <a:spcPct val="20000"/>
              </a:spcBef>
            </a:pPr>
            <a:r>
              <a:rPr lang="zh-CN" altLang="en-US" sz="2600" dirty="0">
                <a:solidFill>
                  <a:schemeClr val="tx1"/>
                </a:solidFill>
                <a:latin typeface="Arial" panose="020B0604020202020204" pitchFamily="34" charset="0"/>
                <a:ea typeface="黑体" panose="02010609060101010101" pitchFamily="49" charset="-122"/>
              </a:rPr>
              <a:t>           </a:t>
            </a:r>
            <a:r>
              <a:rPr lang="zh-CN" altLang="zh-CN" sz="2600" dirty="0">
                <a:solidFill>
                  <a:schemeClr val="tx1"/>
                </a:solidFill>
                <a:latin typeface="Arial" panose="020B0604020202020204" pitchFamily="34" charset="0"/>
                <a:ea typeface="黑体" panose="02010609060101010101" pitchFamily="49" charset="-122"/>
              </a:rPr>
              <a:t>—</a:t>
            </a:r>
            <a:r>
              <a:rPr lang="zh-CN" altLang="en-US" sz="2600" dirty="0">
                <a:solidFill>
                  <a:schemeClr val="tx1"/>
                </a:solidFill>
                <a:latin typeface="Arial" panose="020B0604020202020204" pitchFamily="34" charset="0"/>
                <a:ea typeface="黑体" panose="02010609060101010101" pitchFamily="49" charset="-122"/>
              </a:rPr>
              <a:t>邓蜀生</a:t>
            </a:r>
            <a:r>
              <a:rPr lang="zh-CN" altLang="zh-CN" sz="2600" dirty="0">
                <a:solidFill>
                  <a:schemeClr val="tx1"/>
                </a:solidFill>
                <a:latin typeface="Arial" panose="020B0604020202020204" pitchFamily="34" charset="0"/>
                <a:ea typeface="黑体" panose="02010609060101010101" pitchFamily="49" charset="-122"/>
              </a:rPr>
              <a:t>《</a:t>
            </a:r>
            <a:r>
              <a:rPr lang="zh-CN" altLang="en-US" sz="2600" dirty="0">
                <a:solidFill>
                  <a:schemeClr val="tx1"/>
                </a:solidFill>
                <a:latin typeface="Arial" panose="020B0604020202020204" pitchFamily="34" charset="0"/>
                <a:ea typeface="黑体" panose="02010609060101010101" pitchFamily="49" charset="-122"/>
              </a:rPr>
              <a:t>罗斯福</a:t>
            </a:r>
            <a:r>
              <a:rPr lang="zh-CN" altLang="zh-CN" sz="2600" dirty="0">
                <a:solidFill>
                  <a:schemeClr val="tx1"/>
                </a:solidFill>
                <a:latin typeface="Arial" panose="020B0604020202020204" pitchFamily="34" charset="0"/>
                <a:ea typeface="黑体" panose="02010609060101010101" pitchFamily="49" charset="-122"/>
              </a:rPr>
              <a:t>》</a:t>
            </a:r>
          </a:p>
        </p:txBody>
      </p:sp>
      <p:sp>
        <p:nvSpPr>
          <p:cNvPr id="25604" name="Rectangle 4"/>
          <p:cNvSpPr/>
          <p:nvPr/>
        </p:nvSpPr>
        <p:spPr>
          <a:xfrm>
            <a:off x="69850" y="4943475"/>
            <a:ext cx="8924925" cy="1555750"/>
          </a:xfrm>
          <a:prstGeom prst="rect">
            <a:avLst/>
          </a:prstGeom>
          <a:noFill/>
          <a:ln w="9525">
            <a:noFill/>
          </a:ln>
        </p:spPr>
        <p:txBody>
          <a:bodyPr wrap="square" anchor="t">
            <a:spAutoFit/>
          </a:bodyPr>
          <a:lstStyle/>
          <a:p>
            <a:pPr>
              <a:spcBef>
                <a:spcPct val="20000"/>
              </a:spcBef>
            </a:pPr>
            <a:r>
              <a:rPr lang="zh-CN" altLang="en-US" sz="2800" dirty="0">
                <a:solidFill>
                  <a:srgbClr val="FF0000"/>
                </a:solidFill>
                <a:latin typeface="Arial" panose="020B0604020202020204" pitchFamily="34" charset="0"/>
                <a:ea typeface="黑体" panose="02010609060101010101" pitchFamily="49" charset="-122"/>
              </a:rPr>
              <a:t>措施五：保护劳工权利</a:t>
            </a:r>
            <a:r>
              <a:rPr lang="en-US" altLang="zh-CN" sz="2800" dirty="0">
                <a:solidFill>
                  <a:srgbClr val="FF0000"/>
                </a:solidFill>
                <a:latin typeface="Arial" panose="020B0604020202020204" pitchFamily="34" charset="0"/>
                <a:ea typeface="黑体" panose="02010609060101010101" pitchFamily="49" charset="-122"/>
              </a:rPr>
              <a:t> </a:t>
            </a:r>
            <a:r>
              <a:rPr lang="en-US" altLang="zh-CN" sz="2800" dirty="0">
                <a:solidFill>
                  <a:srgbClr val="0000FF"/>
                </a:solidFill>
                <a:latin typeface="Arial" panose="020B0604020202020204" pitchFamily="34" charset="0"/>
                <a:ea typeface="黑体" panose="02010609060101010101" pitchFamily="49" charset="-122"/>
              </a:rPr>
              <a:t>      </a:t>
            </a:r>
            <a:r>
              <a:rPr lang="zh-CN" altLang="en-US" sz="2800" dirty="0">
                <a:solidFill>
                  <a:srgbClr val="0000FF"/>
                </a:solidFill>
                <a:latin typeface="Arial" panose="020B0604020202020204" pitchFamily="34" charset="0"/>
                <a:ea typeface="黑体" panose="02010609060101010101" pitchFamily="49" charset="-122"/>
              </a:rPr>
              <a:t>法律：</a:t>
            </a:r>
            <a:r>
              <a:rPr lang="en-US" altLang="zh-CN" sz="2800" dirty="0">
                <a:solidFill>
                  <a:srgbClr val="0000FF"/>
                </a:solidFill>
                <a:latin typeface="Arial" panose="020B0604020202020204" pitchFamily="34" charset="0"/>
                <a:ea typeface="黑体" panose="02010609060101010101" pitchFamily="49" charset="-122"/>
              </a:rPr>
              <a:t>《</a:t>
            </a:r>
            <a:r>
              <a:rPr lang="zh-CN" altLang="en-US" sz="2800" dirty="0">
                <a:solidFill>
                  <a:srgbClr val="0000FF"/>
                </a:solidFill>
                <a:latin typeface="Arial" panose="020B0604020202020204" pitchFamily="34" charset="0"/>
                <a:ea typeface="黑体" panose="02010609060101010101" pitchFamily="49" charset="-122"/>
              </a:rPr>
              <a:t>全国劳工关系法</a:t>
            </a:r>
            <a:r>
              <a:rPr lang="en-US" altLang="zh-CN" sz="2800" dirty="0">
                <a:solidFill>
                  <a:srgbClr val="0000FF"/>
                </a:solidFill>
                <a:latin typeface="Arial" panose="020B0604020202020204" pitchFamily="34" charset="0"/>
                <a:ea typeface="黑体" panose="02010609060101010101" pitchFamily="49" charset="-122"/>
              </a:rPr>
              <a:t>》</a:t>
            </a:r>
          </a:p>
          <a:p>
            <a:pPr>
              <a:spcBef>
                <a:spcPct val="20000"/>
              </a:spcBef>
            </a:pPr>
            <a:r>
              <a:rPr lang="zh-CN" altLang="en-US" sz="2800" dirty="0">
                <a:solidFill>
                  <a:srgbClr val="0000FF"/>
                </a:solidFill>
                <a:latin typeface="Arial" panose="020B0604020202020204" pitchFamily="34" charset="0"/>
                <a:ea typeface="黑体" panose="02010609060101010101" pitchFamily="49" charset="-122"/>
              </a:rPr>
              <a:t>具体内容：最低工资和最低工时，不得雇佣童工；</a:t>
            </a:r>
          </a:p>
          <a:p>
            <a:pPr>
              <a:spcBef>
                <a:spcPct val="20000"/>
              </a:spcBef>
            </a:pPr>
            <a:r>
              <a:rPr lang="zh-CN" altLang="en-US" sz="2800" dirty="0">
                <a:solidFill>
                  <a:srgbClr val="0000FF"/>
                </a:solidFill>
                <a:latin typeface="Arial" panose="020B0604020202020204" pitchFamily="34" charset="0"/>
                <a:ea typeface="黑体" panose="02010609060101010101" pitchFamily="49" charset="-122"/>
              </a:rPr>
              <a:t>作用：缓和劳资矛盾。</a:t>
            </a:r>
          </a:p>
        </p:txBody>
      </p:sp>
      <p:sp>
        <p:nvSpPr>
          <p:cNvPr id="25605" name="Rectangle 5"/>
          <p:cNvSpPr/>
          <p:nvPr/>
        </p:nvSpPr>
        <p:spPr>
          <a:xfrm>
            <a:off x="4356100" y="2998788"/>
            <a:ext cx="4638675" cy="1446212"/>
          </a:xfrm>
          <a:prstGeom prst="rect">
            <a:avLst/>
          </a:prstGeom>
          <a:noFill/>
          <a:ln w="9525">
            <a:noFill/>
          </a:ln>
        </p:spPr>
        <p:txBody>
          <a:bodyPr wrap="square" anchor="t">
            <a:spAutoFit/>
          </a:bodyPr>
          <a:lstStyle/>
          <a:p>
            <a:r>
              <a:rPr lang="zh-CN" altLang="en-US" dirty="0">
                <a:solidFill>
                  <a:srgbClr val="FF5050"/>
                </a:solidFill>
                <a:latin typeface="Arial" panose="020B0604020202020204" pitchFamily="34" charset="0"/>
                <a:ea typeface="黑体" panose="02010609060101010101" pitchFamily="49" charset="-122"/>
              </a:rPr>
              <a:t>想一想：</a:t>
            </a:r>
            <a:r>
              <a:rPr lang="zh-CN" altLang="en-US" sz="2800" dirty="0">
                <a:solidFill>
                  <a:schemeClr val="tx1"/>
                </a:solidFill>
                <a:latin typeface="Arial" panose="020B0604020202020204" pitchFamily="34" charset="0"/>
                <a:ea typeface="黑体" panose="02010609060101010101" pitchFamily="49" charset="-122"/>
              </a:rPr>
              <a:t>针对以上问题，当时罗斯福总统采取什么措施？有何作用？</a:t>
            </a:r>
          </a:p>
        </p:txBody>
      </p:sp>
      <p:sp>
        <p:nvSpPr>
          <p:cNvPr id="25606" name="Text Box 6"/>
          <p:cNvSpPr txBox="1"/>
          <p:nvPr/>
        </p:nvSpPr>
        <p:spPr>
          <a:xfrm>
            <a:off x="0" y="0"/>
            <a:ext cx="2051050" cy="579438"/>
          </a:xfrm>
          <a:prstGeom prst="rect">
            <a:avLst/>
          </a:prstGeom>
          <a:solidFill>
            <a:schemeClr val="bg1"/>
          </a:solidFill>
          <a:ln w="9525">
            <a:noFill/>
          </a:ln>
        </p:spPr>
        <p:txBody>
          <a:bodyPr anchor="t">
            <a:spAutoFit/>
          </a:bodyPr>
          <a:lstStyle/>
          <a:p>
            <a:r>
              <a:rPr lang="zh-CN" altLang="en-US" dirty="0">
                <a:solidFill>
                  <a:schemeClr val="tx1"/>
                </a:solidFill>
                <a:latin typeface="Arial" panose="020B0604020202020204" pitchFamily="34" charset="0"/>
                <a:ea typeface="黑体" panose="02010609060101010101" pitchFamily="49" charset="-122"/>
              </a:rPr>
              <a:t>情景五：</a:t>
            </a:r>
          </a:p>
        </p:txBody>
      </p:sp>
      <p:sp>
        <p:nvSpPr>
          <p:cNvPr id="25607" name="Text Box 7"/>
          <p:cNvSpPr txBox="1"/>
          <p:nvPr/>
        </p:nvSpPr>
        <p:spPr>
          <a:xfrm>
            <a:off x="0" y="4500563"/>
            <a:ext cx="3527425" cy="457200"/>
          </a:xfrm>
          <a:prstGeom prst="rect">
            <a:avLst/>
          </a:prstGeom>
          <a:noFill/>
          <a:ln w="9525">
            <a:noFill/>
          </a:ln>
        </p:spPr>
        <p:txBody>
          <a:bodyPr anchor="t">
            <a:spAutoFit/>
          </a:bodyPr>
          <a:lstStyle/>
          <a:p>
            <a:r>
              <a:rPr lang="zh-CN" altLang="zh-CN" sz="2400" dirty="0">
                <a:solidFill>
                  <a:schemeClr val="tx1"/>
                </a:solidFill>
                <a:latin typeface="Arial" panose="020B0604020202020204" pitchFamily="34" charset="0"/>
                <a:ea typeface="黑体" panose="02010609060101010101" pitchFamily="49" charset="-122"/>
              </a:rPr>
              <a:t>1933</a:t>
            </a:r>
            <a:r>
              <a:rPr lang="zh-CN" altLang="en-US" sz="2400" dirty="0">
                <a:solidFill>
                  <a:schemeClr val="tx1"/>
                </a:solidFill>
                <a:latin typeface="Arial" panose="020B0604020202020204" pitchFamily="34" charset="0"/>
                <a:ea typeface="黑体" panose="02010609060101010101" pitchFamily="49" charset="-122"/>
              </a:rPr>
              <a:t>年美国工人</a:t>
            </a:r>
            <a:r>
              <a:rPr lang="zh-CN" altLang="en-US" sz="2400" dirty="0">
                <a:solidFill>
                  <a:srgbClr val="FF5050"/>
                </a:solidFill>
                <a:latin typeface="Arial" panose="020B0604020202020204" pitchFamily="34" charset="0"/>
                <a:ea typeface="黑体" panose="02010609060101010101" pitchFamily="49" charset="-122"/>
              </a:rPr>
              <a:t>罢工</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06"/>
                                        </p:tgtEl>
                                        <p:attrNameLst>
                                          <p:attrName>style.visibility</p:attrName>
                                        </p:attrNameLst>
                                      </p:cBhvr>
                                      <p:to>
                                        <p:strVal val="visible"/>
                                      </p:to>
                                    </p:set>
                                    <p:anim calcmode="lin" valueType="num">
                                      <p:cBhvr additive="base">
                                        <p:cTn id="7" dur="500" fill="hold"/>
                                        <p:tgtEl>
                                          <p:spTgt spid="25606"/>
                                        </p:tgtEl>
                                        <p:attrNameLst>
                                          <p:attrName>ppt_x</p:attrName>
                                        </p:attrNameLst>
                                      </p:cBhvr>
                                      <p:tavLst>
                                        <p:tav tm="0">
                                          <p:val>
                                            <p:strVal val="0-#ppt_w/2"/>
                                          </p:val>
                                        </p:tav>
                                        <p:tav tm="100000">
                                          <p:val>
                                            <p:strVal val="#ppt_x"/>
                                          </p:val>
                                        </p:tav>
                                      </p:tavLst>
                                    </p:anim>
                                    <p:anim calcmode="lin" valueType="num">
                                      <p:cBhvr additive="base">
                                        <p:cTn id="8" dur="500" fill="hold"/>
                                        <p:tgtEl>
                                          <p:spTgt spid="2560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25602"/>
                                        </p:tgtEl>
                                        <p:attrNameLst>
                                          <p:attrName>style.visibility</p:attrName>
                                        </p:attrNameLst>
                                      </p:cBhvr>
                                      <p:to>
                                        <p:strVal val="visible"/>
                                      </p:to>
                                    </p:set>
                                    <p:animEffect transition="in" filter="box(in)">
                                      <p:cBhvr>
                                        <p:cTn id="13" dur="500"/>
                                        <p:tgtEl>
                                          <p:spTgt spid="25602"/>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25607"/>
                                        </p:tgtEl>
                                        <p:attrNameLst>
                                          <p:attrName>style.visibility</p:attrName>
                                        </p:attrNameLst>
                                      </p:cBhvr>
                                      <p:to>
                                        <p:strVal val="visible"/>
                                      </p:to>
                                    </p:set>
                                    <p:animEffect transition="in" filter="box(in)">
                                      <p:cBhvr>
                                        <p:cTn id="18" dur="500"/>
                                        <p:tgtEl>
                                          <p:spTgt spid="25607"/>
                                        </p:tgtEl>
                                      </p:cBhvr>
                                    </p:animEffect>
                                  </p:childTnLst>
                                </p:cTn>
                              </p:par>
                            </p:childTnLst>
                          </p:cTn>
                        </p:par>
                      </p:childTnLst>
                    </p:cTn>
                  </p:par>
                  <p:par>
                    <p:cTn id="19" fill="hold">
                      <p:stCondLst>
                        <p:cond delay="indefinite"/>
                      </p:stCondLst>
                      <p:childTnLst>
                        <p:par>
                          <p:cTn id="20" fill="hold">
                            <p:stCondLst>
                              <p:cond delay="0"/>
                            </p:stCondLst>
                            <p:childTnLst>
                              <p:par>
                                <p:cTn id="21" presetID="52" presetClass="entr" presetSubtype="0" fill="hold" grpId="0" nodeType="clickEffect">
                                  <p:stCondLst>
                                    <p:cond delay="0"/>
                                  </p:stCondLst>
                                  <p:childTnLst>
                                    <p:set>
                                      <p:cBhvr>
                                        <p:cTn id="22" dur="1" fill="hold">
                                          <p:stCondLst>
                                            <p:cond delay="0"/>
                                          </p:stCondLst>
                                        </p:cTn>
                                        <p:tgtEl>
                                          <p:spTgt spid="25603"/>
                                        </p:tgtEl>
                                        <p:attrNameLst>
                                          <p:attrName>style.visibility</p:attrName>
                                        </p:attrNameLst>
                                      </p:cBhvr>
                                      <p:to>
                                        <p:strVal val="visible"/>
                                      </p:to>
                                    </p:set>
                                    <p:animScale>
                                      <p:cBhvr>
                                        <p:cTn id="23" dur="1000" decel="50000" fill="hold">
                                          <p:stCondLst>
                                            <p:cond delay="0"/>
                                          </p:stCondLst>
                                        </p:cTn>
                                        <p:tgtEl>
                                          <p:spTgt spid="2560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cBhvr>
                                        <p:cTn id="24" dur="1000" decel="50000" fill="hold">
                                          <p:stCondLst>
                                            <p:cond delay="0"/>
                                          </p:stCondLst>
                                        </p:cTn>
                                        <p:tgtEl>
                                          <p:spTgt spid="25603"/>
                                        </p:tgtEl>
                                        <p:attrNameLst>
                                          <p:attrName>ppt_x</p:attrName>
                                          <p:attrName>ppt_y</p:attrName>
                                        </p:attrNameLst>
                                      </p:cBhvr>
                                    </p:animMotion>
                                    <p:animEffect transition="in" filter="fade">
                                      <p:cBhvr>
                                        <p:cTn id="25" dur="1000"/>
                                        <p:tgtEl>
                                          <p:spTgt spid="25603"/>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10" fill="hold" grpId="0" nodeType="clickEffect">
                                  <p:stCondLst>
                                    <p:cond delay="0"/>
                                  </p:stCondLst>
                                  <p:childTnLst>
                                    <p:set>
                                      <p:cBhvr>
                                        <p:cTn id="29" dur="1" fill="hold">
                                          <p:stCondLst>
                                            <p:cond delay="0"/>
                                          </p:stCondLst>
                                        </p:cTn>
                                        <p:tgtEl>
                                          <p:spTgt spid="25605"/>
                                        </p:tgtEl>
                                        <p:attrNameLst>
                                          <p:attrName>style.visibility</p:attrName>
                                        </p:attrNameLst>
                                      </p:cBhvr>
                                      <p:to>
                                        <p:strVal val="visible"/>
                                      </p:to>
                                    </p:set>
                                    <p:anim calcmode="lin" valueType="num">
                                      <p:cBhvr>
                                        <p:cTn id="30" dur="500" fill="hold"/>
                                        <p:tgtEl>
                                          <p:spTgt spid="25605"/>
                                        </p:tgtEl>
                                        <p:attrNameLst>
                                          <p:attrName>ppt_w</p:attrName>
                                        </p:attrNameLst>
                                      </p:cBhvr>
                                      <p:tavLst>
                                        <p:tav tm="0">
                                          <p:val>
                                            <p:fltVal val="0"/>
                                          </p:val>
                                        </p:tav>
                                        <p:tav tm="100000">
                                          <p:val>
                                            <p:strVal val="#ppt_w"/>
                                          </p:val>
                                        </p:tav>
                                      </p:tavLst>
                                    </p:anim>
                                    <p:anim calcmode="lin" valueType="num">
                                      <p:cBhvr>
                                        <p:cTn id="31" dur="500" fill="hold"/>
                                        <p:tgtEl>
                                          <p:spTgt spid="25605"/>
                                        </p:tgtEl>
                                        <p:attrNameLst>
                                          <p:attrName>ppt_h</p:attrName>
                                        </p:attrNameLst>
                                      </p:cBhvr>
                                      <p:tavLst>
                                        <p:tav tm="0">
                                          <p:val>
                                            <p:strVal val="#ppt_h"/>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27" presetClass="entr" presetSubtype="0" fill="hold" grpId="0" nodeType="clickEffect">
                                  <p:stCondLst>
                                    <p:cond delay="0"/>
                                  </p:stCondLst>
                                  <p:iterate type="lt">
                                    <p:tmPct val="50000"/>
                                  </p:iterate>
                                  <p:childTnLst>
                                    <p:set>
                                      <p:cBhvr>
                                        <p:cTn id="35" dur="1" fill="hold">
                                          <p:stCondLst>
                                            <p:cond delay="0"/>
                                          </p:stCondLst>
                                        </p:cTn>
                                        <p:tgtEl>
                                          <p:spTgt spid="25604"/>
                                        </p:tgtEl>
                                        <p:attrNameLst>
                                          <p:attrName>style.visibility</p:attrName>
                                        </p:attrNameLst>
                                      </p:cBhvr>
                                      <p:to>
                                        <p:strVal val="visible"/>
                                      </p:to>
                                    </p:set>
                                    <p:anim calcmode="discrete" valueType="clr">
                                      <p:cBhvr override="childStyle">
                                        <p:cTn id="36" dur="80"/>
                                        <p:tgtEl>
                                          <p:spTgt spid="25604"/>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25604"/>
                                        </p:tgtEl>
                                        <p:attrNameLst>
                                          <p:attrName>fillcolor</p:attrName>
                                        </p:attrNameLst>
                                      </p:cBhvr>
                                      <p:tavLst>
                                        <p:tav tm="0">
                                          <p:val>
                                            <p:clrVal>
                                              <a:schemeClr val="accent2"/>
                                            </p:clrVal>
                                          </p:val>
                                        </p:tav>
                                        <p:tav tm="50000">
                                          <p:val>
                                            <p:clrVal>
                                              <a:schemeClr val="hlink"/>
                                            </p:clrVal>
                                          </p:val>
                                        </p:tav>
                                      </p:tavLst>
                                    </p:anim>
                                    <p:set>
                                      <p:cBhvr>
                                        <p:cTn id="38" dur="80"/>
                                        <p:tgtEl>
                                          <p:spTgt spid="2560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ldLvl="0" animBg="1"/>
      <p:bldP spid="25604" grpId="0"/>
      <p:bldP spid="25605" grpId="0"/>
      <p:bldP spid="25606" grpId="0" bldLvl="0" animBg="1"/>
      <p:bldP spid="2560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0" y="0"/>
            <a:ext cx="1692275" cy="519113"/>
          </a:xfrm>
          <a:prstGeom prst="rect">
            <a:avLst/>
          </a:prstGeom>
          <a:solidFill>
            <a:schemeClr val="bg1"/>
          </a:solidFill>
          <a:ln w="9525">
            <a:noFill/>
            <a:miter lim="800000"/>
          </a:ln>
          <a:effectLst/>
        </p:spPr>
        <p:txBody>
          <a:bodyPr>
            <a:spAutoFit/>
          </a:bodyPr>
          <a:lstStyle/>
          <a:p>
            <a:pPr marR="0" algn="ctr" defTabSz="914400">
              <a:spcBef>
                <a:spcPct val="50000"/>
              </a:spcBef>
              <a:buClrTx/>
              <a:buSzTx/>
              <a:defRPr/>
            </a:pPr>
            <a:r>
              <a:rPr kumimoji="0" lang="zh-CN" sz="2800" kern="1200" cap="none" spc="0" normalizeH="0" baseline="0" noProof="0">
                <a:solidFill>
                  <a:schemeClr val="tx1"/>
                </a:solidFill>
                <a:latin typeface="黑体" panose="02010609060101010101" pitchFamily="49" charset="-122"/>
                <a:ea typeface="黑体" panose="02010609060101010101" pitchFamily="49" charset="-122"/>
                <a:cs typeface="+mn-cs"/>
              </a:rPr>
              <a:t>情景六</a:t>
            </a:r>
            <a:r>
              <a:rPr kumimoji="0" lang="zh-CN" altLang="zh-CN" sz="2800" kern="1200" cap="none" spc="0" normalizeH="0" baseline="0" noProof="0">
                <a:solidFill>
                  <a:schemeClr val="tx1"/>
                </a:solidFill>
                <a:latin typeface="黑体" panose="02010609060101010101" pitchFamily="49" charset="-122"/>
                <a:ea typeface="黑体" panose="02010609060101010101" pitchFamily="49" charset="-122"/>
                <a:cs typeface="+mn-cs"/>
              </a:rPr>
              <a:t>:</a:t>
            </a:r>
            <a:endParaRPr kumimoji="0" lang="zh-CN" altLang="zh-CN" sz="2800" kern="1200" cap="none" spc="0" normalizeH="0" baseline="0" noProof="0">
              <a:solidFill>
                <a:schemeClr val="tx1"/>
              </a:solidFill>
              <a:effectLst>
                <a:outerShdw blurRad="38100" dist="38100" dir="2700000" algn="tl">
                  <a:srgbClr val="C0C0C0"/>
                </a:outerShdw>
              </a:effectLst>
              <a:latin typeface="Verdana" panose="020B0604030504040204" pitchFamily="34" charset="0"/>
              <a:ea typeface="黑体" panose="02010609060101010101" pitchFamily="49" charset="-122"/>
              <a:cs typeface="+mn-cs"/>
            </a:endParaRPr>
          </a:p>
        </p:txBody>
      </p:sp>
      <p:sp>
        <p:nvSpPr>
          <p:cNvPr id="26627" name="Text Box 3"/>
          <p:cNvSpPr txBox="1"/>
          <p:nvPr/>
        </p:nvSpPr>
        <p:spPr>
          <a:xfrm>
            <a:off x="4672013" y="406400"/>
            <a:ext cx="4416425" cy="2976563"/>
          </a:xfrm>
          <a:prstGeom prst="rect">
            <a:avLst/>
          </a:prstGeom>
          <a:noFill/>
          <a:ln w="9525">
            <a:noFill/>
          </a:ln>
        </p:spPr>
        <p:txBody>
          <a:bodyPr wrap="square" anchor="t">
            <a:spAutoFit/>
          </a:bodyPr>
          <a:lstStyle/>
          <a:p>
            <a:pPr>
              <a:lnSpc>
                <a:spcPct val="150000"/>
              </a:lnSpc>
            </a:pPr>
            <a:r>
              <a:rPr lang="zh-CN" altLang="en-US" sz="2500" dirty="0">
                <a:solidFill>
                  <a:schemeClr val="tx1"/>
                </a:solidFill>
                <a:latin typeface="Arial" panose="020B0604020202020204" pitchFamily="34" charset="0"/>
                <a:ea typeface="黑体" panose="02010609060101010101" pitchFamily="49" charset="-122"/>
              </a:rPr>
              <a:t>材料</a:t>
            </a:r>
            <a:r>
              <a:rPr lang="zh-CN" altLang="zh-CN" sz="2500" dirty="0">
                <a:solidFill>
                  <a:schemeClr val="tx1"/>
                </a:solidFill>
                <a:latin typeface="Arial" panose="020B0604020202020204" pitchFamily="34" charset="0"/>
                <a:ea typeface="黑体" panose="02010609060101010101" pitchFamily="49" charset="-122"/>
              </a:rPr>
              <a:t>:“1935</a:t>
            </a:r>
            <a:r>
              <a:rPr lang="zh-CN" altLang="en-US" sz="2500" dirty="0">
                <a:solidFill>
                  <a:schemeClr val="tx1"/>
                </a:solidFill>
                <a:latin typeface="Arial" panose="020B0604020202020204" pitchFamily="34" charset="0"/>
                <a:ea typeface="黑体" panose="02010609060101010101" pitchFamily="49" charset="-122"/>
              </a:rPr>
              <a:t>年的</a:t>
            </a:r>
            <a:r>
              <a:rPr lang="zh-CN" altLang="zh-CN" sz="2500" dirty="0">
                <a:solidFill>
                  <a:srgbClr val="FF5050"/>
                </a:solidFill>
                <a:latin typeface="Arial" panose="020B0604020202020204" pitchFamily="34" charset="0"/>
                <a:ea typeface="黑体" panose="02010609060101010101" pitchFamily="49" charset="-122"/>
              </a:rPr>
              <a:t>《</a:t>
            </a:r>
            <a:r>
              <a:rPr lang="zh-CN" altLang="en-US" sz="2500" dirty="0">
                <a:solidFill>
                  <a:srgbClr val="FF5050"/>
                </a:solidFill>
                <a:latin typeface="Arial" panose="020B0604020202020204" pitchFamily="34" charset="0"/>
                <a:ea typeface="黑体" panose="02010609060101010101" pitchFamily="49" charset="-122"/>
              </a:rPr>
              <a:t>社会保险法</a:t>
            </a:r>
            <a:r>
              <a:rPr lang="zh-CN" altLang="zh-CN" sz="2500" dirty="0">
                <a:solidFill>
                  <a:srgbClr val="FF5050"/>
                </a:solidFill>
                <a:latin typeface="Arial" panose="020B0604020202020204" pitchFamily="34" charset="0"/>
                <a:ea typeface="黑体" panose="02010609060101010101" pitchFamily="49" charset="-122"/>
              </a:rPr>
              <a:t>》</a:t>
            </a:r>
            <a:r>
              <a:rPr lang="zh-CN" altLang="en-US" sz="2500" dirty="0">
                <a:solidFill>
                  <a:schemeClr val="tx1"/>
                </a:solidFill>
                <a:latin typeface="Arial" panose="020B0604020202020204" pitchFamily="34" charset="0"/>
                <a:ea typeface="黑体" panose="02010609060101010101" pitchFamily="49" charset="-122"/>
              </a:rPr>
              <a:t>：政府实行</a:t>
            </a:r>
            <a:r>
              <a:rPr lang="zh-CN" altLang="en-US" sz="2500" dirty="0">
                <a:solidFill>
                  <a:srgbClr val="FF5050"/>
                </a:solidFill>
                <a:latin typeface="Arial" panose="020B0604020202020204" pitchFamily="34" charset="0"/>
                <a:ea typeface="黑体" panose="02010609060101010101" pitchFamily="49" charset="-122"/>
              </a:rPr>
              <a:t>养老金</a:t>
            </a:r>
            <a:r>
              <a:rPr lang="zh-CN" altLang="en-US" sz="2500" dirty="0">
                <a:solidFill>
                  <a:schemeClr val="tx1"/>
                </a:solidFill>
                <a:latin typeface="Arial" panose="020B0604020202020204" pitchFamily="34" charset="0"/>
                <a:ea typeface="黑体" panose="02010609060101010101" pitchFamily="49" charset="-122"/>
              </a:rPr>
              <a:t>和</a:t>
            </a:r>
            <a:r>
              <a:rPr lang="zh-CN" altLang="en-US" sz="2500" dirty="0">
                <a:solidFill>
                  <a:srgbClr val="FF5050"/>
                </a:solidFill>
                <a:latin typeface="Arial" panose="020B0604020202020204" pitchFamily="34" charset="0"/>
                <a:ea typeface="黑体" panose="02010609060101010101" pitchFamily="49" charset="-122"/>
              </a:rPr>
              <a:t>失业保险</a:t>
            </a:r>
            <a:r>
              <a:rPr lang="zh-CN" altLang="en-US" sz="2500" dirty="0">
                <a:solidFill>
                  <a:schemeClr val="tx1"/>
                </a:solidFill>
                <a:latin typeface="Arial" panose="020B0604020202020204" pitchFamily="34" charset="0"/>
                <a:ea typeface="黑体" panose="02010609060101010101" pitchFamily="49" charset="-122"/>
              </a:rPr>
              <a:t>制度，对儿童、残疾人、无谋生能力者提供</a:t>
            </a:r>
            <a:r>
              <a:rPr lang="zh-CN" altLang="en-US" sz="2500" dirty="0">
                <a:solidFill>
                  <a:srgbClr val="FF5050"/>
                </a:solidFill>
                <a:latin typeface="Arial" panose="020B0604020202020204" pitchFamily="34" charset="0"/>
                <a:ea typeface="黑体" panose="02010609060101010101" pitchFamily="49" charset="-122"/>
              </a:rPr>
              <a:t>救济</a:t>
            </a:r>
            <a:r>
              <a:rPr lang="zh-CN" altLang="en-US" sz="2500" dirty="0">
                <a:solidFill>
                  <a:schemeClr val="tx1"/>
                </a:solidFill>
                <a:latin typeface="Arial" panose="020B0604020202020204" pitchFamily="34" charset="0"/>
                <a:ea typeface="黑体" panose="02010609060101010101" pitchFamily="49" charset="-122"/>
              </a:rPr>
              <a:t>”。       </a:t>
            </a:r>
            <a:r>
              <a:rPr lang="zh-CN" altLang="zh-CN" sz="2500" dirty="0">
                <a:solidFill>
                  <a:schemeClr val="tx1"/>
                </a:solidFill>
                <a:latin typeface="Arial" panose="020B0604020202020204" pitchFamily="34" charset="0"/>
                <a:ea typeface="黑体" panose="02010609060101010101" pitchFamily="49" charset="-122"/>
              </a:rPr>
              <a:t>——</a:t>
            </a:r>
            <a:r>
              <a:rPr lang="zh-CN" altLang="en-US" sz="2500" dirty="0">
                <a:solidFill>
                  <a:schemeClr val="tx1"/>
                </a:solidFill>
                <a:latin typeface="Arial" panose="020B0604020202020204" pitchFamily="34" charset="0"/>
                <a:ea typeface="黑体" panose="02010609060101010101" pitchFamily="49" charset="-122"/>
              </a:rPr>
              <a:t>课本第</a:t>
            </a:r>
            <a:r>
              <a:rPr lang="zh-CN" altLang="zh-CN" sz="2500" dirty="0">
                <a:solidFill>
                  <a:schemeClr val="tx1"/>
                </a:solidFill>
                <a:latin typeface="Arial" panose="020B0604020202020204" pitchFamily="34" charset="0"/>
                <a:ea typeface="黑体" panose="02010609060101010101" pitchFamily="49" charset="-122"/>
              </a:rPr>
              <a:t>129</a:t>
            </a:r>
            <a:r>
              <a:rPr lang="zh-CN" altLang="en-US" sz="2500" dirty="0">
                <a:solidFill>
                  <a:schemeClr val="tx1"/>
                </a:solidFill>
                <a:latin typeface="Arial" panose="020B0604020202020204" pitchFamily="34" charset="0"/>
                <a:ea typeface="黑体" panose="02010609060101010101" pitchFamily="49" charset="-122"/>
              </a:rPr>
              <a:t>页</a:t>
            </a:r>
          </a:p>
        </p:txBody>
      </p:sp>
      <p:sp>
        <p:nvSpPr>
          <p:cNvPr id="26628" name="Text Box 4"/>
          <p:cNvSpPr txBox="1"/>
          <p:nvPr/>
        </p:nvSpPr>
        <p:spPr>
          <a:xfrm>
            <a:off x="1131888" y="3744913"/>
            <a:ext cx="7956550" cy="946150"/>
          </a:xfrm>
          <a:prstGeom prst="rect">
            <a:avLst/>
          </a:prstGeom>
          <a:noFill/>
          <a:ln w="9525">
            <a:noFill/>
          </a:ln>
        </p:spPr>
        <p:txBody>
          <a:bodyPr anchor="t">
            <a:spAutoFit/>
          </a:bodyPr>
          <a:lstStyle/>
          <a:p>
            <a:r>
              <a:rPr lang="zh-CN" altLang="en-US" sz="2800" dirty="0">
                <a:solidFill>
                  <a:srgbClr val="FF5050"/>
                </a:solidFill>
                <a:latin typeface="Arial" panose="020B0604020202020204" pitchFamily="34" charset="0"/>
                <a:ea typeface="黑体" panose="02010609060101010101" pitchFamily="49" charset="-122"/>
              </a:rPr>
              <a:t>请思考：</a:t>
            </a:r>
          </a:p>
          <a:p>
            <a:r>
              <a:rPr lang="zh-CN" altLang="zh-CN" sz="2800" dirty="0">
                <a:solidFill>
                  <a:schemeClr val="tx1"/>
                </a:solidFill>
                <a:latin typeface="Arial" panose="020B0604020202020204" pitchFamily="34" charset="0"/>
                <a:ea typeface="黑体" panose="02010609060101010101" pitchFamily="49" charset="-122"/>
              </a:rPr>
              <a:t> </a:t>
            </a:r>
            <a:r>
              <a:rPr lang="zh-CN" altLang="en-US" sz="2800" dirty="0">
                <a:solidFill>
                  <a:schemeClr val="tx1"/>
                </a:solidFill>
                <a:latin typeface="Arial" panose="020B0604020202020204" pitchFamily="34" charset="0"/>
                <a:ea typeface="黑体" panose="02010609060101010101" pitchFamily="49" charset="-122"/>
              </a:rPr>
              <a:t>材料体现了罗斯福新政的什么内容？有何作用？</a:t>
            </a:r>
          </a:p>
        </p:txBody>
      </p:sp>
      <p:sp>
        <p:nvSpPr>
          <p:cNvPr id="26629" name="Text Box 5"/>
          <p:cNvSpPr txBox="1"/>
          <p:nvPr/>
        </p:nvSpPr>
        <p:spPr>
          <a:xfrm>
            <a:off x="1244600" y="4740275"/>
            <a:ext cx="5616575" cy="1890713"/>
          </a:xfrm>
          <a:prstGeom prst="rect">
            <a:avLst/>
          </a:prstGeom>
          <a:noFill/>
          <a:ln w="9525">
            <a:noFill/>
          </a:ln>
        </p:spPr>
        <p:txBody>
          <a:bodyPr anchor="t">
            <a:spAutoFit/>
          </a:bodyPr>
          <a:lstStyle/>
          <a:p>
            <a:pPr>
              <a:lnSpc>
                <a:spcPct val="150000"/>
              </a:lnSpc>
            </a:pPr>
            <a:r>
              <a:rPr lang="zh-CN" altLang="en-US" sz="2600" dirty="0">
                <a:solidFill>
                  <a:srgbClr val="FF0000"/>
                </a:solidFill>
                <a:latin typeface="Arial" panose="020B0604020202020204" pitchFamily="34" charset="0"/>
                <a:ea typeface="黑体" panose="02010609060101010101" pitchFamily="49" charset="-122"/>
              </a:rPr>
              <a:t>措施六：建立社会保障体系。</a:t>
            </a:r>
            <a:endParaRPr lang="en-US" altLang="zh-CN" sz="2600" dirty="0">
              <a:solidFill>
                <a:schemeClr val="tx1"/>
              </a:solidFill>
              <a:latin typeface="Arial" panose="020B0604020202020204" pitchFamily="34" charset="0"/>
              <a:ea typeface="黑体" panose="02010609060101010101" pitchFamily="49" charset="-122"/>
            </a:endParaRPr>
          </a:p>
          <a:p>
            <a:pPr>
              <a:lnSpc>
                <a:spcPct val="150000"/>
              </a:lnSpc>
            </a:pPr>
            <a:r>
              <a:rPr lang="zh-CN" altLang="en-US" sz="2600" dirty="0">
                <a:solidFill>
                  <a:schemeClr val="tx1"/>
                </a:solidFill>
                <a:latin typeface="Arial" panose="020B0604020202020204" pitchFamily="34" charset="0"/>
                <a:ea typeface="黑体" panose="02010609060101010101" pitchFamily="49" charset="-122"/>
              </a:rPr>
              <a:t>法律：</a:t>
            </a:r>
            <a:r>
              <a:rPr lang="en-US" altLang="zh-CN" sz="2600" dirty="0">
                <a:latin typeface="Arial" panose="020B0604020202020204" pitchFamily="34" charset="0"/>
                <a:ea typeface="黑体" panose="02010609060101010101" pitchFamily="49" charset="-122"/>
              </a:rPr>
              <a:t>《</a:t>
            </a:r>
            <a:r>
              <a:rPr lang="zh-CN" altLang="en-US" sz="2600" dirty="0">
                <a:latin typeface="Arial" panose="020B0604020202020204" pitchFamily="34" charset="0"/>
                <a:ea typeface="黑体" panose="02010609060101010101" pitchFamily="49" charset="-122"/>
              </a:rPr>
              <a:t>社会保险法</a:t>
            </a:r>
            <a:r>
              <a:rPr lang="en-US" altLang="zh-CN" sz="2600" dirty="0">
                <a:latin typeface="Arial" panose="020B0604020202020204" pitchFamily="34" charset="0"/>
                <a:ea typeface="黑体" panose="02010609060101010101" pitchFamily="49" charset="-122"/>
              </a:rPr>
              <a:t>》</a:t>
            </a:r>
            <a:endParaRPr lang="zh-CN" altLang="zh-CN" sz="2600" dirty="0">
              <a:latin typeface="Arial" panose="020B0604020202020204" pitchFamily="34" charset="0"/>
              <a:ea typeface="黑体" panose="02010609060101010101" pitchFamily="49" charset="-122"/>
            </a:endParaRPr>
          </a:p>
          <a:p>
            <a:pPr>
              <a:lnSpc>
                <a:spcPct val="150000"/>
              </a:lnSpc>
            </a:pPr>
            <a:r>
              <a:rPr lang="zh-CN" altLang="en-US" sz="2600" dirty="0">
                <a:solidFill>
                  <a:schemeClr val="tx1"/>
                </a:solidFill>
                <a:latin typeface="Arial" panose="020B0604020202020204" pitchFamily="34" charset="0"/>
                <a:ea typeface="黑体" panose="02010609060101010101" pitchFamily="49" charset="-122"/>
              </a:rPr>
              <a:t>作用：稳定社会，早日摆脱危机。</a:t>
            </a:r>
          </a:p>
        </p:txBody>
      </p:sp>
      <p:pic>
        <p:nvPicPr>
          <p:cNvPr id="26630" name="Picture 6" descr="rm-157 美国俄亥俄州克利夫兰市的人们在排队领取土豆等救挤食品"/>
          <p:cNvPicPr>
            <a:picLocks noChangeAspect="1"/>
          </p:cNvPicPr>
          <p:nvPr/>
        </p:nvPicPr>
        <p:blipFill>
          <a:blip r:embed="rId2"/>
          <a:stretch>
            <a:fillRect/>
          </a:stretch>
        </p:blipFill>
        <p:spPr>
          <a:xfrm>
            <a:off x="0" y="549275"/>
            <a:ext cx="4527550" cy="3024188"/>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additive="base">
                                        <p:cTn id="7" dur="500" fill="hold"/>
                                        <p:tgtEl>
                                          <p:spTgt spid="26626"/>
                                        </p:tgtEl>
                                        <p:attrNameLst>
                                          <p:attrName>ppt_x</p:attrName>
                                        </p:attrNameLst>
                                      </p:cBhvr>
                                      <p:tavLst>
                                        <p:tav tm="0">
                                          <p:val>
                                            <p:strVal val="0-#ppt_w/2"/>
                                          </p:val>
                                        </p:tav>
                                        <p:tav tm="100000">
                                          <p:val>
                                            <p:strVal val="#ppt_x"/>
                                          </p:val>
                                        </p:tav>
                                      </p:tavLst>
                                    </p:anim>
                                    <p:anim calcmode="lin" valueType="num">
                                      <p:cBhvr additive="base">
                                        <p:cTn id="8" dur="500" fill="hold"/>
                                        <p:tgtEl>
                                          <p:spTgt spid="266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26630"/>
                                        </p:tgtEl>
                                        <p:attrNameLst>
                                          <p:attrName>style.visibility</p:attrName>
                                        </p:attrNameLst>
                                      </p:cBhvr>
                                      <p:to>
                                        <p:strVal val="visible"/>
                                      </p:to>
                                    </p:set>
                                    <p:animEffect transition="in" filter="box(in)">
                                      <p:cBhvr>
                                        <p:cTn id="13" dur="500"/>
                                        <p:tgtEl>
                                          <p:spTgt spid="26630"/>
                                        </p:tgtEl>
                                      </p:cBhvr>
                                    </p:animEffect>
                                  </p:childTnLst>
                                </p:cTn>
                              </p:par>
                            </p:childTnLst>
                          </p:cTn>
                        </p:par>
                      </p:childTnLst>
                    </p:cTn>
                  </p:par>
                  <p:par>
                    <p:cTn id="14" fill="hold">
                      <p:stCondLst>
                        <p:cond delay="indefinite"/>
                      </p:stCondLst>
                      <p:childTnLst>
                        <p:par>
                          <p:cTn id="15" fill="hold">
                            <p:stCondLst>
                              <p:cond delay="0"/>
                            </p:stCondLst>
                            <p:childTnLst>
                              <p:par>
                                <p:cTn id="16" presetID="27" presetClass="entr" presetSubtype="0" fill="hold" grpId="0" nodeType="clickEffect">
                                  <p:stCondLst>
                                    <p:cond delay="0"/>
                                  </p:stCondLst>
                                  <p:iterate type="lt">
                                    <p:tmPct val="50000"/>
                                  </p:iterate>
                                  <p:childTnLst>
                                    <p:set>
                                      <p:cBhvr>
                                        <p:cTn id="17" dur="1" fill="hold">
                                          <p:stCondLst>
                                            <p:cond delay="0"/>
                                          </p:stCondLst>
                                        </p:cTn>
                                        <p:tgtEl>
                                          <p:spTgt spid="26627"/>
                                        </p:tgtEl>
                                        <p:attrNameLst>
                                          <p:attrName>style.visibility</p:attrName>
                                        </p:attrNameLst>
                                      </p:cBhvr>
                                      <p:to>
                                        <p:strVal val="visible"/>
                                      </p:to>
                                    </p:set>
                                    <p:anim calcmode="discrete" valueType="clr">
                                      <p:cBhvr override="childStyle">
                                        <p:cTn id="18" dur="80"/>
                                        <p:tgtEl>
                                          <p:spTgt spid="26627"/>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26627"/>
                                        </p:tgtEl>
                                        <p:attrNameLst>
                                          <p:attrName>fillcolor</p:attrName>
                                        </p:attrNameLst>
                                      </p:cBhvr>
                                      <p:tavLst>
                                        <p:tav tm="0">
                                          <p:val>
                                            <p:clrVal>
                                              <a:schemeClr val="accent2"/>
                                            </p:clrVal>
                                          </p:val>
                                        </p:tav>
                                        <p:tav tm="50000">
                                          <p:val>
                                            <p:clrVal>
                                              <a:schemeClr val="hlink"/>
                                            </p:clrVal>
                                          </p:val>
                                        </p:tav>
                                      </p:tavLst>
                                    </p:anim>
                                    <p:set>
                                      <p:cBhvr>
                                        <p:cTn id="20" dur="80"/>
                                        <p:tgtEl>
                                          <p:spTgt spid="26627"/>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26628"/>
                                        </p:tgtEl>
                                        <p:attrNameLst>
                                          <p:attrName>style.visibility</p:attrName>
                                        </p:attrNameLst>
                                      </p:cBhvr>
                                      <p:to>
                                        <p:strVal val="visible"/>
                                      </p:to>
                                    </p:set>
                                    <p:anim calcmode="lin" valueType="num">
                                      <p:cBhvr>
                                        <p:cTn id="25" dur="500" fill="hold"/>
                                        <p:tgtEl>
                                          <p:spTgt spid="26628"/>
                                        </p:tgtEl>
                                        <p:attrNameLst>
                                          <p:attrName>ppt_w</p:attrName>
                                        </p:attrNameLst>
                                      </p:cBhvr>
                                      <p:tavLst>
                                        <p:tav tm="0">
                                          <p:val>
                                            <p:fltVal val="0"/>
                                          </p:val>
                                        </p:tav>
                                        <p:tav tm="100000">
                                          <p:val>
                                            <p:strVal val="#ppt_w"/>
                                          </p:val>
                                        </p:tav>
                                      </p:tavLst>
                                    </p:anim>
                                    <p:anim calcmode="lin" valueType="num">
                                      <p:cBhvr>
                                        <p:cTn id="26" dur="500" fill="hold"/>
                                        <p:tgtEl>
                                          <p:spTgt spid="26628"/>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6" fill="hold" grpId="0" nodeType="clickEffect">
                                  <p:stCondLst>
                                    <p:cond delay="0"/>
                                  </p:stCondLst>
                                  <p:childTnLst>
                                    <p:set>
                                      <p:cBhvr>
                                        <p:cTn id="30" dur="1" fill="hold">
                                          <p:stCondLst>
                                            <p:cond delay="0"/>
                                          </p:stCondLst>
                                        </p:cTn>
                                        <p:tgtEl>
                                          <p:spTgt spid="26629"/>
                                        </p:tgtEl>
                                        <p:attrNameLst>
                                          <p:attrName>style.visibility</p:attrName>
                                        </p:attrNameLst>
                                      </p:cBhvr>
                                      <p:to>
                                        <p:strVal val="visible"/>
                                      </p:to>
                                    </p:set>
                                    <p:animEffect transition="in" filter="barn(inHorizontal)">
                                      <p:cBhvr>
                                        <p:cTn id="31" dur="500"/>
                                        <p:tgtEl>
                                          <p:spTgt spid="26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ldLvl="0" animBg="1"/>
      <p:bldP spid="26627" grpId="0"/>
      <p:bldP spid="26628" grpId="0"/>
      <p:bldP spid="2662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idx="1"/>
          </p:nvPr>
        </p:nvSpPr>
        <p:spPr>
          <a:xfrm>
            <a:off x="612140" y="422275"/>
            <a:ext cx="7921625" cy="2476500"/>
          </a:xfrm>
          <a:prstGeom prst="rect">
            <a:avLst/>
          </a:prstGeom>
          <a:ln w="25400" cap="flat" cmpd="sng" algn="ctr">
            <a:solidFill>
              <a:srgbClr val="FF0000"/>
            </a:solidFill>
            <a:prstDash val="solid"/>
          </a:ln>
        </p:spPr>
        <p:txBody>
          <a:bodyPr vert="horz" wrap="square" lIns="91440" tIns="45720" rIns="91440" bIns="45720" numCol="1" anchor="t" anchorCtr="0" compatLnSpc="1"/>
          <a:lstStyle/>
          <a:p>
            <a:pPr marL="342900" marR="0" lvl="0" indent="-342900" algn="l" defTabSz="914400" rtl="0" eaLnBrk="1" fontAlgn="base" latinLnBrk="0" hangingPunct="1">
              <a:lnSpc>
                <a:spcPct val="150000"/>
              </a:lnSpc>
              <a:spcBef>
                <a:spcPct val="20000"/>
              </a:spcBef>
              <a:spcAft>
                <a:spcPct val="0"/>
              </a:spcAft>
              <a:buClr>
                <a:schemeClr val="hlink"/>
              </a:buClr>
              <a:buSzPct val="75000"/>
              <a:buFont typeface="Wingdings" panose="05000000000000000000" pitchFamily="2" charset="2"/>
              <a:buNone/>
              <a:defRPr/>
            </a:pPr>
            <a:r>
              <a:rPr kumimoji="0" lang="en-US" altLang="zh-CN" sz="3200" b="1" i="0" u="none" strike="noStrike" kern="0" cap="none" spc="0" normalizeH="0" baseline="0" noProof="0" smtClean="0">
                <a:ln>
                  <a:noFill/>
                </a:ln>
                <a:solidFill>
                  <a:srgbClr val="FF5050"/>
                </a:solidFill>
                <a:effectLst/>
                <a:uLnTx/>
                <a:uFillTx/>
                <a:latin typeface="黑体" panose="02010609060101010101" pitchFamily="49" charset="-122"/>
                <a:ea typeface="黑体" panose="02010609060101010101" pitchFamily="49" charset="-122"/>
                <a:cs typeface="+mn-cs"/>
              </a:rPr>
              <a:t>  </a:t>
            </a:r>
            <a:r>
              <a:rPr kumimoji="0" lang="zh-CN" sz="3200" b="1" i="0" u="none" strike="noStrike" kern="0" cap="none" spc="0" normalizeH="0" baseline="0" noProof="0" smtClean="0">
                <a:ln>
                  <a:noFill/>
                </a:ln>
                <a:solidFill>
                  <a:srgbClr val="FF5050"/>
                </a:solidFill>
                <a:effectLst/>
                <a:uLnTx/>
                <a:uFillTx/>
                <a:latin typeface="黑体" panose="02010609060101010101" pitchFamily="49" charset="-122"/>
                <a:ea typeface="黑体" panose="02010609060101010101" pitchFamily="49" charset="-122"/>
                <a:cs typeface="+mn-cs"/>
              </a:rPr>
              <a:t>请思考归纳：</a:t>
            </a:r>
            <a:r>
              <a:rPr kumimoji="0" lang="zh-CN" sz="2400" b="1" i="0" u="none" strike="noStrike" kern="0" cap="none" spc="0" normalizeH="0" baseline="0" noProof="0" smtClean="0">
                <a:ln>
                  <a:noFill/>
                </a:ln>
                <a:solidFill>
                  <a:schemeClr val="tx1"/>
                </a:solidFill>
                <a:effectLst/>
                <a:uLnTx/>
                <a:uFillTx/>
                <a:latin typeface="黑体" panose="02010609060101010101" pitchFamily="49" charset="-122"/>
                <a:ea typeface="黑体" panose="02010609060101010101" pitchFamily="49" charset="-122"/>
                <a:cs typeface="+mn-cs"/>
              </a:rPr>
              <a:t>总统（联邦政府）、国会、政府机构的充分介入，说明罗斯福新政在实施过程中</a:t>
            </a:r>
            <a:r>
              <a:rPr kumimoji="0" lang="zh-CN" sz="2400" b="1" i="1" u="none" strike="noStrike" kern="0" cap="none" spc="0" normalizeH="0" baseline="0" noProof="0" smtClean="0">
                <a:ln>
                  <a:noFill/>
                </a:ln>
                <a:solidFill>
                  <a:srgbClr val="000000"/>
                </a:solidFill>
                <a:effectLst/>
                <a:uLnTx/>
                <a:uFillTx/>
                <a:latin typeface="黑体" panose="02010609060101010101" pitchFamily="49" charset="-122"/>
                <a:ea typeface="黑体" panose="02010609060101010101" pitchFamily="49" charset="-122"/>
                <a:cs typeface="+mn-cs"/>
              </a:rPr>
              <a:t>国家力量</a:t>
            </a:r>
            <a:r>
              <a:rPr kumimoji="0" lang="zh-CN" sz="2400" b="1" i="0" u="none" strike="noStrike" kern="0" cap="none" spc="0" normalizeH="0" baseline="0" noProof="0" smtClean="0">
                <a:ln>
                  <a:noFill/>
                </a:ln>
                <a:solidFill>
                  <a:schemeClr val="tx1"/>
                </a:solidFill>
                <a:effectLst/>
                <a:uLnTx/>
                <a:uFillTx/>
                <a:latin typeface="黑体" panose="02010609060101010101" pitchFamily="49" charset="-122"/>
                <a:ea typeface="黑体" panose="02010609060101010101" pitchFamily="49" charset="-122"/>
                <a:cs typeface="+mn-cs"/>
              </a:rPr>
              <a:t>起什么作用？这种作用表明罗斯福新政具有什么</a:t>
            </a:r>
            <a:r>
              <a:rPr kumimoji="0" lang="zh-CN" sz="2400" b="1" i="1" u="none" strike="noStrike" kern="0" cap="none" spc="0" normalizeH="0" baseline="0" noProof="0" smtClean="0">
                <a:ln>
                  <a:noFill/>
                </a:ln>
                <a:solidFill>
                  <a:srgbClr val="FF3399"/>
                </a:solidFill>
                <a:effectLst/>
                <a:uLnTx/>
                <a:uFillTx/>
                <a:latin typeface="黑体" panose="02010609060101010101" pitchFamily="49" charset="-122"/>
                <a:ea typeface="黑体" panose="02010609060101010101" pitchFamily="49" charset="-122"/>
                <a:cs typeface="+mn-cs"/>
              </a:rPr>
              <a:t>特点</a:t>
            </a:r>
            <a:r>
              <a:rPr kumimoji="0" lang="zh-CN" sz="2400" b="1" i="0" u="none" strike="noStrike" kern="0" cap="none" spc="0" normalizeH="0" baseline="0" noProof="0" smtClean="0">
                <a:ln>
                  <a:noFill/>
                </a:ln>
                <a:solidFill>
                  <a:schemeClr val="tx1"/>
                </a:solidFill>
                <a:effectLst/>
                <a:uLnTx/>
                <a:uFillTx/>
                <a:latin typeface="黑体" panose="02010609060101010101" pitchFamily="49" charset="-122"/>
                <a:ea typeface="黑体" panose="02010609060101010101" pitchFamily="49" charset="-122"/>
                <a:cs typeface="+mn-cs"/>
              </a:rPr>
              <a:t>？新政这种特点开创了美国经济制度上什么</a:t>
            </a:r>
            <a:r>
              <a:rPr kumimoji="0" lang="zh-CN" sz="2400" b="1" i="0" u="sng" strike="noStrike" kern="0" cap="none" spc="0" normalizeH="0" baseline="0" noProof="0" smtClean="0">
                <a:ln>
                  <a:noFill/>
                </a:ln>
                <a:solidFill>
                  <a:srgbClr val="FF000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新模式</a:t>
            </a:r>
            <a:r>
              <a:rPr kumimoji="0" lang="zh-CN" sz="2400" b="1" i="0" u="none" strike="noStrike" kern="0" cap="none" spc="0" normalizeH="0" baseline="0" noProof="0" smtClean="0">
                <a:ln>
                  <a:noFill/>
                </a:ln>
                <a:solidFill>
                  <a:schemeClr val="tx1"/>
                </a:solidFill>
                <a:effectLst/>
                <a:uLnTx/>
                <a:uFillTx/>
                <a:latin typeface="黑体" panose="02010609060101010101" pitchFamily="49" charset="-122"/>
                <a:ea typeface="黑体" panose="02010609060101010101" pitchFamily="49" charset="-122"/>
                <a:cs typeface="+mn-cs"/>
              </a:rPr>
              <a:t>？</a:t>
            </a:r>
            <a:endParaRPr kumimoji="0" lang="zh-CN" sz="2800" b="1" i="0" u="none" strike="noStrike" kern="0" cap="none" spc="0" normalizeH="0" baseline="0" noProof="0" smtClean="0">
              <a:ln>
                <a:noFill/>
              </a:ln>
              <a:solidFill>
                <a:schemeClr val="tx1"/>
              </a:solidFill>
              <a:effectLst/>
              <a:uLnTx/>
              <a:uFillTx/>
              <a:latin typeface="黑体" panose="02010609060101010101" pitchFamily="49" charset="-122"/>
              <a:ea typeface="黑体" panose="0201060906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a:pPr>
            <a:endParaRPr kumimoji="0" lang="zh-CN" altLang="zh-CN" sz="2800" b="1" i="0" u="none" strike="noStrike" kern="0" cap="none" spc="0" normalizeH="0" baseline="0" noProof="0" smtClean="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28675" name="Text Box 3"/>
          <p:cNvSpPr txBox="1"/>
          <p:nvPr/>
        </p:nvSpPr>
        <p:spPr>
          <a:xfrm>
            <a:off x="1185863" y="5230813"/>
            <a:ext cx="7705725" cy="521970"/>
          </a:xfrm>
          <a:prstGeom prst="rect">
            <a:avLst/>
          </a:prstGeom>
          <a:noFill/>
          <a:ln w="9525">
            <a:noFill/>
          </a:ln>
        </p:spPr>
        <p:txBody>
          <a:bodyPr anchor="t">
            <a:spAutoFit/>
          </a:bodyPr>
          <a:lstStyle/>
          <a:p>
            <a:r>
              <a:rPr lang="zh-CN" altLang="en-US" sz="2800" b="1" dirty="0">
                <a:solidFill>
                  <a:srgbClr val="FF5050"/>
                </a:solidFill>
                <a:latin typeface="黑体" panose="02010609060101010101" pitchFamily="49" charset="-122"/>
                <a:ea typeface="黑体" panose="02010609060101010101" pitchFamily="49" charset="-122"/>
              </a:rPr>
              <a:t>新模式：</a:t>
            </a:r>
            <a:r>
              <a:rPr lang="zh-CN" altLang="en-US" sz="2800" b="1" dirty="0">
                <a:solidFill>
                  <a:schemeClr val="tx1"/>
                </a:solidFill>
                <a:latin typeface="黑体" panose="02010609060101010101" pitchFamily="49" charset="-122"/>
                <a:ea typeface="黑体" panose="02010609060101010101" pitchFamily="49" charset="-122"/>
              </a:rPr>
              <a:t>国家干预经济新模式     </a:t>
            </a:r>
          </a:p>
        </p:txBody>
      </p:sp>
      <p:sp>
        <p:nvSpPr>
          <p:cNvPr id="26627" name="Text Box 4"/>
          <p:cNvSpPr txBox="1"/>
          <p:nvPr/>
        </p:nvSpPr>
        <p:spPr>
          <a:xfrm>
            <a:off x="1741488" y="5249863"/>
            <a:ext cx="309880" cy="521970"/>
          </a:xfrm>
          <a:prstGeom prst="rect">
            <a:avLst/>
          </a:prstGeom>
          <a:noFill/>
          <a:ln w="9525">
            <a:noFill/>
          </a:ln>
        </p:spPr>
        <p:txBody>
          <a:bodyPr wrap="none" anchor="t">
            <a:spAutoFit/>
          </a:bodyPr>
          <a:lstStyle/>
          <a:p>
            <a:endParaRPr lang="zh-CN" altLang="zh-CN" sz="2800" b="1" dirty="0">
              <a:solidFill>
                <a:schemeClr val="tx1"/>
              </a:solidFill>
              <a:latin typeface="黑体" panose="02010609060101010101" pitchFamily="49" charset="-122"/>
              <a:ea typeface="黑体" panose="02010609060101010101" pitchFamily="49" charset="-122"/>
            </a:endParaRPr>
          </a:p>
        </p:txBody>
      </p:sp>
      <p:grpSp>
        <p:nvGrpSpPr>
          <p:cNvPr id="2" name="Group 5"/>
          <p:cNvGrpSpPr/>
          <p:nvPr/>
        </p:nvGrpSpPr>
        <p:grpSpPr>
          <a:xfrm>
            <a:off x="1114425" y="3286125"/>
            <a:ext cx="7993063" cy="953121"/>
            <a:chOff x="0" y="0"/>
            <a:chExt cx="4005" cy="557"/>
          </a:xfrm>
        </p:grpSpPr>
        <p:sp>
          <p:nvSpPr>
            <p:cNvPr id="26629" name="Text Box 6"/>
            <p:cNvSpPr txBox="1"/>
            <p:nvPr/>
          </p:nvSpPr>
          <p:spPr>
            <a:xfrm>
              <a:off x="0" y="0"/>
              <a:ext cx="4005" cy="557"/>
            </a:xfrm>
            <a:prstGeom prst="rect">
              <a:avLst/>
            </a:prstGeom>
            <a:noFill/>
            <a:ln w="9525">
              <a:noFill/>
            </a:ln>
          </p:spPr>
          <p:txBody>
            <a:bodyPr anchor="t">
              <a:spAutoFit/>
            </a:bodyPr>
            <a:lstStyle/>
            <a:p>
              <a:r>
                <a:rPr lang="zh-CN" altLang="en-US" sz="2800" b="1" dirty="0">
                  <a:solidFill>
                    <a:schemeClr val="tx1"/>
                  </a:solidFill>
                  <a:latin typeface="黑体" panose="02010609060101010101" pitchFamily="49" charset="-122"/>
                  <a:ea typeface="黑体" panose="02010609060101010101" pitchFamily="49" charset="-122"/>
                </a:rPr>
                <a:t>起主导作用</a:t>
              </a:r>
              <a:r>
                <a:rPr lang="zh-CN" altLang="zh-CN" sz="2800" b="1" dirty="0">
                  <a:solidFill>
                    <a:schemeClr val="tx1"/>
                  </a:solidFill>
                  <a:latin typeface="黑体" panose="02010609060101010101" pitchFamily="49" charset="-122"/>
                  <a:ea typeface="黑体" panose="02010609060101010101" pitchFamily="49" charset="-122"/>
                </a:rPr>
                <a:t>——</a:t>
              </a:r>
              <a:r>
                <a:rPr lang="zh-CN" altLang="en-US" sz="2800" b="1" dirty="0">
                  <a:solidFill>
                    <a:schemeClr val="tx1"/>
                  </a:solidFill>
                  <a:latin typeface="黑体" panose="02010609060101010101" pitchFamily="49" charset="-122"/>
                  <a:ea typeface="黑体" panose="02010609060101010101" pitchFamily="49" charset="-122"/>
                </a:rPr>
                <a:t>政府力量（国家力量）</a:t>
              </a:r>
            </a:p>
            <a:p>
              <a:endParaRPr lang="zh-CN" altLang="en-US" sz="2800" b="1" dirty="0">
                <a:solidFill>
                  <a:schemeClr val="tx1"/>
                </a:solidFill>
                <a:latin typeface="黑体" panose="02010609060101010101" pitchFamily="49" charset="-122"/>
                <a:ea typeface="黑体" panose="02010609060101010101" pitchFamily="49" charset="-122"/>
              </a:endParaRPr>
            </a:p>
          </p:txBody>
        </p:sp>
        <p:sp>
          <p:nvSpPr>
            <p:cNvPr id="26630" name="AutoShape 7"/>
            <p:cNvSpPr/>
            <p:nvPr/>
          </p:nvSpPr>
          <p:spPr>
            <a:xfrm>
              <a:off x="1860" y="317"/>
              <a:ext cx="261" cy="182"/>
            </a:xfrm>
            <a:prstGeom prst="downArrow">
              <a:avLst>
                <a:gd name="adj1" fmla="val 50000"/>
                <a:gd name="adj2" fmla="val 25000"/>
              </a:avLst>
            </a:prstGeom>
            <a:solidFill>
              <a:schemeClr val="accent1"/>
            </a:solidFill>
            <a:ln w="9525" cap="flat" cmpd="sng">
              <a:solidFill>
                <a:schemeClr val="tx1"/>
              </a:solidFill>
              <a:prstDash val="solid"/>
              <a:miter/>
              <a:headEnd type="none" w="med" len="med"/>
              <a:tailEnd type="none" w="med" len="med"/>
            </a:ln>
          </p:spPr>
          <p:txBody>
            <a:bodyPr vert="eaVert" wrap="none" anchor="ctr"/>
            <a:lstStyle/>
            <a:p>
              <a:endParaRPr lang="zh-CN" altLang="en-US" sz="2800" b="1" dirty="0">
                <a:latin typeface="黑体" panose="02010609060101010101" pitchFamily="49" charset="-122"/>
                <a:ea typeface="黑体" panose="02010609060101010101" pitchFamily="49" charset="-122"/>
              </a:endParaRPr>
            </a:p>
          </p:txBody>
        </p:sp>
      </p:grpSp>
      <p:grpSp>
        <p:nvGrpSpPr>
          <p:cNvPr id="3" name="Group 8"/>
          <p:cNvGrpSpPr/>
          <p:nvPr/>
        </p:nvGrpSpPr>
        <p:grpSpPr>
          <a:xfrm>
            <a:off x="1114425" y="4222750"/>
            <a:ext cx="7991475" cy="935038"/>
            <a:chOff x="0" y="0"/>
            <a:chExt cx="4536" cy="589"/>
          </a:xfrm>
        </p:grpSpPr>
        <p:sp>
          <p:nvSpPr>
            <p:cNvPr id="26632" name="Text Box 9"/>
            <p:cNvSpPr txBox="1"/>
            <p:nvPr/>
          </p:nvSpPr>
          <p:spPr>
            <a:xfrm>
              <a:off x="0" y="0"/>
              <a:ext cx="4536" cy="329"/>
            </a:xfrm>
            <a:prstGeom prst="rect">
              <a:avLst/>
            </a:prstGeom>
            <a:noFill/>
            <a:ln w="9525">
              <a:noFill/>
            </a:ln>
          </p:spPr>
          <p:txBody>
            <a:bodyPr anchor="t">
              <a:spAutoFit/>
            </a:bodyPr>
            <a:lstStyle/>
            <a:p>
              <a:r>
                <a:rPr lang="zh-CN" altLang="en-US" sz="2800" b="1" dirty="0">
                  <a:solidFill>
                    <a:srgbClr val="FF5050"/>
                  </a:solidFill>
                  <a:latin typeface="黑体" panose="02010609060101010101" pitchFamily="49" charset="-122"/>
                  <a:ea typeface="黑体" panose="02010609060101010101" pitchFamily="49" charset="-122"/>
                </a:rPr>
                <a:t>新政特点：</a:t>
              </a:r>
              <a:r>
                <a:rPr lang="zh-CN" altLang="en-US" sz="2800" b="1" dirty="0">
                  <a:solidFill>
                    <a:schemeClr val="tx1"/>
                  </a:solidFill>
                  <a:latin typeface="黑体" panose="02010609060101010101" pitchFamily="49" charset="-122"/>
                  <a:ea typeface="黑体" panose="02010609060101010101" pitchFamily="49" charset="-122"/>
                </a:rPr>
                <a:t>国家</a:t>
              </a:r>
              <a:r>
                <a:rPr lang="zh-CN" altLang="zh-CN" sz="2800" b="1" dirty="0">
                  <a:solidFill>
                    <a:schemeClr val="tx1"/>
                  </a:solidFill>
                  <a:latin typeface="黑体" panose="02010609060101010101" pitchFamily="49" charset="-122"/>
                  <a:ea typeface="黑体" panose="02010609060101010101" pitchFamily="49" charset="-122"/>
                </a:rPr>
                <a:t>(</a:t>
              </a:r>
              <a:r>
                <a:rPr lang="zh-CN" altLang="en-US" sz="2800" b="1" dirty="0">
                  <a:solidFill>
                    <a:schemeClr val="tx1"/>
                  </a:solidFill>
                  <a:latin typeface="黑体" panose="02010609060101010101" pitchFamily="49" charset="-122"/>
                  <a:ea typeface="黑体" panose="02010609060101010101" pitchFamily="49" charset="-122"/>
                </a:rPr>
                <a:t>政府）干预经济</a:t>
              </a:r>
            </a:p>
          </p:txBody>
        </p:sp>
        <p:sp>
          <p:nvSpPr>
            <p:cNvPr id="26633" name="AutoShape 10"/>
            <p:cNvSpPr/>
            <p:nvPr/>
          </p:nvSpPr>
          <p:spPr>
            <a:xfrm>
              <a:off x="2132" y="408"/>
              <a:ext cx="272" cy="181"/>
            </a:xfrm>
            <a:prstGeom prst="downArrow">
              <a:avLst>
                <a:gd name="adj1" fmla="val 50000"/>
                <a:gd name="adj2" fmla="val 25000"/>
              </a:avLst>
            </a:prstGeom>
            <a:solidFill>
              <a:schemeClr val="accent1"/>
            </a:solidFill>
            <a:ln w="9525" cap="flat" cmpd="sng">
              <a:solidFill>
                <a:schemeClr val="tx1"/>
              </a:solidFill>
              <a:prstDash val="solid"/>
              <a:miter/>
              <a:headEnd type="none" w="med" len="med"/>
              <a:tailEnd type="none" w="med" len="med"/>
            </a:ln>
          </p:spPr>
          <p:txBody>
            <a:bodyPr vert="eaVert" wrap="none" anchor="ctr"/>
            <a:lstStyle/>
            <a:p>
              <a:endParaRPr lang="zh-CN" altLang="en-US" sz="2800" b="1" dirty="0">
                <a:latin typeface="黑体" panose="02010609060101010101" pitchFamily="49" charset="-122"/>
                <a:ea typeface="黑体" panose="02010609060101010101" pitchFamily="49"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animEffect transition="in" filter="blinds(horizontal)">
                                      <p:cBhvr>
                                        <p:cTn id="7" dur="500"/>
                                        <p:tgtEl>
                                          <p:spTgt spid="286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heckerboard(across)">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8675"/>
                                        </p:tgtEl>
                                        <p:attrNameLst>
                                          <p:attrName>style.visibility</p:attrName>
                                        </p:attrNameLst>
                                      </p:cBhvr>
                                      <p:to>
                                        <p:strVal val="visible"/>
                                      </p:to>
                                    </p:set>
                                    <p:animEffect transition="in" filter="checkerboard(across)">
                                      <p:cBhvr>
                                        <p:cTn id="22" dur="500"/>
                                        <p:tgtEl>
                                          <p:spTgt spid="28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p:bldP spid="2867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p:cNvSpPr>
          <p:nvPr>
            <p:ph idx="4294967295"/>
          </p:nvPr>
        </p:nvSpPr>
        <p:spPr>
          <a:xfrm>
            <a:off x="1258888" y="1412875"/>
            <a:ext cx="7634287" cy="1368425"/>
          </a:xfrm>
          <a:prstGeom prst="rect">
            <a:avLst/>
          </a:prstGeom>
          <a:noFill/>
          <a:ln w="9525">
            <a:noFill/>
          </a:ln>
        </p:spPr>
        <p:txBody>
          <a:bodyPr vert="horz" wrap="square" lIns="91440" tIns="45720" rIns="91440" bIns="45720" anchor="t"/>
          <a:lstStyle/>
          <a:p>
            <a:pPr eaLnBrk="1" hangingPunct="1">
              <a:buNone/>
            </a:pPr>
            <a:r>
              <a:rPr lang="zh-CN" altLang="en-US" sz="4400" b="1" dirty="0">
                <a:latin typeface="黑体" panose="02010609060101010101" pitchFamily="49" charset="-122"/>
                <a:ea typeface="黑体" panose="02010609060101010101" pitchFamily="49" charset="-122"/>
                <a:cs typeface="黑体" panose="02010609060101010101" pitchFamily="49" charset="-122"/>
              </a:rPr>
              <a:t>新政之“新”主要表现在哪里？</a:t>
            </a:r>
          </a:p>
        </p:txBody>
      </p:sp>
      <p:sp>
        <p:nvSpPr>
          <p:cNvPr id="27650" name="Text Box 3"/>
          <p:cNvSpPr txBox="1"/>
          <p:nvPr/>
        </p:nvSpPr>
        <p:spPr>
          <a:xfrm>
            <a:off x="96838" y="2376488"/>
            <a:ext cx="760412" cy="2553335"/>
          </a:xfrm>
          <a:prstGeom prst="rect">
            <a:avLst/>
          </a:prstGeom>
          <a:noFill/>
          <a:ln w="9525" cap="flat" cmpd="sng">
            <a:solidFill>
              <a:srgbClr val="FF0000"/>
            </a:solidFill>
            <a:prstDash val="solid"/>
            <a:round/>
            <a:headEnd type="none" w="med" len="med"/>
            <a:tailEnd type="none" w="med" len="med"/>
          </a:ln>
        </p:spPr>
        <p:txBody>
          <a:bodyPr anchor="t">
            <a:spAutoFit/>
          </a:bodyPr>
          <a:lstStyle/>
          <a:p>
            <a:pPr>
              <a:spcBef>
                <a:spcPct val="50000"/>
              </a:spcBef>
            </a:pPr>
            <a:r>
              <a:rPr lang="zh-CN" altLang="en-US" sz="4000" b="1" dirty="0">
                <a:solidFill>
                  <a:schemeClr val="tx1"/>
                </a:solidFill>
                <a:latin typeface="黑体" panose="02010609060101010101" pitchFamily="49" charset="-122"/>
                <a:ea typeface="黑体" panose="02010609060101010101" pitchFamily="49" charset="-122"/>
              </a:rPr>
              <a:t>总</a:t>
            </a:r>
          </a:p>
          <a:p>
            <a:pPr>
              <a:spcBef>
                <a:spcPct val="50000"/>
              </a:spcBef>
            </a:pPr>
            <a:endParaRPr lang="zh-CN" altLang="en-US" sz="4000" b="1" dirty="0">
              <a:solidFill>
                <a:schemeClr val="tx1"/>
              </a:solidFill>
              <a:latin typeface="黑体" panose="02010609060101010101" pitchFamily="49" charset="-122"/>
              <a:ea typeface="黑体" panose="02010609060101010101" pitchFamily="49" charset="-122"/>
            </a:endParaRPr>
          </a:p>
          <a:p>
            <a:pPr>
              <a:spcBef>
                <a:spcPct val="50000"/>
              </a:spcBef>
            </a:pPr>
            <a:r>
              <a:rPr lang="zh-CN" altLang="en-US" sz="4000" b="1" dirty="0">
                <a:solidFill>
                  <a:schemeClr val="tx1"/>
                </a:solidFill>
                <a:latin typeface="黑体" panose="02010609060101010101" pitchFamily="49" charset="-122"/>
                <a:ea typeface="黑体" panose="02010609060101010101" pitchFamily="49" charset="-122"/>
              </a:rPr>
              <a:t>结</a:t>
            </a:r>
          </a:p>
        </p:txBody>
      </p:sp>
      <p:sp>
        <p:nvSpPr>
          <p:cNvPr id="30724" name="Text Box 4"/>
          <p:cNvSpPr txBox="1"/>
          <p:nvPr/>
        </p:nvSpPr>
        <p:spPr>
          <a:xfrm>
            <a:off x="1073150" y="2492375"/>
            <a:ext cx="7820025" cy="953135"/>
          </a:xfrm>
          <a:prstGeom prst="rect">
            <a:avLst/>
          </a:prstGeom>
          <a:noFill/>
          <a:ln w="9525">
            <a:noFill/>
          </a:ln>
        </p:spPr>
        <p:txBody>
          <a:bodyPr wrap="square" anchor="t">
            <a:spAutoFit/>
          </a:bodyPr>
          <a:lstStyle/>
          <a:p>
            <a:pPr>
              <a:spcBef>
                <a:spcPct val="50000"/>
              </a:spcBef>
            </a:pPr>
            <a:r>
              <a:rPr lang="zh-CN" altLang="zh-CN" sz="2800" b="1" dirty="0">
                <a:solidFill>
                  <a:schemeClr val="tx2"/>
                </a:solidFill>
                <a:latin typeface="黑体" panose="02010609060101010101" pitchFamily="49" charset="-122"/>
                <a:ea typeface="黑体" panose="02010609060101010101" pitchFamily="49" charset="-122"/>
                <a:cs typeface="黑体" panose="02010609060101010101" pitchFamily="49" charset="-122"/>
              </a:rPr>
              <a:t>1</a:t>
            </a:r>
            <a:r>
              <a:rPr lang="zh-CN" altLang="en-US" sz="2800" b="1" dirty="0">
                <a:solidFill>
                  <a:schemeClr val="tx2"/>
                </a:solidFill>
                <a:latin typeface="黑体" panose="02010609060101010101" pitchFamily="49" charset="-122"/>
                <a:ea typeface="黑体" panose="02010609060101010101" pitchFamily="49" charset="-122"/>
                <a:cs typeface="黑体" panose="02010609060101010101" pitchFamily="49" charset="-122"/>
              </a:rPr>
              <a:t>、</a:t>
            </a:r>
            <a:r>
              <a:rPr lang="zh-CN" altLang="en-US" sz="2800" b="1" dirty="0">
                <a:solidFill>
                  <a:srgbClr val="AB0B98"/>
                </a:solidFill>
                <a:latin typeface="黑体" panose="02010609060101010101" pitchFamily="49" charset="-122"/>
                <a:ea typeface="黑体" panose="02010609060101010101" pitchFamily="49" charset="-122"/>
                <a:cs typeface="黑体" panose="02010609060101010101" pitchFamily="49" charset="-122"/>
              </a:rPr>
              <a:t>新的经济</a:t>
            </a:r>
            <a:r>
              <a:rPr lang="zh-CN" altLang="en-US" sz="2800" b="1" dirty="0">
                <a:solidFill>
                  <a:srgbClr val="0000FF"/>
                </a:solidFill>
                <a:latin typeface="黑体" panose="02010609060101010101" pitchFamily="49" charset="-122"/>
                <a:ea typeface="黑体" panose="02010609060101010101" pitchFamily="49" charset="-122"/>
                <a:cs typeface="黑体" panose="02010609060101010101" pitchFamily="49" charset="-122"/>
              </a:rPr>
              <a:t>理论</a:t>
            </a:r>
            <a:r>
              <a:rPr lang="zh-CN" altLang="en-US" sz="2800" b="1" dirty="0">
                <a:solidFill>
                  <a:schemeClr val="tx2"/>
                </a:solidFill>
                <a:latin typeface="黑体" panose="02010609060101010101" pitchFamily="49" charset="-122"/>
                <a:ea typeface="黑体" panose="02010609060101010101" pitchFamily="49" charset="-122"/>
                <a:cs typeface="黑体" panose="02010609060101010101" pitchFamily="49" charset="-122"/>
              </a:rPr>
              <a:t>：</a:t>
            </a:r>
            <a:r>
              <a:rPr lang="zh-CN" altLang="en-US" sz="2800" b="1" dirty="0">
                <a:solidFill>
                  <a:srgbClr val="0000FF"/>
                </a:solidFill>
                <a:latin typeface="黑体" panose="02010609060101010101" pitchFamily="49" charset="-122"/>
                <a:ea typeface="黑体" panose="02010609060101010101" pitchFamily="49" charset="-122"/>
                <a:cs typeface="黑体" panose="02010609060101010101" pitchFamily="49" charset="-122"/>
              </a:rPr>
              <a:t>国家干预经济理论（凯恩斯主义）。</a:t>
            </a:r>
          </a:p>
        </p:txBody>
      </p:sp>
      <p:sp>
        <p:nvSpPr>
          <p:cNvPr id="30725" name="Text Box 5"/>
          <p:cNvSpPr txBox="1"/>
          <p:nvPr/>
        </p:nvSpPr>
        <p:spPr>
          <a:xfrm>
            <a:off x="1071563" y="3644900"/>
            <a:ext cx="7429500" cy="521970"/>
          </a:xfrm>
          <a:prstGeom prst="rect">
            <a:avLst/>
          </a:prstGeom>
          <a:noFill/>
          <a:ln w="9525">
            <a:noFill/>
          </a:ln>
        </p:spPr>
        <p:txBody>
          <a:bodyPr anchor="t">
            <a:spAutoFit/>
          </a:bodyPr>
          <a:lstStyle/>
          <a:p>
            <a:pPr>
              <a:spcBef>
                <a:spcPct val="50000"/>
              </a:spcBef>
            </a:pPr>
            <a:r>
              <a:rPr lang="zh-CN" altLang="zh-CN" sz="2800" b="1" dirty="0">
                <a:solidFill>
                  <a:schemeClr val="tx2"/>
                </a:solidFill>
                <a:latin typeface="黑体" panose="02010609060101010101" pitchFamily="49" charset="-122"/>
                <a:ea typeface="黑体" panose="02010609060101010101" pitchFamily="49" charset="-122"/>
                <a:cs typeface="黑体" panose="02010609060101010101" pitchFamily="49" charset="-122"/>
              </a:rPr>
              <a:t>2</a:t>
            </a:r>
            <a:r>
              <a:rPr lang="zh-CN" altLang="en-US" sz="2800" b="1" dirty="0">
                <a:solidFill>
                  <a:schemeClr val="tx2"/>
                </a:solidFill>
                <a:latin typeface="黑体" panose="02010609060101010101" pitchFamily="49" charset="-122"/>
                <a:ea typeface="黑体" panose="02010609060101010101" pitchFamily="49" charset="-122"/>
                <a:cs typeface="黑体" panose="02010609060101010101" pitchFamily="49" charset="-122"/>
              </a:rPr>
              <a:t>、</a:t>
            </a:r>
            <a:r>
              <a:rPr lang="zh-CN" altLang="en-US" sz="2800" b="1" dirty="0">
                <a:solidFill>
                  <a:srgbClr val="AB0B98"/>
                </a:solidFill>
                <a:latin typeface="黑体" panose="02010609060101010101" pitchFamily="49" charset="-122"/>
                <a:ea typeface="黑体" panose="02010609060101010101" pitchFamily="49" charset="-122"/>
                <a:cs typeface="黑体" panose="02010609060101010101" pitchFamily="49" charset="-122"/>
              </a:rPr>
              <a:t>新的模式</a:t>
            </a:r>
            <a:r>
              <a:rPr lang="zh-CN" altLang="en-US" sz="2800" b="1" dirty="0">
                <a:solidFill>
                  <a:schemeClr val="tx2"/>
                </a:solidFill>
                <a:latin typeface="黑体" panose="02010609060101010101" pitchFamily="49" charset="-122"/>
                <a:ea typeface="黑体" panose="02010609060101010101" pitchFamily="49" charset="-122"/>
                <a:cs typeface="黑体" panose="02010609060101010101" pitchFamily="49" charset="-122"/>
              </a:rPr>
              <a:t>：</a:t>
            </a:r>
            <a:r>
              <a:rPr lang="zh-CN" altLang="en-US" sz="2800" b="1" dirty="0">
                <a:solidFill>
                  <a:srgbClr val="0000FF"/>
                </a:solidFill>
                <a:latin typeface="黑体" panose="02010609060101010101" pitchFamily="49" charset="-122"/>
                <a:ea typeface="黑体" panose="02010609060101010101" pitchFamily="49" charset="-122"/>
                <a:cs typeface="黑体" panose="02010609060101010101" pitchFamily="49" charset="-122"/>
              </a:rPr>
              <a:t>开创了国家干预经济的新模式。</a:t>
            </a:r>
          </a:p>
        </p:txBody>
      </p:sp>
      <p:sp>
        <p:nvSpPr>
          <p:cNvPr id="30726" name="Text Box 6"/>
          <p:cNvSpPr txBox="1"/>
          <p:nvPr/>
        </p:nvSpPr>
        <p:spPr>
          <a:xfrm>
            <a:off x="1144588" y="4779963"/>
            <a:ext cx="7358062" cy="953135"/>
          </a:xfrm>
          <a:prstGeom prst="rect">
            <a:avLst/>
          </a:prstGeom>
          <a:noFill/>
          <a:ln w="9525">
            <a:noFill/>
          </a:ln>
        </p:spPr>
        <p:txBody>
          <a:bodyPr anchor="t">
            <a:spAutoFit/>
          </a:bodyPr>
          <a:lstStyle/>
          <a:p>
            <a:pPr>
              <a:spcBef>
                <a:spcPct val="50000"/>
              </a:spcBef>
            </a:pPr>
            <a:r>
              <a:rPr lang="zh-CN" altLang="zh-CN" sz="2800" b="1" dirty="0">
                <a:solidFill>
                  <a:schemeClr val="tx2"/>
                </a:solidFill>
                <a:latin typeface="黑体" panose="02010609060101010101" pitchFamily="49" charset="-122"/>
                <a:ea typeface="黑体" panose="02010609060101010101" pitchFamily="49" charset="-122"/>
                <a:cs typeface="黑体" panose="02010609060101010101" pitchFamily="49" charset="-122"/>
              </a:rPr>
              <a:t>3</a:t>
            </a:r>
            <a:r>
              <a:rPr lang="zh-CN" altLang="en-US" sz="2800" b="1" dirty="0">
                <a:solidFill>
                  <a:schemeClr val="tx2"/>
                </a:solidFill>
                <a:latin typeface="黑体" panose="02010609060101010101" pitchFamily="49" charset="-122"/>
                <a:ea typeface="黑体" panose="02010609060101010101" pitchFamily="49" charset="-122"/>
                <a:cs typeface="黑体" panose="02010609060101010101" pitchFamily="49" charset="-122"/>
              </a:rPr>
              <a:t>、</a:t>
            </a:r>
            <a:r>
              <a:rPr lang="zh-CN" altLang="en-US" sz="2800" b="1" dirty="0">
                <a:solidFill>
                  <a:srgbClr val="AB0B98"/>
                </a:solidFill>
                <a:latin typeface="黑体" panose="02010609060101010101" pitchFamily="49" charset="-122"/>
                <a:ea typeface="黑体" panose="02010609060101010101" pitchFamily="49" charset="-122"/>
                <a:cs typeface="黑体" panose="02010609060101010101" pitchFamily="49" charset="-122"/>
              </a:rPr>
              <a:t>新的起点</a:t>
            </a:r>
            <a:r>
              <a:rPr lang="zh-CN" altLang="en-US" sz="2800" b="1" dirty="0">
                <a:solidFill>
                  <a:schemeClr val="tx2"/>
                </a:solidFill>
                <a:latin typeface="黑体" panose="02010609060101010101" pitchFamily="49" charset="-122"/>
                <a:ea typeface="黑体" panose="02010609060101010101" pitchFamily="49" charset="-122"/>
                <a:cs typeface="黑体" panose="02010609060101010101" pitchFamily="49" charset="-122"/>
              </a:rPr>
              <a:t>：</a:t>
            </a:r>
            <a:r>
              <a:rPr lang="zh-CN" altLang="en-US" sz="2800" b="1" dirty="0">
                <a:solidFill>
                  <a:srgbClr val="0000FF"/>
                </a:solidFill>
                <a:latin typeface="黑体" panose="02010609060101010101" pitchFamily="49" charset="-122"/>
                <a:ea typeface="黑体" panose="02010609060101010101" pitchFamily="49" charset="-122"/>
                <a:cs typeface="黑体" panose="02010609060101010101" pitchFamily="49" charset="-122"/>
              </a:rPr>
              <a:t>资本主义制度获得新生，成为继续向前发展的新起点。</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30724"/>
                                        </p:tgtEl>
                                        <p:attrNameLst>
                                          <p:attrName>style.visibility</p:attrName>
                                        </p:attrNameLst>
                                      </p:cBhvr>
                                      <p:to>
                                        <p:strVal val="visible"/>
                                      </p:to>
                                    </p:set>
                                    <p:anim calcmode="lin" valueType="num">
                                      <p:cBhvr>
                                        <p:cTn id="7" dur="1000" fill="hold"/>
                                        <p:tgtEl>
                                          <p:spTgt spid="30724"/>
                                        </p:tgtEl>
                                        <p:attrNameLst>
                                          <p:attrName>ppt_w</p:attrName>
                                        </p:attrNameLst>
                                      </p:cBhvr>
                                      <p:tavLst>
                                        <p:tav tm="0">
                                          <p:val>
                                            <p:fltVal val="0"/>
                                          </p:val>
                                        </p:tav>
                                        <p:tav tm="100000">
                                          <p:val>
                                            <p:strVal val="#ppt_w"/>
                                          </p:val>
                                        </p:tav>
                                      </p:tavLst>
                                    </p:anim>
                                    <p:anim calcmode="lin" valueType="num">
                                      <p:cBhvr>
                                        <p:cTn id="8" dur="1000" fill="hold"/>
                                        <p:tgtEl>
                                          <p:spTgt spid="30724"/>
                                        </p:tgtEl>
                                        <p:attrNameLst>
                                          <p:attrName>ppt_h</p:attrName>
                                        </p:attrNameLst>
                                      </p:cBhvr>
                                      <p:tavLst>
                                        <p:tav tm="0">
                                          <p:val>
                                            <p:fltVal val="0"/>
                                          </p:val>
                                        </p:tav>
                                        <p:tav tm="100000">
                                          <p:val>
                                            <p:strVal val="#ppt_h"/>
                                          </p:val>
                                        </p:tav>
                                      </p:tavLst>
                                    </p:anim>
                                    <p:anim calcmode="lin" valueType="num">
                                      <p:cBhvr>
                                        <p:cTn id="9" dur="1000" fill="hold"/>
                                        <p:tgtEl>
                                          <p:spTgt spid="30724"/>
                                        </p:tgtEl>
                                        <p:attrNameLst>
                                          <p:attrName>style.rotation</p:attrName>
                                        </p:attrNameLst>
                                      </p:cBhvr>
                                      <p:tavLst>
                                        <p:tav tm="0">
                                          <p:val>
                                            <p:fltVal val="90"/>
                                          </p:val>
                                        </p:tav>
                                        <p:tav tm="100000">
                                          <p:val>
                                            <p:fltVal val="0"/>
                                          </p:val>
                                        </p:tav>
                                      </p:tavLst>
                                    </p:anim>
                                    <p:animEffect transition="in" filter="fade">
                                      <p:cBhvr>
                                        <p:cTn id="10" dur="1000"/>
                                        <p:tgtEl>
                                          <p:spTgt spid="3072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iterate type="lt">
                                    <p:tmPct val="5000"/>
                                  </p:iterate>
                                  <p:childTnLst>
                                    <p:set>
                                      <p:cBhvr>
                                        <p:cTn id="14" dur="1" fill="hold">
                                          <p:stCondLst>
                                            <p:cond delay="0"/>
                                          </p:stCondLst>
                                        </p:cTn>
                                        <p:tgtEl>
                                          <p:spTgt spid="30725"/>
                                        </p:tgtEl>
                                        <p:attrNameLst>
                                          <p:attrName>style.visibility</p:attrName>
                                        </p:attrNameLst>
                                      </p:cBhvr>
                                      <p:to>
                                        <p:strVal val="visible"/>
                                      </p:to>
                                    </p:set>
                                    <p:anim calcmode="lin" valueType="num">
                                      <p:cBhvr>
                                        <p:cTn id="15" dur="1000" fill="hold"/>
                                        <p:tgtEl>
                                          <p:spTgt spid="30725"/>
                                        </p:tgtEl>
                                        <p:attrNameLst>
                                          <p:attrName>ppt_w</p:attrName>
                                        </p:attrNameLst>
                                      </p:cBhvr>
                                      <p:tavLst>
                                        <p:tav tm="0">
                                          <p:val>
                                            <p:fltVal val="0"/>
                                          </p:val>
                                        </p:tav>
                                        <p:tav tm="100000">
                                          <p:val>
                                            <p:strVal val="#ppt_w"/>
                                          </p:val>
                                        </p:tav>
                                      </p:tavLst>
                                    </p:anim>
                                    <p:anim calcmode="lin" valueType="num">
                                      <p:cBhvr>
                                        <p:cTn id="16" dur="1000" fill="hold"/>
                                        <p:tgtEl>
                                          <p:spTgt spid="30725"/>
                                        </p:tgtEl>
                                        <p:attrNameLst>
                                          <p:attrName>ppt_h</p:attrName>
                                        </p:attrNameLst>
                                      </p:cBhvr>
                                      <p:tavLst>
                                        <p:tav tm="0">
                                          <p:val>
                                            <p:fltVal val="0"/>
                                          </p:val>
                                        </p:tav>
                                        <p:tav tm="100000">
                                          <p:val>
                                            <p:strVal val="#ppt_h"/>
                                          </p:val>
                                        </p:tav>
                                      </p:tavLst>
                                    </p:anim>
                                    <p:anim calcmode="lin" valueType="num">
                                      <p:cBhvr>
                                        <p:cTn id="17" dur="1000" fill="hold"/>
                                        <p:tgtEl>
                                          <p:spTgt spid="30725"/>
                                        </p:tgtEl>
                                        <p:attrNameLst>
                                          <p:attrName>style.rotation</p:attrName>
                                        </p:attrNameLst>
                                      </p:cBhvr>
                                      <p:tavLst>
                                        <p:tav tm="0">
                                          <p:val>
                                            <p:fltVal val="90"/>
                                          </p:val>
                                        </p:tav>
                                        <p:tav tm="100000">
                                          <p:val>
                                            <p:fltVal val="0"/>
                                          </p:val>
                                        </p:tav>
                                      </p:tavLst>
                                    </p:anim>
                                    <p:animEffect transition="in" filter="fade">
                                      <p:cBhvr>
                                        <p:cTn id="18" dur="1000"/>
                                        <p:tgtEl>
                                          <p:spTgt spid="3072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iterate type="lt">
                                    <p:tmPct val="5000"/>
                                  </p:iterate>
                                  <p:childTnLst>
                                    <p:set>
                                      <p:cBhvr>
                                        <p:cTn id="22" dur="1" fill="hold">
                                          <p:stCondLst>
                                            <p:cond delay="0"/>
                                          </p:stCondLst>
                                        </p:cTn>
                                        <p:tgtEl>
                                          <p:spTgt spid="30726"/>
                                        </p:tgtEl>
                                        <p:attrNameLst>
                                          <p:attrName>style.visibility</p:attrName>
                                        </p:attrNameLst>
                                      </p:cBhvr>
                                      <p:to>
                                        <p:strVal val="visible"/>
                                      </p:to>
                                    </p:set>
                                    <p:anim calcmode="lin" valueType="num">
                                      <p:cBhvr>
                                        <p:cTn id="23" dur="1000" fill="hold"/>
                                        <p:tgtEl>
                                          <p:spTgt spid="30726"/>
                                        </p:tgtEl>
                                        <p:attrNameLst>
                                          <p:attrName>ppt_w</p:attrName>
                                        </p:attrNameLst>
                                      </p:cBhvr>
                                      <p:tavLst>
                                        <p:tav tm="0">
                                          <p:val>
                                            <p:fltVal val="0"/>
                                          </p:val>
                                        </p:tav>
                                        <p:tav tm="100000">
                                          <p:val>
                                            <p:strVal val="#ppt_w"/>
                                          </p:val>
                                        </p:tav>
                                      </p:tavLst>
                                    </p:anim>
                                    <p:anim calcmode="lin" valueType="num">
                                      <p:cBhvr>
                                        <p:cTn id="24" dur="1000" fill="hold"/>
                                        <p:tgtEl>
                                          <p:spTgt spid="30726"/>
                                        </p:tgtEl>
                                        <p:attrNameLst>
                                          <p:attrName>ppt_h</p:attrName>
                                        </p:attrNameLst>
                                      </p:cBhvr>
                                      <p:tavLst>
                                        <p:tav tm="0">
                                          <p:val>
                                            <p:fltVal val="0"/>
                                          </p:val>
                                        </p:tav>
                                        <p:tav tm="100000">
                                          <p:val>
                                            <p:strVal val="#ppt_h"/>
                                          </p:val>
                                        </p:tav>
                                      </p:tavLst>
                                    </p:anim>
                                    <p:anim calcmode="lin" valueType="num">
                                      <p:cBhvr>
                                        <p:cTn id="25" dur="1000" fill="hold"/>
                                        <p:tgtEl>
                                          <p:spTgt spid="30726"/>
                                        </p:tgtEl>
                                        <p:attrNameLst>
                                          <p:attrName>style.rotation</p:attrName>
                                        </p:attrNameLst>
                                      </p:cBhvr>
                                      <p:tavLst>
                                        <p:tav tm="0">
                                          <p:val>
                                            <p:fltVal val="90"/>
                                          </p:val>
                                        </p:tav>
                                        <p:tav tm="100000">
                                          <p:val>
                                            <p:fltVal val="0"/>
                                          </p:val>
                                        </p:tav>
                                      </p:tavLst>
                                    </p:anim>
                                    <p:animEffect transition="in" filter="fade">
                                      <p:cBhvr>
                                        <p:cTn id="26" dur="1000"/>
                                        <p:tgtEl>
                                          <p:spTgt spid="30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p:bldP spid="30725" grpId="0"/>
      <p:bldP spid="3072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 Box 2"/>
          <p:cNvSpPr txBox="1"/>
          <p:nvPr/>
        </p:nvSpPr>
        <p:spPr>
          <a:xfrm>
            <a:off x="0" y="0"/>
            <a:ext cx="9144000" cy="1373188"/>
          </a:xfrm>
          <a:prstGeom prst="rect">
            <a:avLst/>
          </a:prstGeom>
          <a:solidFill>
            <a:schemeClr val="accent1"/>
          </a:solidFill>
          <a:ln w="9525">
            <a:noFill/>
          </a:ln>
        </p:spPr>
        <p:txBody>
          <a:bodyPr anchor="t">
            <a:spAutoFit/>
          </a:bodyPr>
          <a:lstStyle/>
          <a:p>
            <a:pPr>
              <a:spcBef>
                <a:spcPct val="50000"/>
              </a:spcBef>
            </a:pPr>
            <a:r>
              <a:rPr lang="zh-CN" altLang="en-US" sz="2800" dirty="0">
                <a:solidFill>
                  <a:srgbClr val="0000FF"/>
                </a:solidFill>
                <a:latin typeface="Times New Roman" panose="02020603050405020304" pitchFamily="18" charset="0"/>
                <a:ea typeface="楷体_GB2312" pitchFamily="49" charset="-122"/>
              </a:rPr>
              <a:t>作为一个国家，我们拒绝了任何</a:t>
            </a:r>
            <a:r>
              <a:rPr lang="zh-CN" altLang="en-US" sz="2800" u="sng" dirty="0">
                <a:solidFill>
                  <a:srgbClr val="0000FF"/>
                </a:solidFill>
                <a:latin typeface="Times New Roman" panose="02020603050405020304" pitchFamily="18" charset="0"/>
                <a:ea typeface="楷体_GB2312" pitchFamily="49" charset="-122"/>
              </a:rPr>
              <a:t>彻底的革命计划</a:t>
            </a:r>
            <a:r>
              <a:rPr lang="zh-CN" altLang="en-US" sz="2800" dirty="0">
                <a:solidFill>
                  <a:srgbClr val="0000FF"/>
                </a:solidFill>
                <a:latin typeface="Times New Roman" panose="02020603050405020304" pitchFamily="18" charset="0"/>
                <a:ea typeface="楷体_GB2312" pitchFamily="49" charset="-122"/>
              </a:rPr>
              <a:t>。为了永远地纠正我们经济制度中的</a:t>
            </a:r>
            <a:r>
              <a:rPr lang="zh-CN" altLang="en-US" sz="2800" u="sng" dirty="0">
                <a:solidFill>
                  <a:srgbClr val="0000FF"/>
                </a:solidFill>
                <a:latin typeface="Times New Roman" panose="02020603050405020304" pitchFamily="18" charset="0"/>
                <a:ea typeface="楷体_GB2312" pitchFamily="49" charset="-122"/>
              </a:rPr>
              <a:t>严重缺点</a:t>
            </a:r>
            <a:r>
              <a:rPr lang="zh-CN" altLang="en-US" sz="2800" dirty="0">
                <a:solidFill>
                  <a:srgbClr val="0000FF"/>
                </a:solidFill>
                <a:latin typeface="Times New Roman" panose="02020603050405020304" pitchFamily="18" charset="0"/>
                <a:ea typeface="楷体_GB2312" pitchFamily="49" charset="-122"/>
              </a:rPr>
              <a:t>，我们依靠的是</a:t>
            </a:r>
            <a:r>
              <a:rPr lang="zh-CN" altLang="en-US" sz="2800" u="sng" dirty="0">
                <a:solidFill>
                  <a:srgbClr val="0000FF"/>
                </a:solidFill>
                <a:latin typeface="Times New Roman" panose="02020603050405020304" pitchFamily="18" charset="0"/>
                <a:ea typeface="楷体_GB2312" pitchFamily="49" charset="-122"/>
              </a:rPr>
              <a:t>旧民主秩序的新应用</a:t>
            </a:r>
            <a:r>
              <a:rPr lang="zh-CN" altLang="en-US" sz="2800" dirty="0">
                <a:solidFill>
                  <a:srgbClr val="0000FF"/>
                </a:solidFill>
                <a:latin typeface="Times New Roman" panose="02020603050405020304" pitchFamily="18" charset="0"/>
                <a:ea typeface="楷体_GB2312" pitchFamily="49" charset="-122"/>
              </a:rPr>
              <a:t>。</a:t>
            </a:r>
          </a:p>
        </p:txBody>
      </p:sp>
      <p:sp>
        <p:nvSpPr>
          <p:cNvPr id="342019" name="Rectangle 3"/>
          <p:cNvSpPr/>
          <p:nvPr/>
        </p:nvSpPr>
        <p:spPr>
          <a:xfrm>
            <a:off x="646113" y="1484313"/>
            <a:ext cx="9601200" cy="519112"/>
          </a:xfrm>
          <a:prstGeom prst="rect">
            <a:avLst/>
          </a:prstGeom>
          <a:noFill/>
          <a:ln w="9525">
            <a:noFill/>
          </a:ln>
        </p:spPr>
        <p:txBody>
          <a:bodyPr anchor="t">
            <a:spAutoFit/>
          </a:bodyPr>
          <a:lstStyle/>
          <a:p>
            <a:pPr>
              <a:spcBef>
                <a:spcPct val="50000"/>
              </a:spcBef>
            </a:pPr>
            <a:r>
              <a:rPr lang="en-US" altLang="zh-CN" sz="2800" dirty="0">
                <a:latin typeface="华文中宋" panose="02010600040101010101" pitchFamily="2" charset="-122"/>
                <a:ea typeface="华文中宋" panose="02010600040101010101" pitchFamily="2" charset="-122"/>
              </a:rPr>
              <a:t>1.</a:t>
            </a:r>
            <a:r>
              <a:rPr lang="zh-CN" altLang="en-US" sz="2800" dirty="0">
                <a:latin typeface="华文中宋" panose="02010600040101010101" pitchFamily="2" charset="-122"/>
                <a:ea typeface="华文中宋" panose="02010600040101010101" pitchFamily="2" charset="-122"/>
              </a:rPr>
              <a:t>“彻底的革命计划”指什么？</a:t>
            </a:r>
          </a:p>
        </p:txBody>
      </p:sp>
      <p:sp>
        <p:nvSpPr>
          <p:cNvPr id="342020" name="Rectangle 4"/>
          <p:cNvSpPr/>
          <p:nvPr/>
        </p:nvSpPr>
        <p:spPr>
          <a:xfrm>
            <a:off x="1300163" y="2060575"/>
            <a:ext cx="7632700" cy="523875"/>
          </a:xfrm>
          <a:prstGeom prst="rect">
            <a:avLst/>
          </a:prstGeom>
          <a:noFill/>
          <a:ln w="9525">
            <a:noFill/>
          </a:ln>
        </p:spPr>
        <p:txBody>
          <a:bodyPr anchor="t">
            <a:spAutoFit/>
          </a:bodyPr>
          <a:lstStyle/>
          <a:p>
            <a:pPr>
              <a:spcBef>
                <a:spcPct val="50000"/>
              </a:spcBef>
            </a:pPr>
            <a:r>
              <a:rPr lang="zh-CN" altLang="en-US" sz="2800" dirty="0">
                <a:solidFill>
                  <a:srgbClr val="FF0000"/>
                </a:solidFill>
                <a:latin typeface="Times New Roman" panose="02020603050405020304" pitchFamily="18" charset="0"/>
                <a:ea typeface="黑体" panose="02010609060101010101" pitchFamily="49" charset="-122"/>
              </a:rPr>
              <a:t>取消资本主义制度；建立法西斯独裁政权</a:t>
            </a:r>
          </a:p>
        </p:txBody>
      </p:sp>
      <p:sp>
        <p:nvSpPr>
          <p:cNvPr id="342021" name="Text Box 5"/>
          <p:cNvSpPr txBox="1"/>
          <p:nvPr/>
        </p:nvSpPr>
        <p:spPr>
          <a:xfrm>
            <a:off x="646113" y="2565400"/>
            <a:ext cx="9372600" cy="519113"/>
          </a:xfrm>
          <a:prstGeom prst="rect">
            <a:avLst/>
          </a:prstGeom>
          <a:noFill/>
          <a:ln w="9525">
            <a:noFill/>
          </a:ln>
        </p:spPr>
        <p:txBody>
          <a:bodyPr anchor="t">
            <a:spAutoFit/>
          </a:bodyPr>
          <a:lstStyle/>
          <a:p>
            <a:pPr>
              <a:spcBef>
                <a:spcPct val="50000"/>
              </a:spcBef>
            </a:pPr>
            <a:r>
              <a:rPr lang="en-US" altLang="zh-CN" sz="2800" dirty="0">
                <a:latin typeface="华文中宋" panose="02010600040101010101" pitchFamily="2" charset="-122"/>
                <a:ea typeface="华文中宋" panose="02010600040101010101" pitchFamily="2" charset="-122"/>
              </a:rPr>
              <a:t>2. </a:t>
            </a:r>
            <a:r>
              <a:rPr lang="zh-CN" altLang="en-US" sz="2800" dirty="0">
                <a:latin typeface="华文中宋" panose="02010600040101010101" pitchFamily="2" charset="-122"/>
                <a:ea typeface="华文中宋" panose="02010600040101010101" pitchFamily="2" charset="-122"/>
              </a:rPr>
              <a:t>“经济制度中的严重缺点</a:t>
            </a:r>
            <a:r>
              <a:rPr lang="en-US" altLang="zh-CN" sz="2800" dirty="0">
                <a:latin typeface="华文中宋" panose="02010600040101010101" pitchFamily="2" charset="-122"/>
                <a:ea typeface="华文中宋" panose="02010600040101010101" pitchFamily="2" charset="-122"/>
              </a:rPr>
              <a:t>”?</a:t>
            </a:r>
          </a:p>
        </p:txBody>
      </p:sp>
      <p:sp>
        <p:nvSpPr>
          <p:cNvPr id="342022" name="Text Box 6"/>
          <p:cNvSpPr txBox="1"/>
          <p:nvPr/>
        </p:nvSpPr>
        <p:spPr>
          <a:xfrm>
            <a:off x="1296988" y="3213100"/>
            <a:ext cx="6978650" cy="519113"/>
          </a:xfrm>
          <a:prstGeom prst="rect">
            <a:avLst/>
          </a:prstGeom>
          <a:noFill/>
          <a:ln w="9525">
            <a:noFill/>
          </a:ln>
        </p:spPr>
        <p:txBody>
          <a:bodyPr anchor="t">
            <a:spAutoFit/>
          </a:bodyPr>
          <a:lstStyle/>
          <a:p>
            <a:pPr>
              <a:spcBef>
                <a:spcPct val="50000"/>
              </a:spcBef>
            </a:pPr>
            <a:r>
              <a:rPr lang="zh-CN" altLang="en-US" sz="2800" dirty="0">
                <a:solidFill>
                  <a:srgbClr val="FF0000"/>
                </a:solidFill>
                <a:latin typeface="黑体" panose="02010609060101010101" pitchFamily="49" charset="-122"/>
                <a:ea typeface="黑体" panose="02010609060101010101" pitchFamily="49" charset="-122"/>
              </a:rPr>
              <a:t>生产盲目性，生产相对过剩，劳资矛盾尖锐</a:t>
            </a:r>
          </a:p>
        </p:txBody>
      </p:sp>
      <p:sp>
        <p:nvSpPr>
          <p:cNvPr id="342023" name="Text Box 7"/>
          <p:cNvSpPr txBox="1"/>
          <p:nvPr/>
        </p:nvSpPr>
        <p:spPr>
          <a:xfrm>
            <a:off x="646113" y="3786188"/>
            <a:ext cx="8964612" cy="519112"/>
          </a:xfrm>
          <a:prstGeom prst="rect">
            <a:avLst/>
          </a:prstGeom>
          <a:noFill/>
          <a:ln w="9525">
            <a:noFill/>
          </a:ln>
        </p:spPr>
        <p:txBody>
          <a:bodyPr anchor="t">
            <a:spAutoFit/>
          </a:bodyPr>
          <a:lstStyle/>
          <a:p>
            <a:pPr>
              <a:spcBef>
                <a:spcPct val="50000"/>
              </a:spcBef>
            </a:pPr>
            <a:r>
              <a:rPr lang="en-US" altLang="zh-CN" sz="2800" dirty="0">
                <a:latin typeface="华文中宋" panose="02010600040101010101" pitchFamily="2" charset="-122"/>
                <a:ea typeface="华文中宋" panose="02010600040101010101" pitchFamily="2" charset="-122"/>
              </a:rPr>
              <a:t>3.“</a:t>
            </a:r>
            <a:r>
              <a:rPr lang="zh-CN" altLang="en-US" sz="2800" dirty="0">
                <a:latin typeface="华文中宋" panose="02010600040101010101" pitchFamily="2" charset="-122"/>
                <a:ea typeface="华文中宋" panose="02010600040101010101" pitchFamily="2" charset="-122"/>
              </a:rPr>
              <a:t>旧民主秩序的新应用”在新政中的体现？</a:t>
            </a:r>
          </a:p>
        </p:txBody>
      </p:sp>
      <p:sp>
        <p:nvSpPr>
          <p:cNvPr id="342024" name="Text Box 8"/>
          <p:cNvSpPr txBox="1"/>
          <p:nvPr/>
        </p:nvSpPr>
        <p:spPr>
          <a:xfrm>
            <a:off x="646113" y="4910138"/>
            <a:ext cx="3929062" cy="519112"/>
          </a:xfrm>
          <a:prstGeom prst="rect">
            <a:avLst/>
          </a:prstGeom>
          <a:noFill/>
          <a:ln w="9525">
            <a:noFill/>
          </a:ln>
        </p:spPr>
        <p:txBody>
          <a:bodyPr anchor="t">
            <a:spAutoFit/>
          </a:bodyPr>
          <a:lstStyle/>
          <a:p>
            <a:pPr>
              <a:spcBef>
                <a:spcPct val="50000"/>
              </a:spcBef>
            </a:pPr>
            <a:r>
              <a:rPr lang="en-US" altLang="zh-CN" sz="2800" dirty="0">
                <a:latin typeface="华文中宋" panose="02010600040101010101" pitchFamily="2" charset="-122"/>
                <a:ea typeface="华文中宋" panose="02010600040101010101" pitchFamily="2" charset="-122"/>
              </a:rPr>
              <a:t>4.</a:t>
            </a:r>
            <a:r>
              <a:rPr lang="zh-CN" altLang="en-US" sz="2800" dirty="0">
                <a:latin typeface="华文中宋" panose="02010600040101010101" pitchFamily="2" charset="-122"/>
                <a:ea typeface="华文中宋" panose="02010600040101010101" pitchFamily="2" charset="-122"/>
              </a:rPr>
              <a:t>新政的实质是什么？</a:t>
            </a:r>
            <a:endParaRPr lang="en-US" altLang="zh-CN" sz="2800" dirty="0">
              <a:latin typeface="华文中宋" panose="02010600040101010101" pitchFamily="2" charset="-122"/>
              <a:ea typeface="华文中宋" panose="02010600040101010101" pitchFamily="2" charset="-122"/>
            </a:endParaRPr>
          </a:p>
        </p:txBody>
      </p:sp>
      <p:sp>
        <p:nvSpPr>
          <p:cNvPr id="342025" name="Text Box 9"/>
          <p:cNvSpPr txBox="1"/>
          <p:nvPr/>
        </p:nvSpPr>
        <p:spPr>
          <a:xfrm>
            <a:off x="1228725" y="4365625"/>
            <a:ext cx="6121400" cy="519113"/>
          </a:xfrm>
          <a:prstGeom prst="rect">
            <a:avLst/>
          </a:prstGeom>
          <a:noFill/>
          <a:ln w="9525">
            <a:noFill/>
          </a:ln>
        </p:spPr>
        <p:txBody>
          <a:bodyPr anchor="t">
            <a:spAutoFit/>
          </a:bodyPr>
          <a:lstStyle/>
          <a:p>
            <a:pPr>
              <a:spcBef>
                <a:spcPct val="50000"/>
              </a:spcBef>
            </a:pPr>
            <a:r>
              <a:rPr lang="zh-CN" altLang="en-US" sz="2800" dirty="0">
                <a:solidFill>
                  <a:srgbClr val="FF0000"/>
                </a:solidFill>
                <a:latin typeface="黑体" panose="02010609060101010101" pitchFamily="49" charset="-122"/>
                <a:ea typeface="黑体" panose="02010609060101010101" pitchFamily="49" charset="-122"/>
              </a:rPr>
              <a:t>国家全面干预经济</a:t>
            </a:r>
          </a:p>
        </p:txBody>
      </p:sp>
      <p:sp>
        <p:nvSpPr>
          <p:cNvPr id="342026" name="Text Box 10"/>
          <p:cNvSpPr txBox="1"/>
          <p:nvPr/>
        </p:nvSpPr>
        <p:spPr>
          <a:xfrm>
            <a:off x="1228725" y="5373688"/>
            <a:ext cx="7845425" cy="946150"/>
          </a:xfrm>
          <a:prstGeom prst="rect">
            <a:avLst/>
          </a:prstGeom>
          <a:noFill/>
          <a:ln w="9525">
            <a:noFill/>
          </a:ln>
        </p:spPr>
        <p:txBody>
          <a:bodyPr anchor="t">
            <a:spAutoFit/>
          </a:bodyPr>
          <a:lstStyle/>
          <a:p>
            <a:pPr>
              <a:spcBef>
                <a:spcPct val="50000"/>
              </a:spcBef>
            </a:pPr>
            <a:r>
              <a:rPr lang="zh-CN" altLang="en-US" sz="2800" dirty="0">
                <a:solidFill>
                  <a:srgbClr val="FF0000"/>
                </a:solidFill>
                <a:latin typeface="黑体" panose="02010609060101010101" pitchFamily="49" charset="-122"/>
                <a:ea typeface="黑体" panose="02010609060101010101" pitchFamily="49" charset="-122"/>
              </a:rPr>
              <a:t>在维护资本主义制度的前提下，对资本主义生产关系的局部调整，是资本主义制度的自我完善。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2019"/>
                                        </p:tgtEl>
                                        <p:attrNameLst>
                                          <p:attrName>style.visibility</p:attrName>
                                        </p:attrNameLst>
                                      </p:cBhvr>
                                      <p:to>
                                        <p:strVal val="visible"/>
                                      </p:to>
                                    </p:set>
                                    <p:anim calcmode="lin" valueType="num">
                                      <p:cBhvr additive="base">
                                        <p:cTn id="7" dur="500" fill="hold"/>
                                        <p:tgtEl>
                                          <p:spTgt spid="342019"/>
                                        </p:tgtEl>
                                        <p:attrNameLst>
                                          <p:attrName>ppt_x</p:attrName>
                                        </p:attrNameLst>
                                      </p:cBhvr>
                                      <p:tavLst>
                                        <p:tav tm="0">
                                          <p:val>
                                            <p:strVal val="0-#ppt_w/2"/>
                                          </p:val>
                                        </p:tav>
                                        <p:tav tm="100000">
                                          <p:val>
                                            <p:strVal val="#ppt_x"/>
                                          </p:val>
                                        </p:tav>
                                      </p:tavLst>
                                    </p:anim>
                                    <p:anim calcmode="lin" valueType="num">
                                      <p:cBhvr additive="base">
                                        <p:cTn id="8" dur="500" fill="hold"/>
                                        <p:tgtEl>
                                          <p:spTgt spid="3420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2020"/>
                                        </p:tgtEl>
                                        <p:attrNameLst>
                                          <p:attrName>style.visibility</p:attrName>
                                        </p:attrNameLst>
                                      </p:cBhvr>
                                      <p:to>
                                        <p:strVal val="visible"/>
                                      </p:to>
                                    </p:set>
                                    <p:anim calcmode="lin" valueType="num">
                                      <p:cBhvr additive="base">
                                        <p:cTn id="13" dur="500" fill="hold"/>
                                        <p:tgtEl>
                                          <p:spTgt spid="342020"/>
                                        </p:tgtEl>
                                        <p:attrNameLst>
                                          <p:attrName>ppt_x</p:attrName>
                                        </p:attrNameLst>
                                      </p:cBhvr>
                                      <p:tavLst>
                                        <p:tav tm="0">
                                          <p:val>
                                            <p:strVal val="0-#ppt_w/2"/>
                                          </p:val>
                                        </p:tav>
                                        <p:tav tm="100000">
                                          <p:val>
                                            <p:strVal val="#ppt_x"/>
                                          </p:val>
                                        </p:tav>
                                      </p:tavLst>
                                    </p:anim>
                                    <p:anim calcmode="lin" valueType="num">
                                      <p:cBhvr additive="base">
                                        <p:cTn id="14" dur="500" fill="hold"/>
                                        <p:tgtEl>
                                          <p:spTgt spid="34202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2021"/>
                                        </p:tgtEl>
                                        <p:attrNameLst>
                                          <p:attrName>style.visibility</p:attrName>
                                        </p:attrNameLst>
                                      </p:cBhvr>
                                      <p:to>
                                        <p:strVal val="visible"/>
                                      </p:to>
                                    </p:set>
                                    <p:anim calcmode="lin" valueType="num">
                                      <p:cBhvr additive="base">
                                        <p:cTn id="19" dur="500" fill="hold"/>
                                        <p:tgtEl>
                                          <p:spTgt spid="342021"/>
                                        </p:tgtEl>
                                        <p:attrNameLst>
                                          <p:attrName>ppt_x</p:attrName>
                                        </p:attrNameLst>
                                      </p:cBhvr>
                                      <p:tavLst>
                                        <p:tav tm="0">
                                          <p:val>
                                            <p:strVal val="0-#ppt_w/2"/>
                                          </p:val>
                                        </p:tav>
                                        <p:tav tm="100000">
                                          <p:val>
                                            <p:strVal val="#ppt_x"/>
                                          </p:val>
                                        </p:tav>
                                      </p:tavLst>
                                    </p:anim>
                                    <p:anim calcmode="lin" valueType="num">
                                      <p:cBhvr additive="base">
                                        <p:cTn id="20" dur="500" fill="hold"/>
                                        <p:tgtEl>
                                          <p:spTgt spid="34202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2022"/>
                                        </p:tgtEl>
                                        <p:attrNameLst>
                                          <p:attrName>style.visibility</p:attrName>
                                        </p:attrNameLst>
                                      </p:cBhvr>
                                      <p:to>
                                        <p:strVal val="visible"/>
                                      </p:to>
                                    </p:set>
                                    <p:anim calcmode="lin" valueType="num">
                                      <p:cBhvr additive="base">
                                        <p:cTn id="25" dur="500" fill="hold"/>
                                        <p:tgtEl>
                                          <p:spTgt spid="342022"/>
                                        </p:tgtEl>
                                        <p:attrNameLst>
                                          <p:attrName>ppt_x</p:attrName>
                                        </p:attrNameLst>
                                      </p:cBhvr>
                                      <p:tavLst>
                                        <p:tav tm="0">
                                          <p:val>
                                            <p:strVal val="0-#ppt_w/2"/>
                                          </p:val>
                                        </p:tav>
                                        <p:tav tm="100000">
                                          <p:val>
                                            <p:strVal val="#ppt_x"/>
                                          </p:val>
                                        </p:tav>
                                      </p:tavLst>
                                    </p:anim>
                                    <p:anim calcmode="lin" valueType="num">
                                      <p:cBhvr additive="base">
                                        <p:cTn id="26" dur="500" fill="hold"/>
                                        <p:tgtEl>
                                          <p:spTgt spid="34202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42023"/>
                                        </p:tgtEl>
                                        <p:attrNameLst>
                                          <p:attrName>style.visibility</p:attrName>
                                        </p:attrNameLst>
                                      </p:cBhvr>
                                      <p:to>
                                        <p:strVal val="visible"/>
                                      </p:to>
                                    </p:set>
                                    <p:anim calcmode="lin" valueType="num">
                                      <p:cBhvr additive="base">
                                        <p:cTn id="31" dur="500" fill="hold"/>
                                        <p:tgtEl>
                                          <p:spTgt spid="342023"/>
                                        </p:tgtEl>
                                        <p:attrNameLst>
                                          <p:attrName>ppt_x</p:attrName>
                                        </p:attrNameLst>
                                      </p:cBhvr>
                                      <p:tavLst>
                                        <p:tav tm="0">
                                          <p:val>
                                            <p:strVal val="0-#ppt_w/2"/>
                                          </p:val>
                                        </p:tav>
                                        <p:tav tm="100000">
                                          <p:val>
                                            <p:strVal val="#ppt_x"/>
                                          </p:val>
                                        </p:tav>
                                      </p:tavLst>
                                    </p:anim>
                                    <p:anim calcmode="lin" valueType="num">
                                      <p:cBhvr additive="base">
                                        <p:cTn id="32" dur="500" fill="hold"/>
                                        <p:tgtEl>
                                          <p:spTgt spid="34202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42025"/>
                                        </p:tgtEl>
                                        <p:attrNameLst>
                                          <p:attrName>style.visibility</p:attrName>
                                        </p:attrNameLst>
                                      </p:cBhvr>
                                      <p:to>
                                        <p:strVal val="visible"/>
                                      </p:to>
                                    </p:set>
                                    <p:anim calcmode="lin" valueType="num">
                                      <p:cBhvr additive="base">
                                        <p:cTn id="37" dur="500" fill="hold"/>
                                        <p:tgtEl>
                                          <p:spTgt spid="342025"/>
                                        </p:tgtEl>
                                        <p:attrNameLst>
                                          <p:attrName>ppt_x</p:attrName>
                                        </p:attrNameLst>
                                      </p:cBhvr>
                                      <p:tavLst>
                                        <p:tav tm="0">
                                          <p:val>
                                            <p:strVal val="0-#ppt_w/2"/>
                                          </p:val>
                                        </p:tav>
                                        <p:tav tm="100000">
                                          <p:val>
                                            <p:strVal val="#ppt_x"/>
                                          </p:val>
                                        </p:tav>
                                      </p:tavLst>
                                    </p:anim>
                                    <p:anim calcmode="lin" valueType="num">
                                      <p:cBhvr additive="base">
                                        <p:cTn id="38" dur="500" fill="hold"/>
                                        <p:tgtEl>
                                          <p:spTgt spid="34202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9" presetClass="entr" presetSubtype="0" accel="100000" fill="hold" grpId="0" nodeType="clickEffect">
                                  <p:stCondLst>
                                    <p:cond delay="0"/>
                                  </p:stCondLst>
                                  <p:childTnLst>
                                    <p:set>
                                      <p:cBhvr>
                                        <p:cTn id="42" dur="1" fill="hold">
                                          <p:stCondLst>
                                            <p:cond delay="0"/>
                                          </p:stCondLst>
                                        </p:cTn>
                                        <p:tgtEl>
                                          <p:spTgt spid="342024"/>
                                        </p:tgtEl>
                                        <p:attrNameLst>
                                          <p:attrName>style.visibility</p:attrName>
                                        </p:attrNameLst>
                                      </p:cBhvr>
                                      <p:to>
                                        <p:strVal val="visible"/>
                                      </p:to>
                                    </p:set>
                                    <p:anim calcmode="lin" valueType="num">
                                      <p:cBhvr>
                                        <p:cTn id="43" dur="500" fill="hold"/>
                                        <p:tgtEl>
                                          <p:spTgt spid="342024"/>
                                        </p:tgtEl>
                                        <p:attrNameLst>
                                          <p:attrName>ppt_h</p:attrName>
                                        </p:attrNameLst>
                                      </p:cBhvr>
                                      <p:tavLst>
                                        <p:tav tm="0">
                                          <p:val>
                                            <p:strVal val="#ppt_h/20"/>
                                          </p:val>
                                        </p:tav>
                                        <p:tav tm="50000">
                                          <p:val>
                                            <p:strVal val="#ppt_h/20"/>
                                          </p:val>
                                        </p:tav>
                                        <p:tav tm="100000">
                                          <p:val>
                                            <p:strVal val="#ppt_h"/>
                                          </p:val>
                                        </p:tav>
                                      </p:tavLst>
                                    </p:anim>
                                    <p:anim calcmode="lin" valueType="num">
                                      <p:cBhvr>
                                        <p:cTn id="44" dur="500" fill="hold"/>
                                        <p:tgtEl>
                                          <p:spTgt spid="342024"/>
                                        </p:tgtEl>
                                        <p:attrNameLst>
                                          <p:attrName>ppt_w</p:attrName>
                                        </p:attrNameLst>
                                      </p:cBhvr>
                                      <p:tavLst>
                                        <p:tav tm="0">
                                          <p:val>
                                            <p:strVal val="#ppt_w+.3"/>
                                          </p:val>
                                        </p:tav>
                                        <p:tav tm="50000">
                                          <p:val>
                                            <p:strVal val="#ppt_w+.3"/>
                                          </p:val>
                                        </p:tav>
                                        <p:tav tm="100000">
                                          <p:val>
                                            <p:strVal val="#ppt_w"/>
                                          </p:val>
                                        </p:tav>
                                      </p:tavLst>
                                    </p:anim>
                                    <p:anim calcmode="lin" valueType="num">
                                      <p:cBhvr>
                                        <p:cTn id="45" dur="500" fill="hold"/>
                                        <p:tgtEl>
                                          <p:spTgt spid="342024"/>
                                        </p:tgtEl>
                                        <p:attrNameLst>
                                          <p:attrName>ppt_x</p:attrName>
                                        </p:attrNameLst>
                                      </p:cBhvr>
                                      <p:tavLst>
                                        <p:tav tm="0">
                                          <p:val>
                                            <p:strVal val="#ppt_x-.3"/>
                                          </p:val>
                                        </p:tav>
                                        <p:tav tm="50000">
                                          <p:val>
                                            <p:strVal val="#ppt_x"/>
                                          </p:val>
                                        </p:tav>
                                        <p:tav tm="100000">
                                          <p:val>
                                            <p:strVal val="#ppt_x"/>
                                          </p:val>
                                        </p:tav>
                                      </p:tavLst>
                                    </p:anim>
                                    <p:anim calcmode="lin" valueType="num">
                                      <p:cBhvr>
                                        <p:cTn id="46" dur="500" fill="hold"/>
                                        <p:tgtEl>
                                          <p:spTgt spid="342024"/>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342026"/>
                                        </p:tgtEl>
                                        <p:attrNameLst>
                                          <p:attrName>style.visibility</p:attrName>
                                        </p:attrNameLst>
                                      </p:cBhvr>
                                      <p:to>
                                        <p:strVal val="visible"/>
                                      </p:to>
                                    </p:set>
                                    <p:anim calcmode="lin" valueType="num">
                                      <p:cBhvr additive="base">
                                        <p:cTn id="51" dur="500" fill="hold"/>
                                        <p:tgtEl>
                                          <p:spTgt spid="342026"/>
                                        </p:tgtEl>
                                        <p:attrNameLst>
                                          <p:attrName>ppt_x</p:attrName>
                                        </p:attrNameLst>
                                      </p:cBhvr>
                                      <p:tavLst>
                                        <p:tav tm="0">
                                          <p:val>
                                            <p:strVal val="0-#ppt_w/2"/>
                                          </p:val>
                                        </p:tav>
                                        <p:tav tm="100000">
                                          <p:val>
                                            <p:strVal val="#ppt_x"/>
                                          </p:val>
                                        </p:tav>
                                      </p:tavLst>
                                    </p:anim>
                                    <p:anim calcmode="lin" valueType="num">
                                      <p:cBhvr additive="base">
                                        <p:cTn id="52" dur="500" fill="hold"/>
                                        <p:tgtEl>
                                          <p:spTgt spid="3420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19" grpId="0"/>
      <p:bldP spid="342020" grpId="0"/>
      <p:bldP spid="342021" grpId="0"/>
      <p:bldP spid="342022" grpId="0"/>
      <p:bldP spid="342023" grpId="0"/>
      <p:bldP spid="342024" grpId="0"/>
      <p:bldP spid="342025" grpId="0"/>
      <p:bldP spid="34202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2"/>
          <p:cNvPicPr>
            <a:picLocks noChangeAspect="1"/>
          </p:cNvPicPr>
          <p:nvPr/>
        </p:nvPicPr>
        <p:blipFill>
          <a:blip r:embed="rId2"/>
          <a:srcRect l="2626" t="19116" r="6076" b="4630"/>
          <a:stretch>
            <a:fillRect/>
          </a:stretch>
        </p:blipFill>
        <p:spPr>
          <a:xfrm>
            <a:off x="0" y="1651000"/>
            <a:ext cx="8675688" cy="4010025"/>
          </a:xfrm>
          <a:prstGeom prst="rect">
            <a:avLst/>
          </a:prstGeom>
          <a:noFill/>
          <a:ln w="9525">
            <a:noFill/>
          </a:ln>
        </p:spPr>
      </p:pic>
      <p:sp>
        <p:nvSpPr>
          <p:cNvPr id="29698" name="Rectangle 3"/>
          <p:cNvSpPr/>
          <p:nvPr/>
        </p:nvSpPr>
        <p:spPr>
          <a:xfrm>
            <a:off x="1547813" y="438150"/>
            <a:ext cx="6764337" cy="1190625"/>
          </a:xfrm>
          <a:prstGeom prst="rect">
            <a:avLst/>
          </a:prstGeom>
          <a:noFill/>
          <a:ln w="9525">
            <a:noFill/>
          </a:ln>
        </p:spPr>
        <p:txBody>
          <a:bodyPr anchor="ctr">
            <a:spAutoFit/>
          </a:bodyPr>
          <a:lstStyle/>
          <a:p>
            <a:pPr algn="ctr">
              <a:buFontTx/>
            </a:pPr>
            <a:r>
              <a:rPr lang="zh-CN" altLang="en-US" sz="3600" dirty="0">
                <a:solidFill>
                  <a:schemeClr val="tx1"/>
                </a:solidFill>
                <a:latin typeface="黑体" panose="02010609060101010101" pitchFamily="49" charset="-122"/>
                <a:ea typeface="黑体" panose="02010609060101010101" pitchFamily="49" charset="-122"/>
              </a:rPr>
              <a:t>美国生产恢复柱状图</a:t>
            </a:r>
            <a:r>
              <a:rPr lang="zh-CN" altLang="en-US" sz="3600" dirty="0">
                <a:solidFill>
                  <a:schemeClr val="tx1"/>
                </a:solidFill>
                <a:latin typeface="Arial" panose="020B0604020202020204" pitchFamily="34" charset="0"/>
                <a:ea typeface="宋体" panose="02010600030101010101" pitchFamily="2" charset="-122"/>
              </a:rPr>
              <a:t/>
            </a:r>
            <a:br>
              <a:rPr lang="zh-CN" altLang="en-US" sz="3600" dirty="0">
                <a:solidFill>
                  <a:schemeClr val="tx1"/>
                </a:solidFill>
                <a:latin typeface="Arial" panose="020B0604020202020204" pitchFamily="34" charset="0"/>
                <a:ea typeface="宋体" panose="02010600030101010101" pitchFamily="2" charset="-122"/>
              </a:rPr>
            </a:br>
            <a:r>
              <a:rPr lang="en-US" altLang="zh-CN" sz="3600" dirty="0">
                <a:solidFill>
                  <a:schemeClr val="tx1"/>
                </a:solidFill>
                <a:latin typeface="Arial" panose="020B0604020202020204" pitchFamily="34" charset="0"/>
                <a:ea typeface="宋体" panose="02010600030101010101" pitchFamily="2" charset="-122"/>
              </a:rPr>
              <a:t>(1929--1945</a:t>
            </a:r>
            <a:r>
              <a:rPr lang="en-US" altLang="zh-CN" sz="3600" b="0" dirty="0">
                <a:solidFill>
                  <a:schemeClr val="tx1"/>
                </a:solidFill>
                <a:latin typeface="Arial" panose="020B0604020202020204" pitchFamily="34" charset="0"/>
                <a:ea typeface="宋体" panose="02010600030101010101" pitchFamily="2" charset="-122"/>
              </a:rPr>
              <a:t>)</a:t>
            </a:r>
          </a:p>
        </p:txBody>
      </p:sp>
      <p:sp>
        <p:nvSpPr>
          <p:cNvPr id="33796" name="Text Box 4"/>
          <p:cNvSpPr txBox="1">
            <a:spLocks noChangeArrowheads="1"/>
          </p:cNvSpPr>
          <p:nvPr/>
        </p:nvSpPr>
        <p:spPr bwMode="auto">
          <a:xfrm>
            <a:off x="2428875" y="5805488"/>
            <a:ext cx="1566863" cy="701675"/>
          </a:xfrm>
          <a:prstGeom prst="rect">
            <a:avLst/>
          </a:prstGeom>
          <a:noFill/>
          <a:ln w="9525">
            <a:noFill/>
            <a:miter lim="800000"/>
          </a:ln>
          <a:effectLst/>
        </p:spPr>
        <p:txBody>
          <a:bodyPr>
            <a:spAutoFit/>
          </a:bodyPr>
          <a:lstStyle/>
          <a:p>
            <a:pPr marL="342900" marR="0" indent="-342900" defTabSz="914400">
              <a:spcBef>
                <a:spcPct val="20000"/>
              </a:spcBef>
              <a:buClr>
                <a:schemeClr val="hlink"/>
              </a:buClr>
              <a:buSzPct val="70000"/>
              <a:buFont typeface="Wingdings" panose="05000000000000000000" pitchFamily="2" charset="2"/>
              <a:defRPr/>
            </a:pPr>
            <a:r>
              <a:rPr kumimoji="0" lang="en-US" sz="4000" kern="1200" cap="none" spc="0" normalizeH="0" baseline="0" noProof="0">
                <a:solidFill>
                  <a:schemeClr val="tx1"/>
                </a:solidFill>
                <a:effectLst>
                  <a:outerShdw blurRad="38100" dist="38100" dir="2700000" algn="tl">
                    <a:srgbClr val="C0C0C0"/>
                  </a:outerShdw>
                </a:effectLst>
                <a:latin typeface="楷体_GB2312" pitchFamily="49" charset="-122"/>
                <a:ea typeface="楷体_GB2312" pitchFamily="49" charset="-122"/>
                <a:cs typeface="+mn-cs"/>
              </a:rPr>
              <a:t>1933</a:t>
            </a:r>
          </a:p>
        </p:txBody>
      </p:sp>
      <p:sp>
        <p:nvSpPr>
          <p:cNvPr id="29700" name="Line 5"/>
          <p:cNvSpPr/>
          <p:nvPr/>
        </p:nvSpPr>
        <p:spPr>
          <a:xfrm flipV="1">
            <a:off x="3059113" y="5516563"/>
            <a:ext cx="0" cy="431800"/>
          </a:xfrm>
          <a:prstGeom prst="line">
            <a:avLst/>
          </a:prstGeom>
          <a:ln w="76200" cap="flat" cmpd="sng">
            <a:solidFill>
              <a:srgbClr val="000000"/>
            </a:solidFill>
            <a:prstDash val="solid"/>
            <a:round/>
            <a:headEnd type="none" w="med" len="med"/>
            <a:tailEnd type="triangle" w="med" len="med"/>
          </a:ln>
        </p:spPr>
      </p:sp>
      <p:sp>
        <p:nvSpPr>
          <p:cNvPr id="29701" name="Text Box 6"/>
          <p:cNvSpPr txBox="1"/>
          <p:nvPr/>
        </p:nvSpPr>
        <p:spPr>
          <a:xfrm>
            <a:off x="1090613" y="438150"/>
            <a:ext cx="1670050" cy="579438"/>
          </a:xfrm>
          <a:prstGeom prst="rect">
            <a:avLst/>
          </a:prstGeom>
          <a:noFill/>
          <a:ln w="9525">
            <a:noFill/>
          </a:ln>
        </p:spPr>
        <p:txBody>
          <a:bodyPr anchor="t">
            <a:spAutoFit/>
          </a:bodyPr>
          <a:lstStyle/>
          <a:p>
            <a:r>
              <a:rPr lang="zh-CN" altLang="en-US" dirty="0">
                <a:solidFill>
                  <a:schemeClr val="tx1"/>
                </a:solidFill>
                <a:latin typeface="Arial" panose="020B0604020202020204" pitchFamily="34" charset="0"/>
                <a:ea typeface="黑体" panose="02010609060101010101" pitchFamily="49" charset="-122"/>
              </a:rPr>
              <a:t>材料二：</a:t>
            </a:r>
          </a:p>
        </p:txBody>
      </p:sp>
      <p:sp>
        <p:nvSpPr>
          <p:cNvPr id="29702" name="AutoShape 7"/>
          <p:cNvSpPr/>
          <p:nvPr/>
        </p:nvSpPr>
        <p:spPr>
          <a:xfrm>
            <a:off x="3851275" y="6165850"/>
            <a:ext cx="2736850" cy="215900"/>
          </a:xfrm>
          <a:prstGeom prst="rightArrow">
            <a:avLst>
              <a:gd name="adj1" fmla="val 50000"/>
              <a:gd name="adj2" fmla="val 316794"/>
            </a:avLst>
          </a:prstGeom>
          <a:solidFill>
            <a:schemeClr val="accent1"/>
          </a:solidFill>
          <a:ln w="9525" cap="flat" cmpd="sng">
            <a:solidFill>
              <a:schemeClr val="tx1"/>
            </a:solidFill>
            <a:prstDash val="solid"/>
            <a:miter/>
            <a:headEnd type="none" w="med" len="med"/>
            <a:tailEnd type="none" w="med" len="med"/>
          </a:ln>
        </p:spPr>
        <p:txBody>
          <a:bodyPr wrap="none" anchor="ctr"/>
          <a:lstStyle/>
          <a:p>
            <a:endParaRPr lang="zh-CN" altLang="en-US" dirty="0">
              <a:latin typeface="Times New Roman" panose="02020603050405020304" pitchFamily="18" charset="0"/>
              <a:ea typeface="黑体" panose="02010609060101010101" pitchFamily="49" charset="-122"/>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p:cNvSpPr>
          <p:nvPr>
            <p:ph idx="1"/>
          </p:nvPr>
        </p:nvSpPr>
        <p:spPr>
          <a:xfrm>
            <a:off x="1112838" y="1268413"/>
            <a:ext cx="7812088" cy="2270125"/>
          </a:xfrm>
          <a:prstGeom prst="rect">
            <a:avLst/>
          </a:prstGeom>
          <a:ln w="9525" cap="flat" cmpd="thickThin" algn="ctr">
            <a:solidFill>
              <a:srgbClr val="FF0000"/>
            </a:solidFill>
            <a:prstDash val="solid"/>
          </a:ln>
        </p:spPr>
        <p:txBody>
          <a:bodyPr vert="horz" wrap="square" lIns="91440" tIns="45720" rIns="91440" bIns="45720" anchor="t"/>
          <a:lstStyle/>
          <a:p>
            <a:pPr marL="342900" marR="0" indent="-342900" algn="l" defTabSz="914400" rtl="0" eaLnBrk="1" fontAlgn="base" latinLnBrk="0" hangingPunct="1">
              <a:lnSpc>
                <a:spcPct val="150000"/>
              </a:lnSpc>
              <a:spcBef>
                <a:spcPct val="20000"/>
              </a:spcBef>
              <a:spcAft>
                <a:spcPct val="0"/>
              </a:spcAft>
              <a:buClrTx/>
              <a:buSzTx/>
              <a:buFontTx/>
              <a:buNone/>
            </a:pPr>
            <a:r>
              <a:rPr kumimoji="0" lang="zh-CN" altLang="en-US" sz="2800" b="1" i="0" u="none" strike="noStrike" kern="0" cap="none" spc="0" normalizeH="0" baseline="0" noProof="1">
                <a:solidFill>
                  <a:schemeClr val="tx1"/>
                </a:solidFill>
                <a:latin typeface="+mn-lt"/>
                <a:ea typeface="+mn-ea"/>
                <a:cs typeface="+mn-cs"/>
              </a:rPr>
              <a:t> </a:t>
            </a:r>
            <a:r>
              <a:rPr kumimoji="0" lang="zh-CN" altLang="en-US" sz="2800" b="1" i="0" u="none" strike="noStrike" kern="0" cap="none" spc="0" normalizeH="0" baseline="0" noProof="1">
                <a:solidFill>
                  <a:schemeClr val="tx1"/>
                </a:solidFill>
                <a:latin typeface="黑体" panose="02010609060101010101" pitchFamily="49" charset="-122"/>
                <a:ea typeface="黑体" panose="02010609060101010101" pitchFamily="49" charset="-122"/>
                <a:cs typeface="黑体" panose="02010609060101010101" pitchFamily="49" charset="-122"/>
              </a:rPr>
              <a:t> 材料三：</a:t>
            </a:r>
            <a:r>
              <a:rPr kumimoji="0" lang="en-US" altLang="zh-CN" sz="2800" b="1" i="0" u="none" strike="noStrike" kern="0" cap="none" spc="0" normalizeH="0" baseline="0" noProof="1">
                <a:solidFill>
                  <a:schemeClr val="tx1"/>
                </a:solidFill>
                <a:latin typeface="黑体" panose="02010609060101010101" pitchFamily="49" charset="-122"/>
                <a:ea typeface="黑体" panose="02010609060101010101" pitchFamily="49" charset="-122"/>
                <a:cs typeface="黑体" panose="02010609060101010101" pitchFamily="49" charset="-122"/>
              </a:rPr>
              <a:t>“</a:t>
            </a:r>
            <a:r>
              <a:rPr kumimoji="0" lang="zh-CN" altLang="en-US" sz="2800" b="1" i="0" u="none" strike="noStrike" kern="0" cap="none" spc="0" normalizeH="0" baseline="0" noProof="1">
                <a:solidFill>
                  <a:schemeClr val="tx1"/>
                </a:solidFill>
                <a:latin typeface="黑体" panose="02010609060101010101" pitchFamily="49" charset="-122"/>
                <a:ea typeface="黑体" panose="02010609060101010101" pitchFamily="49" charset="-122"/>
                <a:cs typeface="黑体" panose="02010609060101010101" pitchFamily="49" charset="-122"/>
              </a:rPr>
              <a:t>1933年金融恐慌基本结束。1939年，经济形势完全扭转， 农业生产保持稳定，农民收入增加”。     ——必修二课本130页</a:t>
            </a:r>
          </a:p>
          <a:p>
            <a:pPr marL="342900" marR="0" indent="-342900" algn="l" defTabSz="914400" rtl="0" eaLnBrk="1" fontAlgn="base" latinLnBrk="0" hangingPunct="1">
              <a:lnSpc>
                <a:spcPct val="150000"/>
              </a:lnSpc>
              <a:spcBef>
                <a:spcPct val="20000"/>
              </a:spcBef>
              <a:spcAft>
                <a:spcPct val="0"/>
              </a:spcAft>
              <a:buClrTx/>
              <a:buSzTx/>
              <a:buFontTx/>
              <a:buNone/>
            </a:pPr>
            <a:r>
              <a:rPr kumimoji="0" lang="zh-CN" altLang="en-US" sz="2800" b="1" i="0" u="none" strike="noStrike" kern="0" cap="none" spc="0" normalizeH="0" baseline="0" noProof="1">
                <a:solidFill>
                  <a:schemeClr val="tx1"/>
                </a:solidFill>
                <a:latin typeface="黑体" panose="02010609060101010101" pitchFamily="49" charset="-122"/>
                <a:ea typeface="黑体" panose="02010609060101010101" pitchFamily="49" charset="-122"/>
                <a:cs typeface="黑体" panose="02010609060101010101" pitchFamily="49" charset="-122"/>
              </a:rPr>
              <a:t>  </a:t>
            </a:r>
          </a:p>
          <a:p>
            <a:pPr marL="342900" marR="0" indent="0" algn="l" defTabSz="914400" rtl="0" eaLnBrk="1" fontAlgn="base" latinLnBrk="0" hangingPunct="1">
              <a:lnSpc>
                <a:spcPct val="90000"/>
              </a:lnSpc>
              <a:spcBef>
                <a:spcPts val="0"/>
              </a:spcBef>
              <a:spcAft>
                <a:spcPct val="0"/>
              </a:spcAft>
              <a:buClrTx/>
              <a:buSzTx/>
              <a:buFontTx/>
              <a:buNone/>
            </a:pPr>
            <a:r>
              <a:rPr kumimoji="0" lang="zh-CN" altLang="en-US" sz="3200" b="1" i="0" u="none" strike="noStrike" kern="0" cap="none" spc="0" normalizeH="0" baseline="0" noProof="1">
                <a:solidFill>
                  <a:srgbClr val="FF5050"/>
                </a:solidFill>
                <a:latin typeface="+mn-lt"/>
                <a:ea typeface="黑体" panose="02010609060101010101" pitchFamily="49" charset="-122"/>
                <a:cs typeface="+mn-cs"/>
              </a:rPr>
              <a:t>请归纳：</a:t>
            </a:r>
            <a:r>
              <a:rPr kumimoji="0" lang="zh-CN" altLang="en-US" sz="3200" b="1" i="0" u="none" strike="noStrike" kern="0" cap="none" spc="0" normalizeH="0" baseline="0" noProof="1">
                <a:solidFill>
                  <a:schemeClr val="tx1"/>
                </a:solidFill>
                <a:latin typeface="+mn-lt"/>
                <a:ea typeface="黑体" panose="02010609060101010101" pitchFamily="49" charset="-122"/>
                <a:cs typeface="+mn-cs"/>
              </a:rPr>
              <a:t>罗斯福新政在应对当时美国</a:t>
            </a:r>
            <a:r>
              <a:rPr kumimoji="0" lang="zh-CN" altLang="en-US" sz="3200" b="1" i="0" u="none" strike="noStrike" kern="0" cap="none" spc="0" normalizeH="0" baseline="0" noProof="1">
                <a:solidFill>
                  <a:srgbClr val="FF5050"/>
                </a:solidFill>
                <a:latin typeface="+mn-lt"/>
                <a:ea typeface="黑体" panose="02010609060101010101" pitchFamily="49" charset="-122"/>
                <a:cs typeface="+mn-cs"/>
              </a:rPr>
              <a:t>经济危机</a:t>
            </a:r>
            <a:r>
              <a:rPr kumimoji="0" lang="zh-CN" altLang="en-US" sz="3200" b="1" i="0" u="none" strike="noStrike" kern="0" cap="none" spc="0" normalizeH="0" baseline="0" noProof="1">
                <a:solidFill>
                  <a:schemeClr val="tx1"/>
                </a:solidFill>
                <a:latin typeface="+mn-lt"/>
                <a:ea typeface="黑体" panose="02010609060101010101" pitchFamily="49" charset="-122"/>
                <a:cs typeface="+mn-cs"/>
              </a:rPr>
              <a:t>起到什么作用？</a:t>
            </a:r>
          </a:p>
          <a:p>
            <a:pPr marL="342900" marR="0" indent="-342900" algn="l" defTabSz="914400" rtl="0" eaLnBrk="1" fontAlgn="base" latinLnBrk="0" hangingPunct="1">
              <a:lnSpc>
                <a:spcPct val="90000"/>
              </a:lnSpc>
              <a:spcBef>
                <a:spcPct val="20000"/>
              </a:spcBef>
              <a:spcAft>
                <a:spcPct val="0"/>
              </a:spcAft>
              <a:buClrTx/>
              <a:buSzTx/>
              <a:buFontTx/>
              <a:buNone/>
            </a:pPr>
            <a:endParaRPr kumimoji="0" lang="zh-CN" altLang="en-US" sz="3200" b="1" i="0" u="none" strike="noStrike" kern="0" cap="none" spc="0" normalizeH="0" baseline="0" noProof="1">
              <a:solidFill>
                <a:schemeClr val="tx1"/>
              </a:solidFill>
              <a:latin typeface="+mn-lt"/>
              <a:ea typeface="黑体" panose="02010609060101010101" pitchFamily="49" charset="-122"/>
              <a:cs typeface="+mn-cs"/>
            </a:endParaRPr>
          </a:p>
          <a:p>
            <a:pPr marL="342900" marR="0" indent="-342900" algn="l" defTabSz="914400" rtl="0" eaLnBrk="1" fontAlgn="base" latinLnBrk="0" hangingPunct="1">
              <a:lnSpc>
                <a:spcPct val="90000"/>
              </a:lnSpc>
              <a:spcBef>
                <a:spcPct val="20000"/>
              </a:spcBef>
              <a:spcAft>
                <a:spcPct val="0"/>
              </a:spcAft>
              <a:buClrTx/>
              <a:buSzTx/>
              <a:buFontTx/>
              <a:buNone/>
            </a:pPr>
            <a:r>
              <a:rPr kumimoji="0" lang="zh-CN" altLang="en-US" sz="2800" b="1" i="0" u="none" strike="noStrike" kern="0" cap="none" spc="0" normalizeH="0" baseline="0" noProof="1">
                <a:solidFill>
                  <a:schemeClr val="tx1"/>
                </a:solidFill>
                <a:latin typeface="+mn-lt"/>
                <a:ea typeface="+mn-ea"/>
                <a:cs typeface="+mn-cs"/>
              </a:rPr>
              <a:t>    </a:t>
            </a:r>
            <a:r>
              <a:rPr kumimoji="0" lang="zh-CN" altLang="en-US" sz="3200" b="1" i="0" u="none" strike="noStrike" kern="0" cap="none" spc="0" normalizeH="0" baseline="0" noProof="1">
                <a:solidFill>
                  <a:schemeClr val="tx1"/>
                </a:solidFill>
                <a:latin typeface="+mn-lt"/>
                <a:ea typeface="+mn-ea"/>
                <a:cs typeface="+mn-cs"/>
              </a:rPr>
              <a:t>作用： 使美国渡过经济危机</a:t>
            </a:r>
            <a:r>
              <a:rPr kumimoji="0" lang="zh-CN" altLang="en-US" sz="2800" b="1" i="0" u="none" strike="noStrike" kern="0" cap="none" spc="0" normalizeH="0" baseline="0" noProof="1">
                <a:solidFill>
                  <a:schemeClr val="tx1"/>
                </a:solidFill>
                <a:latin typeface="+mn-lt"/>
                <a:ea typeface="+mn-ea"/>
                <a:cs typeface="+mn-cs"/>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4818">
                                            <p:txEl>
                                              <p:charRg st="132" end="139"/>
                                            </p:txEl>
                                          </p:spTgt>
                                        </p:tgtEl>
                                        <p:attrNameLst>
                                          <p:attrName>style.visibility</p:attrName>
                                        </p:attrNameLst>
                                      </p:cBhvr>
                                      <p:to>
                                        <p:strVal val="visible"/>
                                      </p:to>
                                    </p:set>
                                    <p:animEffect transition="in" filter="wipe(left)">
                                      <p:cBhvr>
                                        <p:cTn id="7" dur="500"/>
                                        <p:tgtEl>
                                          <p:spTgt spid="34818">
                                            <p:txEl>
                                              <p:charRg st="132" end="13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p:cNvSpPr>
          <p:nvPr>
            <p:ph idx="4294967295"/>
          </p:nvPr>
        </p:nvSpPr>
        <p:spPr>
          <a:xfrm>
            <a:off x="3419475" y="403225"/>
            <a:ext cx="5724525" cy="2603500"/>
          </a:xfrm>
          <a:prstGeom prst="rect">
            <a:avLst/>
          </a:prstGeom>
          <a:noFill/>
          <a:ln w="22225" cap="flat" cmpd="thickThin">
            <a:solidFill>
              <a:srgbClr val="FF0000"/>
            </a:solidFill>
            <a:prstDash val="solid"/>
            <a:round/>
            <a:headEnd type="none" w="med" len="med"/>
            <a:tailEnd type="none" w="med" len="med"/>
          </a:ln>
        </p:spPr>
        <p:txBody>
          <a:bodyPr vert="horz" wrap="square" lIns="91440" tIns="45720" rIns="91440" bIns="45720" anchor="t"/>
          <a:lstStyle/>
          <a:p>
            <a:pPr marL="0" eaLnBrk="1" latinLnBrk="0" hangingPunct="1">
              <a:lnSpc>
                <a:spcPct val="150000"/>
              </a:lnSpc>
              <a:spcBef>
                <a:spcPct val="0"/>
              </a:spcBef>
              <a:buNone/>
            </a:pPr>
            <a:r>
              <a:rPr lang="zh-CN" altLang="en-US" sz="2800" b="1" dirty="0">
                <a:latin typeface="黑体" panose="02010609060101010101" pitchFamily="49" charset="-122"/>
                <a:ea typeface="黑体" panose="02010609060101010101" pitchFamily="49" charset="-122"/>
              </a:rPr>
              <a:t>材料四：富兰克林</a:t>
            </a:r>
            <a:r>
              <a:rPr lang="zh-CN" altLang="zh-CN" sz="2800" b="1" dirty="0">
                <a:latin typeface="黑体" panose="02010609060101010101" pitchFamily="49" charset="-122"/>
                <a:ea typeface="黑体" panose="02010609060101010101" pitchFamily="49" charset="-122"/>
              </a:rPr>
              <a:t>·</a:t>
            </a:r>
            <a:r>
              <a:rPr lang="zh-CN" altLang="en-US" sz="2800" b="1" dirty="0">
                <a:latin typeface="黑体" panose="02010609060101010101" pitchFamily="49" charset="-122"/>
                <a:ea typeface="黑体" panose="02010609060101010101" pitchFamily="49" charset="-122"/>
              </a:rPr>
              <a:t>罗斯福让联邦政府，通过</a:t>
            </a:r>
            <a:r>
              <a:rPr lang="zh-CN" altLang="en-US" sz="2800" b="1" dirty="0">
                <a:solidFill>
                  <a:srgbClr val="FF5050"/>
                </a:solidFill>
                <a:latin typeface="黑体" panose="02010609060101010101" pitchFamily="49" charset="-122"/>
                <a:ea typeface="黑体" panose="02010609060101010101" pitchFamily="49" charset="-122"/>
              </a:rPr>
              <a:t>社会保障体系</a:t>
            </a:r>
            <a:r>
              <a:rPr lang="zh-CN" altLang="zh-CN" sz="2800" b="1" dirty="0">
                <a:latin typeface="黑体" panose="02010609060101010101" pitchFamily="49" charset="-122"/>
                <a:ea typeface="黑体" panose="02010609060101010101" pitchFamily="49" charset="-122"/>
              </a:rPr>
              <a:t>……</a:t>
            </a:r>
            <a:r>
              <a:rPr lang="zh-CN" altLang="en-US" sz="2800" b="1" dirty="0">
                <a:latin typeface="黑体" panose="02010609060101010101" pitchFamily="49" charset="-122"/>
                <a:ea typeface="黑体" panose="02010609060101010101" pitchFamily="49" charset="-122"/>
              </a:rPr>
              <a:t>承担起保障美国人民经济安全的责任，支持</a:t>
            </a:r>
            <a:r>
              <a:rPr lang="zh-CN" altLang="en-US" sz="2800" b="1" dirty="0">
                <a:solidFill>
                  <a:srgbClr val="FF3399"/>
                </a:solidFill>
                <a:latin typeface="黑体" panose="02010609060101010101" pitchFamily="49" charset="-122"/>
                <a:ea typeface="黑体" panose="02010609060101010101" pitchFamily="49" charset="-122"/>
              </a:rPr>
              <a:t>人们</a:t>
            </a:r>
            <a:r>
              <a:rPr lang="zh-CN" altLang="en-US" sz="2800" b="1" dirty="0">
                <a:solidFill>
                  <a:srgbClr val="FF5050"/>
                </a:solidFill>
                <a:latin typeface="黑体" panose="02010609060101010101" pitchFamily="49" charset="-122"/>
                <a:ea typeface="黑体" panose="02010609060101010101" pitchFamily="49" charset="-122"/>
              </a:rPr>
              <a:t>获得经济上的自由</a:t>
            </a:r>
            <a:r>
              <a:rPr lang="zh-CN" altLang="en-US" sz="2800" b="1" dirty="0">
                <a:latin typeface="黑体" panose="02010609060101010101" pitchFamily="49" charset="-122"/>
                <a:ea typeface="黑体" panose="02010609060101010101" pitchFamily="49" charset="-122"/>
              </a:rPr>
              <a:t>。</a:t>
            </a:r>
          </a:p>
        </p:txBody>
      </p:sp>
      <p:pic>
        <p:nvPicPr>
          <p:cNvPr id="31746" name="Picture 3" descr="003"/>
          <p:cNvPicPr>
            <a:picLocks noChangeAspect="1"/>
          </p:cNvPicPr>
          <p:nvPr/>
        </p:nvPicPr>
        <p:blipFill>
          <a:blip r:embed="rId2"/>
          <a:stretch>
            <a:fillRect/>
          </a:stretch>
        </p:blipFill>
        <p:spPr>
          <a:xfrm>
            <a:off x="174625" y="115888"/>
            <a:ext cx="3173413" cy="4797425"/>
          </a:xfrm>
          <a:prstGeom prst="rect">
            <a:avLst/>
          </a:prstGeom>
          <a:noFill/>
          <a:ln w="9525">
            <a:noFill/>
          </a:ln>
        </p:spPr>
      </p:pic>
      <p:sp>
        <p:nvSpPr>
          <p:cNvPr id="31747" name="Text Box 4"/>
          <p:cNvSpPr txBox="1"/>
          <p:nvPr/>
        </p:nvSpPr>
        <p:spPr>
          <a:xfrm>
            <a:off x="755650" y="6278563"/>
            <a:ext cx="184150" cy="579437"/>
          </a:xfrm>
          <a:prstGeom prst="rect">
            <a:avLst/>
          </a:prstGeom>
          <a:noFill/>
          <a:ln w="9525">
            <a:noFill/>
          </a:ln>
        </p:spPr>
        <p:txBody>
          <a:bodyPr anchor="t">
            <a:spAutoFit/>
          </a:bodyPr>
          <a:lstStyle/>
          <a:p>
            <a:pPr>
              <a:spcBef>
                <a:spcPct val="50000"/>
              </a:spcBef>
            </a:pPr>
            <a:endParaRPr lang="zh-CN" altLang="zh-CN" b="0" dirty="0">
              <a:solidFill>
                <a:schemeClr val="tx1"/>
              </a:solidFill>
              <a:latin typeface="Arial" panose="020B0604020202020204" pitchFamily="34" charset="0"/>
              <a:ea typeface="宋体" panose="02010600030101010101" pitchFamily="2" charset="-122"/>
            </a:endParaRPr>
          </a:p>
        </p:txBody>
      </p:sp>
      <p:sp>
        <p:nvSpPr>
          <p:cNvPr id="31748" name="Text Box 5"/>
          <p:cNvSpPr txBox="1"/>
          <p:nvPr/>
        </p:nvSpPr>
        <p:spPr>
          <a:xfrm>
            <a:off x="827088" y="5805488"/>
            <a:ext cx="257175" cy="579437"/>
          </a:xfrm>
          <a:prstGeom prst="rect">
            <a:avLst/>
          </a:prstGeom>
          <a:noFill/>
          <a:ln w="9525">
            <a:noFill/>
          </a:ln>
        </p:spPr>
        <p:txBody>
          <a:bodyPr anchor="t">
            <a:spAutoFit/>
          </a:bodyPr>
          <a:lstStyle/>
          <a:p>
            <a:pPr>
              <a:spcBef>
                <a:spcPct val="50000"/>
              </a:spcBef>
            </a:pPr>
            <a:endParaRPr lang="zh-CN" altLang="zh-CN" b="0" dirty="0">
              <a:solidFill>
                <a:schemeClr val="tx1"/>
              </a:solidFill>
              <a:latin typeface="Arial" panose="020B0604020202020204" pitchFamily="34" charset="0"/>
              <a:ea typeface="宋体" panose="02010600030101010101" pitchFamily="2" charset="-122"/>
            </a:endParaRPr>
          </a:p>
        </p:txBody>
      </p:sp>
      <p:sp>
        <p:nvSpPr>
          <p:cNvPr id="31749" name="Rectangle 6"/>
          <p:cNvSpPr/>
          <p:nvPr/>
        </p:nvSpPr>
        <p:spPr>
          <a:xfrm>
            <a:off x="539750" y="5373688"/>
            <a:ext cx="2089150" cy="519112"/>
          </a:xfrm>
          <a:prstGeom prst="rect">
            <a:avLst/>
          </a:prstGeom>
          <a:noFill/>
          <a:ln w="9525">
            <a:noFill/>
          </a:ln>
        </p:spPr>
        <p:txBody>
          <a:bodyPr anchor="t">
            <a:spAutoFit/>
          </a:bodyPr>
          <a:lstStyle/>
          <a:p>
            <a:pPr>
              <a:spcBef>
                <a:spcPct val="20000"/>
              </a:spcBef>
              <a:buClr>
                <a:schemeClr val="hlink"/>
              </a:buClr>
              <a:buSzPct val="70000"/>
              <a:buFont typeface="Wingdings" panose="05000000000000000000" pitchFamily="2" charset="2"/>
            </a:pPr>
            <a:r>
              <a:rPr lang="zh-CN" altLang="en-US" sz="2800" dirty="0">
                <a:solidFill>
                  <a:schemeClr val="tx1"/>
                </a:solidFill>
                <a:latin typeface="Arial" panose="020B0604020202020204" pitchFamily="34" charset="0"/>
                <a:ea typeface="黑体" panose="02010609060101010101" pitchFamily="49" charset="-122"/>
              </a:rPr>
              <a:t>失业保险卡</a:t>
            </a:r>
          </a:p>
        </p:txBody>
      </p:sp>
      <p:sp>
        <p:nvSpPr>
          <p:cNvPr id="31750" name="Text Box 7"/>
          <p:cNvSpPr txBox="1"/>
          <p:nvPr/>
        </p:nvSpPr>
        <p:spPr>
          <a:xfrm>
            <a:off x="3471863" y="6392863"/>
            <a:ext cx="184150" cy="579437"/>
          </a:xfrm>
          <a:prstGeom prst="rect">
            <a:avLst/>
          </a:prstGeom>
          <a:noFill/>
          <a:ln w="9525">
            <a:noFill/>
          </a:ln>
        </p:spPr>
        <p:txBody>
          <a:bodyPr wrap="none" anchor="t">
            <a:spAutoFit/>
          </a:bodyPr>
          <a:lstStyle/>
          <a:p>
            <a:endParaRPr lang="zh-CN" altLang="zh-CN" b="0" dirty="0">
              <a:solidFill>
                <a:schemeClr val="tx1"/>
              </a:solidFill>
              <a:latin typeface="Arial" panose="020B0604020202020204" pitchFamily="34" charset="0"/>
              <a:ea typeface="宋体" panose="02010600030101010101" pitchFamily="2" charset="-122"/>
            </a:endParaRPr>
          </a:p>
        </p:txBody>
      </p:sp>
      <p:sp>
        <p:nvSpPr>
          <p:cNvPr id="37896" name="Rectangle 8"/>
          <p:cNvSpPr>
            <a:spLocks noChangeArrowheads="1"/>
          </p:cNvSpPr>
          <p:nvPr/>
        </p:nvSpPr>
        <p:spPr bwMode="auto">
          <a:xfrm>
            <a:off x="3203575" y="5229225"/>
            <a:ext cx="5940425" cy="1014413"/>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sz="30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作用：使社会</a:t>
            </a:r>
            <a:r>
              <a:rPr kumimoji="0" lang="zh-CN" sz="3000" b="1" i="0" u="none" strike="noStrike" kern="1200" cap="none" spc="0" normalizeH="0" baseline="0" noProof="0">
                <a:ln>
                  <a:noFill/>
                </a:ln>
                <a:solidFill>
                  <a:srgbClr val="FF5050"/>
                </a:solidFill>
                <a:effectLst/>
                <a:uLnTx/>
                <a:uFillTx/>
                <a:latin typeface="黑体" panose="02010609060101010101" pitchFamily="49" charset="-122"/>
                <a:ea typeface="黑体" panose="02010609060101010101" pitchFamily="49" charset="-122"/>
                <a:cs typeface="黑体" panose="02010609060101010101" pitchFamily="49" charset="-122"/>
              </a:rPr>
              <a:t>弱势群体</a:t>
            </a:r>
            <a:r>
              <a:rPr kumimoji="0" lang="zh-CN" sz="30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享有经济 保护，从而改善了美国人的生活。</a:t>
            </a:r>
            <a:endParaRPr kumimoji="0" lang="zh-CN" sz="3000" b="1" i="0" u="none" strike="noStrike" kern="1200" cap="none" spc="0" normalizeH="0" baseline="0" noProof="0">
              <a:ln>
                <a:noFill/>
              </a:ln>
              <a:solidFill>
                <a:schemeClr val="tx1"/>
              </a:solidFill>
              <a:effectLst/>
              <a:uLnTx/>
              <a:uFillTx/>
              <a:latin typeface="黑体" panose="02010609060101010101" pitchFamily="49" charset="-122"/>
              <a:cs typeface="黑体" panose="02010609060101010101" pitchFamily="49" charset="-122"/>
            </a:endParaRPr>
          </a:p>
        </p:txBody>
      </p:sp>
      <p:sp>
        <p:nvSpPr>
          <p:cNvPr id="31752" name="Rectangle 9"/>
          <p:cNvSpPr/>
          <p:nvPr/>
        </p:nvSpPr>
        <p:spPr>
          <a:xfrm>
            <a:off x="3473450" y="3333750"/>
            <a:ext cx="5670550" cy="1414463"/>
          </a:xfrm>
          <a:prstGeom prst="rect">
            <a:avLst/>
          </a:prstGeom>
          <a:noFill/>
          <a:ln w="9525">
            <a:noFill/>
          </a:ln>
        </p:spPr>
        <p:txBody>
          <a:bodyPr wrap="square" anchor="t">
            <a:spAutoFit/>
          </a:bodyPr>
          <a:lstStyle/>
          <a:p>
            <a:r>
              <a:rPr lang="zh-CN" altLang="en-US" sz="3000" dirty="0">
                <a:solidFill>
                  <a:srgbClr val="FF5050"/>
                </a:solidFill>
                <a:latin typeface="Arial" panose="020B0604020202020204" pitchFamily="34" charset="0"/>
                <a:ea typeface="黑体" panose="02010609060101010101" pitchFamily="49" charset="-122"/>
              </a:rPr>
              <a:t>请思考：</a:t>
            </a:r>
            <a:r>
              <a:rPr lang="zh-CN" altLang="en-US" sz="2800" dirty="0">
                <a:solidFill>
                  <a:schemeClr val="tx1"/>
                </a:solidFill>
                <a:latin typeface="仿宋" panose="02010609060101010101" charset="-122"/>
                <a:ea typeface="仿宋" panose="02010609060101010101" charset="-122"/>
              </a:rPr>
              <a:t>从</a:t>
            </a:r>
            <a:r>
              <a:rPr lang="zh-CN" altLang="en-US" sz="2800" dirty="0">
                <a:solidFill>
                  <a:srgbClr val="FF5050"/>
                </a:solidFill>
                <a:latin typeface="仿宋" panose="02010609060101010101" charset="-122"/>
                <a:ea typeface="仿宋" panose="02010609060101010101" charset="-122"/>
              </a:rPr>
              <a:t>社会生活</a:t>
            </a:r>
            <a:r>
              <a:rPr lang="zh-CN" altLang="en-US" sz="2800" dirty="0">
                <a:solidFill>
                  <a:schemeClr val="tx1"/>
                </a:solidFill>
                <a:latin typeface="仿宋" panose="02010609060101010101" charset="-122"/>
                <a:ea typeface="仿宋" panose="02010609060101010101" charset="-122"/>
              </a:rPr>
              <a:t>角度看，罗斯福新政建立的社会保障体系对美国人有什么作用？</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896"/>
                                        </p:tgtEl>
                                        <p:attrNameLst>
                                          <p:attrName>style.visibility</p:attrName>
                                        </p:attrNameLst>
                                      </p:cBhvr>
                                      <p:to>
                                        <p:strVal val="visible"/>
                                      </p:to>
                                    </p:set>
                                    <p:animEffect transition="in" filter="wipe(left)">
                                      <p:cBhvr>
                                        <p:cTn id="7" dur="500"/>
                                        <p:tgtEl>
                                          <p:spTgt spid="378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6" grpId="0" bldLvl="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p:cNvSpPr>
          <p:nvPr>
            <p:ph idx="4294967295"/>
          </p:nvPr>
        </p:nvSpPr>
        <p:spPr>
          <a:xfrm>
            <a:off x="9525" y="-39687"/>
            <a:ext cx="9199563" cy="6708775"/>
          </a:xfrm>
          <a:prstGeom prst="rect">
            <a:avLst/>
          </a:prstGeom>
          <a:solidFill>
            <a:schemeClr val="bg1"/>
          </a:solidFill>
          <a:ln w="9525">
            <a:noFill/>
          </a:ln>
        </p:spPr>
        <p:txBody>
          <a:bodyPr vert="horz" wrap="square" lIns="91440" tIns="45720" rIns="91440" bIns="45720" anchor="t"/>
          <a:lstStyle/>
          <a:p>
            <a:pPr eaLnBrk="1" hangingPunct="1">
              <a:lnSpc>
                <a:spcPct val="100000"/>
              </a:lnSpc>
              <a:buNone/>
            </a:pPr>
            <a:r>
              <a:rPr lang="zh-CN" altLang="zh-CN" sz="2600" b="1" dirty="0">
                <a:latin typeface="黑体" panose="02010609060101010101" pitchFamily="49" charset="-122"/>
                <a:ea typeface="黑体" panose="02010609060101010101" pitchFamily="49" charset="-122"/>
              </a:rPr>
              <a:t>  </a:t>
            </a:r>
          </a:p>
          <a:p>
            <a:pPr eaLnBrk="1" hangingPunct="1">
              <a:lnSpc>
                <a:spcPct val="100000"/>
              </a:lnSpc>
              <a:buNone/>
            </a:pPr>
            <a:r>
              <a:rPr lang="zh-CN" altLang="en-US" sz="2600" b="1" dirty="0">
                <a:latin typeface="黑体" panose="02010609060101010101" pitchFamily="49" charset="-122"/>
                <a:ea typeface="黑体" panose="02010609060101010101" pitchFamily="49" charset="-122"/>
              </a:rPr>
              <a:t>  材料三</a:t>
            </a:r>
            <a:r>
              <a:rPr lang="zh-CN" altLang="en-US" sz="2600" b="1" dirty="0">
                <a:latin typeface="黑体" panose="02010609060101010101" pitchFamily="49" charset="-122"/>
                <a:ea typeface="黑体" panose="02010609060101010101" pitchFamily="49" charset="-122"/>
                <a:sym typeface="Wingdings" panose="05000000000000000000" pitchFamily="2" charset="2"/>
              </a:rPr>
              <a:t>：</a:t>
            </a:r>
            <a:r>
              <a:rPr lang="zh-CN" altLang="en-US" sz="2600" b="1" dirty="0">
                <a:latin typeface="宋体" panose="02010600030101010101" pitchFamily="2" charset="-122"/>
                <a:ea typeface="黑体" panose="02010609060101010101" pitchFamily="49" charset="-122"/>
                <a:sym typeface="Wingdings" panose="05000000000000000000" pitchFamily="2" charset="2"/>
              </a:rPr>
              <a:t>“‘</a:t>
            </a:r>
            <a:r>
              <a:rPr lang="zh-CN" altLang="en-US" sz="2600" b="1" dirty="0">
                <a:latin typeface="黑体" panose="02010609060101010101" pitchFamily="49" charset="-122"/>
                <a:ea typeface="黑体" panose="02010609060101010101" pitchFamily="49" charset="-122"/>
              </a:rPr>
              <a:t>新政</a:t>
            </a:r>
            <a:r>
              <a:rPr lang="zh-CN" altLang="en-US" sz="2600" b="1" dirty="0">
                <a:latin typeface="宋体" panose="02010600030101010101" pitchFamily="2" charset="-122"/>
                <a:ea typeface="黑体" panose="02010609060101010101" pitchFamily="49" charset="-122"/>
              </a:rPr>
              <a:t>’</a:t>
            </a:r>
            <a:r>
              <a:rPr lang="zh-CN" altLang="en-US" sz="2600" b="1" dirty="0">
                <a:latin typeface="黑体" panose="02010609060101010101" pitchFamily="49" charset="-122"/>
                <a:ea typeface="黑体" panose="02010609060101010101" pitchFamily="49" charset="-122"/>
              </a:rPr>
              <a:t>，特别是那些</a:t>
            </a:r>
            <a:r>
              <a:rPr lang="zh-CN" altLang="en-US" sz="2600" b="1" dirty="0">
                <a:solidFill>
                  <a:srgbClr val="FF5050"/>
                </a:solidFill>
                <a:latin typeface="黑体" panose="02010609060101010101" pitchFamily="49" charset="-122"/>
                <a:ea typeface="黑体" panose="02010609060101010101" pitchFamily="49" charset="-122"/>
              </a:rPr>
              <a:t>社会改革立法，</a:t>
            </a:r>
            <a:r>
              <a:rPr lang="zh-CN" altLang="en-US" sz="2600" b="1" dirty="0">
                <a:latin typeface="黑体" panose="02010609060101010101" pitchFamily="49" charset="-122"/>
                <a:ea typeface="黑体" panose="02010609060101010101" pitchFamily="49" charset="-122"/>
              </a:rPr>
              <a:t>在资产阶级民主的框架内，对某些资本主义弊病加以改良和限制，对暂时</a:t>
            </a:r>
            <a:r>
              <a:rPr lang="zh-CN" altLang="en-US" sz="2600" b="1" dirty="0">
                <a:solidFill>
                  <a:srgbClr val="FF5050"/>
                </a:solidFill>
                <a:latin typeface="黑体" panose="02010609060101010101" pitchFamily="49" charset="-122"/>
                <a:ea typeface="黑体" panose="02010609060101010101" pitchFamily="49" charset="-122"/>
              </a:rPr>
              <a:t>改善劳动人民的社会和经济地位</a:t>
            </a:r>
            <a:r>
              <a:rPr lang="zh-CN" altLang="en-US" sz="2600" b="1" dirty="0">
                <a:latin typeface="黑体" panose="02010609060101010101" pitchFamily="49" charset="-122"/>
                <a:ea typeface="黑体" panose="02010609060101010101" pitchFamily="49" charset="-122"/>
              </a:rPr>
              <a:t>，还是有积极意义</a:t>
            </a:r>
            <a:r>
              <a:rPr lang="zh-CN" altLang="en-US" sz="2600" b="1" dirty="0">
                <a:latin typeface="宋体" panose="02010600030101010101" pitchFamily="2" charset="-122"/>
                <a:ea typeface="黑体" panose="02010609060101010101" pitchFamily="49" charset="-122"/>
              </a:rPr>
              <a:t>”</a:t>
            </a:r>
            <a:r>
              <a:rPr lang="zh-CN" altLang="en-US" sz="2600" b="1" dirty="0">
                <a:latin typeface="黑体" panose="02010609060101010101" pitchFamily="49" charset="-122"/>
                <a:ea typeface="黑体" panose="02010609060101010101" pitchFamily="49" charset="-122"/>
              </a:rPr>
              <a:t>。           </a:t>
            </a:r>
          </a:p>
          <a:p>
            <a:pPr eaLnBrk="1" hangingPunct="1">
              <a:lnSpc>
                <a:spcPct val="100000"/>
              </a:lnSpc>
              <a:buNone/>
            </a:pPr>
            <a:r>
              <a:rPr lang="zh-CN" altLang="en-US" sz="2600" b="1" dirty="0">
                <a:latin typeface="黑体" panose="02010609060101010101" pitchFamily="49" charset="-122"/>
                <a:ea typeface="黑体" panose="02010609060101010101" pitchFamily="49" charset="-122"/>
              </a:rPr>
              <a:t>                                </a:t>
            </a:r>
            <a:r>
              <a:rPr lang="zh-CN" altLang="zh-CN" sz="2600" b="1" dirty="0">
                <a:latin typeface="宋体" panose="02010600030101010101" pitchFamily="2" charset="-122"/>
                <a:ea typeface="黑体" panose="02010609060101010101" pitchFamily="49" charset="-122"/>
              </a:rPr>
              <a:t>——</a:t>
            </a:r>
            <a:r>
              <a:rPr lang="zh-CN" altLang="en-US" sz="2600" b="1" dirty="0">
                <a:latin typeface="黑体" panose="02010609060101010101" pitchFamily="49" charset="-122"/>
                <a:ea typeface="黑体" panose="02010609060101010101" pitchFamily="49" charset="-122"/>
              </a:rPr>
              <a:t>邓蜀生：</a:t>
            </a:r>
            <a:r>
              <a:rPr lang="zh-CN" altLang="zh-CN" sz="2600" b="1" dirty="0">
                <a:latin typeface="黑体" panose="02010609060101010101" pitchFamily="49" charset="-122"/>
                <a:ea typeface="黑体" panose="02010609060101010101" pitchFamily="49" charset="-122"/>
              </a:rPr>
              <a:t>《</a:t>
            </a:r>
            <a:r>
              <a:rPr lang="zh-CN" altLang="en-US" sz="2600" b="1" dirty="0">
                <a:latin typeface="黑体" panose="02010609060101010101" pitchFamily="49" charset="-122"/>
                <a:ea typeface="黑体" panose="02010609060101010101" pitchFamily="49" charset="-122"/>
              </a:rPr>
              <a:t>罗斯福</a:t>
            </a:r>
            <a:r>
              <a:rPr lang="zh-CN" altLang="zh-CN" sz="2600" b="1" dirty="0">
                <a:latin typeface="黑体" panose="02010609060101010101" pitchFamily="49" charset="-122"/>
                <a:ea typeface="黑体" panose="02010609060101010101" pitchFamily="49" charset="-122"/>
              </a:rPr>
              <a:t>》</a:t>
            </a:r>
          </a:p>
          <a:p>
            <a:pPr eaLnBrk="1" hangingPunct="1">
              <a:lnSpc>
                <a:spcPct val="100000"/>
              </a:lnSpc>
              <a:buNone/>
            </a:pPr>
            <a:r>
              <a:rPr lang="zh-CN" altLang="zh-CN" sz="2600" b="1" dirty="0">
                <a:latin typeface="黑体" panose="02010609060101010101" pitchFamily="49" charset="-122"/>
                <a:ea typeface="黑体" panose="02010609060101010101" pitchFamily="49" charset="-122"/>
              </a:rPr>
              <a:t> </a:t>
            </a:r>
            <a:r>
              <a:rPr lang="zh-CN" altLang="zh-CN" sz="2600" b="1" dirty="0">
                <a:latin typeface="宋体" panose="02010600030101010101" pitchFamily="2" charset="-122"/>
                <a:ea typeface="黑体" panose="02010609060101010101" pitchFamily="49" charset="-122"/>
              </a:rPr>
              <a:t>“</a:t>
            </a:r>
            <a:r>
              <a:rPr lang="zh-CN" altLang="en-US" sz="2600" b="1" dirty="0">
                <a:latin typeface="黑体" panose="02010609060101010101" pitchFamily="49" charset="-122"/>
                <a:ea typeface="黑体" panose="02010609060101010101" pitchFamily="49" charset="-122"/>
              </a:rPr>
              <a:t>新政遏制了美国法西斯势力，使美国避免像德、日、意那样走上法西斯道路，因此，有人说</a:t>
            </a:r>
            <a:r>
              <a:rPr lang="zh-CN" altLang="en-US" sz="2600" b="1" dirty="0">
                <a:latin typeface="宋体" panose="02010600030101010101" pitchFamily="2" charset="-122"/>
                <a:ea typeface="黑体" panose="02010609060101010101" pitchFamily="49" charset="-122"/>
              </a:rPr>
              <a:t>‘</a:t>
            </a:r>
            <a:r>
              <a:rPr lang="zh-CN" altLang="en-US" sz="2600" b="1" dirty="0">
                <a:latin typeface="黑体" panose="02010609060101010101" pitchFamily="49" charset="-122"/>
                <a:ea typeface="黑体" panose="02010609060101010101" pitchFamily="49" charset="-122"/>
              </a:rPr>
              <a:t>新政</a:t>
            </a:r>
            <a:r>
              <a:rPr lang="zh-CN" altLang="en-US" sz="2600" b="1" dirty="0">
                <a:solidFill>
                  <a:srgbClr val="FF5050"/>
                </a:solidFill>
                <a:latin typeface="黑体" panose="02010609060101010101" pitchFamily="49" charset="-122"/>
                <a:ea typeface="黑体" panose="02010609060101010101" pitchFamily="49" charset="-122"/>
              </a:rPr>
              <a:t>挽救了美国的自由民主制度</a:t>
            </a:r>
            <a:r>
              <a:rPr lang="zh-CN" altLang="en-US" sz="2600" b="1" dirty="0">
                <a:latin typeface="宋体" panose="02010600030101010101" pitchFamily="2" charset="-122"/>
                <a:ea typeface="黑体" panose="02010609060101010101" pitchFamily="49" charset="-122"/>
              </a:rPr>
              <a:t>’</a:t>
            </a:r>
            <a:r>
              <a:rPr lang="zh-CN" altLang="en-US" sz="2600" b="1" dirty="0">
                <a:latin typeface="黑体" panose="02010609060101010101" pitchFamily="49" charset="-122"/>
                <a:ea typeface="黑体" panose="02010609060101010101" pitchFamily="49" charset="-122"/>
              </a:rPr>
              <a:t>  </a:t>
            </a:r>
            <a:r>
              <a:rPr lang="zh-CN" altLang="en-US" sz="2600" b="1" dirty="0">
                <a:latin typeface="宋体" panose="02010600030101010101" pitchFamily="2" charset="-122"/>
                <a:ea typeface="黑体" panose="02010609060101010101" pitchFamily="49" charset="-122"/>
              </a:rPr>
              <a:t>”</a:t>
            </a:r>
            <a:r>
              <a:rPr lang="zh-CN" altLang="en-US" sz="2600" b="1" dirty="0">
                <a:latin typeface="黑体" panose="02010609060101010101" pitchFamily="49" charset="-122"/>
                <a:ea typeface="黑体" panose="02010609060101010101" pitchFamily="49" charset="-122"/>
              </a:rPr>
              <a:t>      </a:t>
            </a:r>
            <a:r>
              <a:rPr lang="zh-CN" altLang="zh-CN" sz="2600" b="1" dirty="0">
                <a:latin typeface="宋体" panose="02010600030101010101" pitchFamily="2" charset="-122"/>
                <a:ea typeface="黑体" panose="02010609060101010101" pitchFamily="49" charset="-122"/>
              </a:rPr>
              <a:t>——</a:t>
            </a:r>
            <a:r>
              <a:rPr lang="zh-CN" altLang="zh-CN" sz="2600" b="1" dirty="0">
                <a:latin typeface="黑体" panose="02010609060101010101" pitchFamily="49" charset="-122"/>
                <a:ea typeface="黑体" panose="02010609060101010101" pitchFamily="49" charset="-122"/>
              </a:rPr>
              <a:t>《</a:t>
            </a:r>
            <a:r>
              <a:rPr lang="zh-CN" altLang="en-US" sz="2600" b="1" dirty="0">
                <a:latin typeface="黑体" panose="02010609060101010101" pitchFamily="49" charset="-122"/>
                <a:ea typeface="黑体" panose="02010609060101010101" pitchFamily="49" charset="-122"/>
              </a:rPr>
              <a:t>大国崛起</a:t>
            </a:r>
            <a:r>
              <a:rPr lang="zh-CN" altLang="zh-CN" sz="2600" b="1" dirty="0">
                <a:latin typeface="黑体" panose="02010609060101010101" pitchFamily="49" charset="-122"/>
                <a:ea typeface="黑体" panose="02010609060101010101" pitchFamily="49" charset="-122"/>
              </a:rPr>
              <a:t>》</a:t>
            </a:r>
          </a:p>
          <a:p>
            <a:pPr eaLnBrk="1" hangingPunct="1">
              <a:lnSpc>
                <a:spcPct val="100000"/>
              </a:lnSpc>
              <a:buNone/>
            </a:pPr>
            <a:endParaRPr lang="zh-CN" altLang="zh-CN" sz="2600" b="1" dirty="0">
              <a:latin typeface="黑体" panose="02010609060101010101" pitchFamily="49" charset="-122"/>
              <a:ea typeface="黑体" panose="02010609060101010101" pitchFamily="49" charset="-122"/>
            </a:endParaRPr>
          </a:p>
          <a:p>
            <a:pPr eaLnBrk="1" hangingPunct="1">
              <a:lnSpc>
                <a:spcPct val="100000"/>
              </a:lnSpc>
              <a:buNone/>
            </a:pPr>
            <a:r>
              <a:rPr lang="zh-CN" altLang="zh-CN" sz="2600" b="1" dirty="0">
                <a:solidFill>
                  <a:srgbClr val="FF5050"/>
                </a:solidFill>
                <a:latin typeface="黑体" panose="02010609060101010101" pitchFamily="49" charset="-122"/>
                <a:ea typeface="黑体" panose="02010609060101010101" pitchFamily="49" charset="-122"/>
              </a:rPr>
              <a:t>  </a:t>
            </a:r>
            <a:r>
              <a:rPr lang="zh-CN" altLang="en-US" sz="2600" b="1" dirty="0">
                <a:solidFill>
                  <a:srgbClr val="0000FF"/>
                </a:solidFill>
                <a:latin typeface="黑体" panose="02010609060101010101" pitchFamily="49" charset="-122"/>
                <a:ea typeface="黑体" panose="02010609060101010101" pitchFamily="49" charset="-122"/>
              </a:rPr>
              <a:t>请总结：从政治角度看，罗斯福新政在当时应对美国社会危机方面有何作用？</a:t>
            </a:r>
            <a:endParaRPr lang="zh-CN" altLang="en-US" sz="2600" b="1" dirty="0">
              <a:latin typeface="黑体" panose="02010609060101010101" pitchFamily="49" charset="-122"/>
              <a:ea typeface="黑体" panose="02010609060101010101" pitchFamily="49" charset="-122"/>
            </a:endParaRPr>
          </a:p>
          <a:p>
            <a:pPr eaLnBrk="1" hangingPunct="1">
              <a:lnSpc>
                <a:spcPct val="150000"/>
              </a:lnSpc>
              <a:buNone/>
            </a:pPr>
            <a:r>
              <a:rPr lang="zh-CN" altLang="en-US" sz="2600" b="1" dirty="0">
                <a:latin typeface="黑体" panose="02010609060101010101" pitchFamily="49" charset="-122"/>
                <a:ea typeface="黑体" panose="02010609060101010101" pitchFamily="49" charset="-122"/>
              </a:rPr>
              <a:t>  作用：通过建立社会福利（社会保障体系）缓和了社会矛盾，遏止了法西斯势力，使美国避免像德、日那样走上法西斯道路，维护了资本主义民主制度。</a:t>
            </a:r>
          </a:p>
          <a:p>
            <a:pPr eaLnBrk="1" hangingPunct="1">
              <a:lnSpc>
                <a:spcPct val="150000"/>
              </a:lnSpc>
              <a:buNone/>
            </a:pPr>
            <a:r>
              <a:rPr lang="zh-CN" altLang="en-US" sz="2600" b="1" dirty="0">
                <a:latin typeface="黑体" panose="02010609060101010101" pitchFamily="49" charset="-122"/>
                <a:ea typeface="黑体" panose="02010609060101010101" pitchFamily="49" charset="-12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6866">
                                            <p:txEl>
                                              <p:charRg st="0" end="102"/>
                                            </p:txEl>
                                          </p:spTgt>
                                        </p:tgtEl>
                                        <p:attrNameLst>
                                          <p:attrName>style.visibility</p:attrName>
                                        </p:attrNameLst>
                                      </p:cBhvr>
                                      <p:to>
                                        <p:strVal val="visible"/>
                                      </p:to>
                                    </p:set>
                                    <p:animEffect transition="in" filter="wipe(left)">
                                      <p:cBhvr>
                                        <p:cTn id="7" dur="500"/>
                                        <p:tgtEl>
                                          <p:spTgt spid="36866">
                                            <p:txEl>
                                              <p:charRg st="0" end="102"/>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6866">
                                            <p:txEl>
                                              <p:pRg st="1" end="1"/>
                                            </p:txEl>
                                          </p:spTgt>
                                        </p:tgtEl>
                                        <p:attrNameLst>
                                          <p:attrName>style.visibility</p:attrName>
                                        </p:attrNameLst>
                                      </p:cBhvr>
                                      <p:to>
                                        <p:strVal val="visible"/>
                                      </p:to>
                                    </p:set>
                                    <p:animEffect transition="in" filter="wipe(left)">
                                      <p:cBhvr>
                                        <p:cTn id="10" dur="500"/>
                                        <p:tgtEl>
                                          <p:spTgt spid="36866">
                                            <p:txEl>
                                              <p:pRg st="1" end="1"/>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36866">
                                            <p:txEl>
                                              <p:pRg st="1" end="1"/>
                                            </p:txEl>
                                          </p:spTgt>
                                        </p:tgtEl>
                                        <p:attrNameLst>
                                          <p:attrName>style.visibility</p:attrName>
                                        </p:attrNameLst>
                                      </p:cBhvr>
                                      <p:to>
                                        <p:strVal val="visible"/>
                                      </p:to>
                                    </p:set>
                                    <p:animEffect transition="in" filter="wipe(left)">
                                      <p:cBhvr>
                                        <p:cTn id="13" dur="500"/>
                                        <p:tgtEl>
                                          <p:spTgt spid="36866">
                                            <p:txEl>
                                              <p:pRg st="1" end="1"/>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36866">
                                            <p:txEl>
                                              <p:charRg st="103" end="179"/>
                                            </p:txEl>
                                          </p:spTgt>
                                        </p:tgtEl>
                                        <p:attrNameLst>
                                          <p:attrName>style.visibility</p:attrName>
                                        </p:attrNameLst>
                                      </p:cBhvr>
                                      <p:to>
                                        <p:strVal val="visible"/>
                                      </p:to>
                                    </p:set>
                                    <p:animEffect transition="in" filter="wipe(left)">
                                      <p:cBhvr>
                                        <p:cTn id="16" dur="500"/>
                                        <p:tgtEl>
                                          <p:spTgt spid="36866">
                                            <p:txEl>
                                              <p:charRg st="103" end="179"/>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36866">
                                            <p:txEl>
                                              <p:charRg st="180" end="217"/>
                                            </p:txEl>
                                          </p:spTgt>
                                        </p:tgtEl>
                                        <p:attrNameLst>
                                          <p:attrName>style.visibility</p:attrName>
                                        </p:attrNameLst>
                                      </p:cBhvr>
                                      <p:to>
                                        <p:strVal val="visible"/>
                                      </p:to>
                                    </p:set>
                                    <p:animEffect transition="in" filter="wipe(left)">
                                      <p:cBhvr>
                                        <p:cTn id="19" dur="500"/>
                                        <p:tgtEl>
                                          <p:spTgt spid="36866">
                                            <p:txEl>
                                              <p:charRg st="180" end="217"/>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6866">
                                            <p:txEl>
                                              <p:charRg st="218" end="292"/>
                                            </p:txEl>
                                          </p:spTgt>
                                        </p:tgtEl>
                                        <p:attrNameLst>
                                          <p:attrName>style.visibility</p:attrName>
                                        </p:attrNameLst>
                                      </p:cBhvr>
                                      <p:to>
                                        <p:strVal val="visible"/>
                                      </p:to>
                                    </p:set>
                                    <p:animEffect transition="in" filter="wipe(left)">
                                      <p:cBhvr>
                                        <p:cTn id="24" dur="500"/>
                                        <p:tgtEl>
                                          <p:spTgt spid="36866">
                                            <p:txEl>
                                              <p:charRg st="218" end="29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p:cNvSpPr>
          <p:nvPr>
            <p:ph idx="4294967295"/>
          </p:nvPr>
        </p:nvSpPr>
        <p:spPr>
          <a:xfrm>
            <a:off x="1111250" y="-127000"/>
            <a:ext cx="8032750" cy="2009775"/>
          </a:xfrm>
          <a:prstGeom prst="rect">
            <a:avLst/>
          </a:prstGeom>
          <a:solidFill>
            <a:schemeClr val="bg1"/>
          </a:solidFill>
          <a:ln w="9525">
            <a:noFill/>
          </a:ln>
        </p:spPr>
        <p:txBody>
          <a:bodyPr vert="horz" wrap="square" lIns="91440" tIns="45720" rIns="91440" bIns="45720" anchor="t"/>
          <a:lstStyle/>
          <a:p>
            <a:pPr marL="0" eaLnBrk="1" latinLnBrk="0" hangingPunct="1">
              <a:lnSpc>
                <a:spcPct val="150000"/>
              </a:lnSpc>
              <a:spcBef>
                <a:spcPct val="0"/>
              </a:spcBef>
              <a:buNone/>
            </a:pPr>
            <a:r>
              <a:rPr lang="zh-CN" altLang="en-US" sz="2600" b="1" dirty="0">
                <a:latin typeface="黑体" panose="02010609060101010101" pitchFamily="49" charset="-122"/>
                <a:ea typeface="黑体" panose="02010609060101010101" pitchFamily="49" charset="-122"/>
              </a:rPr>
              <a:t>材料四：</a:t>
            </a:r>
            <a:r>
              <a:rPr lang="zh-CN" altLang="zh-CN" sz="2600" b="1" dirty="0">
                <a:latin typeface="黑体" panose="02010609060101010101" pitchFamily="49" charset="-122"/>
                <a:ea typeface="黑体" panose="02010609060101010101" pitchFamily="49" charset="-122"/>
              </a:rPr>
              <a:t>“</a:t>
            </a:r>
            <a:r>
              <a:rPr lang="zh-CN" altLang="en-US" sz="2600" b="1" dirty="0">
                <a:latin typeface="黑体" panose="02010609060101010101" pitchFamily="49" charset="-122"/>
                <a:ea typeface="黑体" panose="02010609060101010101" pitchFamily="49" charset="-122"/>
              </a:rPr>
              <a:t>二战后，</a:t>
            </a:r>
            <a:r>
              <a:rPr lang="zh-CN" altLang="en-US" sz="2600" b="1" dirty="0">
                <a:solidFill>
                  <a:srgbClr val="FF5050"/>
                </a:solidFill>
                <a:latin typeface="黑体" panose="02010609060101010101" pitchFamily="49" charset="-122"/>
                <a:ea typeface="黑体" panose="02010609060101010101" pitchFamily="49" charset="-122"/>
              </a:rPr>
              <a:t>英国、法国、联邦德国和日本</a:t>
            </a:r>
            <a:r>
              <a:rPr lang="zh-CN" altLang="zh-CN" sz="2600" b="1" dirty="0">
                <a:latin typeface="黑体" panose="02010609060101010101" pitchFamily="49" charset="-122"/>
                <a:ea typeface="黑体" panose="02010609060101010101" pitchFamily="49" charset="-122"/>
              </a:rPr>
              <a:t>……</a:t>
            </a:r>
            <a:r>
              <a:rPr lang="zh-CN" altLang="en-US" sz="2600" b="1" dirty="0">
                <a:latin typeface="黑体" panose="02010609060101010101" pitchFamily="49" charset="-122"/>
                <a:ea typeface="黑体" panose="02010609060101010101" pitchFamily="49" charset="-122"/>
              </a:rPr>
              <a:t>虽然发展模式各不相同，但政府干预都是这些国家经济发展中的共同之处” 。 </a:t>
            </a:r>
            <a:endParaRPr lang="zh-CN" altLang="en-US" sz="2800" b="1" dirty="0"/>
          </a:p>
          <a:p>
            <a:pPr marL="0" eaLnBrk="1" latinLnBrk="0" hangingPunct="1">
              <a:lnSpc>
                <a:spcPct val="90000"/>
              </a:lnSpc>
              <a:spcBef>
                <a:spcPct val="0"/>
              </a:spcBef>
              <a:buNone/>
            </a:pPr>
            <a:r>
              <a:rPr lang="zh-CN" altLang="zh-CN" sz="2800" b="1" dirty="0">
                <a:solidFill>
                  <a:srgbClr val="FF5050"/>
                </a:solidFill>
                <a:ea typeface="黑体" panose="02010609060101010101" pitchFamily="49" charset="-122"/>
              </a:rPr>
              <a:t>    </a:t>
            </a:r>
          </a:p>
          <a:p>
            <a:pPr marL="0" eaLnBrk="1" latinLnBrk="0" hangingPunct="1">
              <a:lnSpc>
                <a:spcPct val="90000"/>
              </a:lnSpc>
              <a:spcBef>
                <a:spcPct val="0"/>
              </a:spcBef>
              <a:buNone/>
            </a:pPr>
            <a:r>
              <a:rPr lang="zh-CN" altLang="zh-CN" sz="2800" b="1" dirty="0">
                <a:solidFill>
                  <a:srgbClr val="FF5050"/>
                </a:solidFill>
                <a:ea typeface="黑体" panose="02010609060101010101" pitchFamily="49" charset="-122"/>
              </a:rPr>
              <a:t>         </a:t>
            </a:r>
            <a:endParaRPr lang="zh-CN" altLang="zh-CN" sz="2800" b="1" dirty="0"/>
          </a:p>
        </p:txBody>
      </p:sp>
      <p:sp>
        <p:nvSpPr>
          <p:cNvPr id="2" name="文本框 1"/>
          <p:cNvSpPr txBox="1"/>
          <p:nvPr/>
        </p:nvSpPr>
        <p:spPr>
          <a:xfrm>
            <a:off x="1111250" y="2341563"/>
            <a:ext cx="8032750" cy="3479800"/>
          </a:xfrm>
          <a:prstGeom prst="rect">
            <a:avLst/>
          </a:prstGeom>
          <a:noFill/>
          <a:ln w="9525">
            <a:noFill/>
          </a:ln>
        </p:spPr>
        <p:txBody>
          <a:bodyPr wrap="square" anchor="t">
            <a:spAutoFit/>
          </a:bodyPr>
          <a:lstStyle/>
          <a:p>
            <a:pPr>
              <a:lnSpc>
                <a:spcPct val="150000"/>
              </a:lnSpc>
            </a:pPr>
            <a:r>
              <a:rPr lang="zh-CN" altLang="en-US" sz="2600" dirty="0">
                <a:solidFill>
                  <a:srgbClr val="FF5050"/>
                </a:solidFill>
                <a:latin typeface="仿宋" panose="02010609060101010101" charset="-122"/>
                <a:ea typeface="仿宋" panose="02010609060101010101" charset="-122"/>
              </a:rPr>
              <a:t>请思考：</a:t>
            </a:r>
            <a:r>
              <a:rPr lang="zh-CN" altLang="en-US" sz="2600" dirty="0">
                <a:latin typeface="仿宋" panose="02010609060101010101" charset="-122"/>
                <a:ea typeface="仿宋" panose="02010609060101010101" charset="-122"/>
              </a:rPr>
              <a:t>从</a:t>
            </a:r>
            <a:r>
              <a:rPr lang="zh-CN" altLang="en-US" sz="2600" dirty="0">
                <a:solidFill>
                  <a:srgbClr val="FF5050"/>
                </a:solidFill>
                <a:latin typeface="仿宋" panose="02010609060101010101" charset="-122"/>
                <a:ea typeface="仿宋" panose="02010609060101010101" charset="-122"/>
              </a:rPr>
              <a:t>经济角度</a:t>
            </a:r>
            <a:r>
              <a:rPr lang="zh-CN" altLang="en-US" sz="2600" dirty="0">
                <a:latin typeface="仿宋" panose="02010609060101010101" charset="-122"/>
                <a:ea typeface="仿宋" panose="02010609060101010101" charset="-122"/>
              </a:rPr>
              <a:t>看，罗斯福新政开创了什么新模式挽救了市场经济，对美国与西欧有何影响？</a:t>
            </a:r>
            <a:endParaRPr lang="en-US" altLang="zh-CN" sz="2600" dirty="0">
              <a:latin typeface="黑体" panose="02010609060101010101" pitchFamily="49" charset="-122"/>
              <a:ea typeface="黑体" panose="02010609060101010101" pitchFamily="49" charset="-122"/>
            </a:endParaRPr>
          </a:p>
          <a:p>
            <a:pPr>
              <a:lnSpc>
                <a:spcPct val="150000"/>
              </a:lnSpc>
            </a:pPr>
            <a:endParaRPr lang="zh-CN" altLang="en-US" sz="2600" dirty="0">
              <a:latin typeface="黑体" panose="02010609060101010101" pitchFamily="49" charset="-122"/>
              <a:ea typeface="黑体" panose="02010609060101010101" pitchFamily="49" charset="-122"/>
            </a:endParaRPr>
          </a:p>
          <a:p>
            <a:pPr>
              <a:lnSpc>
                <a:spcPct val="150000"/>
              </a:lnSpc>
            </a:pPr>
            <a:r>
              <a:rPr lang="zh-CN" altLang="en-US" sz="2600" dirty="0">
                <a:latin typeface="黑体" panose="02010609060101010101" pitchFamily="49" charset="-122"/>
                <a:ea typeface="黑体" panose="02010609060101010101" pitchFamily="49" charset="-122"/>
              </a:rPr>
              <a:t>开创国家干预经济新模式，二战后欧美都采用国家干预进行社会、经济改革，从而产生深远影响。</a:t>
            </a:r>
            <a:endParaRPr lang="zh-CN" altLang="en-US" sz="2800" dirty="0">
              <a:latin typeface="华文行楷" panose="02010800040101010101" pitchFamily="2" charset="-122"/>
              <a:ea typeface="华文行楷" panose="02010800040101010101" pitchFamily="2" charset="-122"/>
            </a:endParaRPr>
          </a:p>
          <a:p>
            <a:pPr>
              <a:lnSpc>
                <a:spcPct val="90000"/>
              </a:lnSpc>
            </a:pPr>
            <a:endParaRPr lang="zh-CN" altLang="en-US" sz="2800" dirty="0">
              <a:latin typeface="华文行楷" panose="02010800040101010101" pitchFamily="2" charset="-122"/>
              <a:ea typeface="华文行楷" panose="0201080004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p:cNvSpPr>
          <p:nvPr>
            <p:ph type="title" idx="4294967295"/>
          </p:nvPr>
        </p:nvSpPr>
        <p:spPr>
          <a:xfrm>
            <a:off x="788988" y="260350"/>
            <a:ext cx="5500687" cy="692150"/>
          </a:xfrm>
          <a:prstGeom prst="rect">
            <a:avLst/>
          </a:prstGeom>
          <a:noFill/>
          <a:ln w="9525">
            <a:noFill/>
          </a:ln>
        </p:spPr>
        <p:txBody>
          <a:bodyPr vert="horz" wrap="square" lIns="91440" tIns="45720" rIns="91440" bIns="45720" anchor="ctr"/>
          <a:lstStyle/>
          <a:p>
            <a:pPr eaLnBrk="1" hangingPunct="1"/>
            <a:r>
              <a:rPr lang="zh-CN" altLang="en-US" sz="3600" b="1" dirty="0">
                <a:ea typeface="黑体" panose="02010609060101010101" pitchFamily="49" charset="-122"/>
              </a:rPr>
              <a:t>三、罗斯福新政的评价</a:t>
            </a:r>
            <a:endParaRPr lang="en-US" altLang="zh-CN" sz="3600" b="1" dirty="0">
              <a:ea typeface="黑体" panose="02010609060101010101" pitchFamily="49" charset="-122"/>
            </a:endParaRPr>
          </a:p>
        </p:txBody>
      </p:sp>
      <p:sp>
        <p:nvSpPr>
          <p:cNvPr id="38915" name="Text Box 3"/>
          <p:cNvSpPr txBox="1"/>
          <p:nvPr/>
        </p:nvSpPr>
        <p:spPr>
          <a:xfrm>
            <a:off x="2677478" y="2171700"/>
            <a:ext cx="4967287" cy="460375"/>
          </a:xfrm>
          <a:prstGeom prst="rect">
            <a:avLst/>
          </a:prstGeom>
          <a:noFill/>
          <a:ln w="9525">
            <a:noFill/>
          </a:ln>
        </p:spPr>
        <p:txBody>
          <a:bodyPr anchor="t">
            <a:spAutoFit/>
          </a:bodyPr>
          <a:lstStyle/>
          <a:p>
            <a:r>
              <a:rPr lang="zh-CN" altLang="en-US" sz="2400" b="1" dirty="0">
                <a:solidFill>
                  <a:srgbClr val="FF3399"/>
                </a:solidFill>
                <a:latin typeface="黑体" panose="02010609060101010101" pitchFamily="49" charset="-122"/>
                <a:ea typeface="黑体" panose="02010609060101010101" pitchFamily="49" charset="-122"/>
              </a:rPr>
              <a:t>使美国渡过经济危机。</a:t>
            </a:r>
          </a:p>
        </p:txBody>
      </p:sp>
      <p:sp>
        <p:nvSpPr>
          <p:cNvPr id="38916" name="Text Box 4"/>
          <p:cNvSpPr txBox="1"/>
          <p:nvPr/>
        </p:nvSpPr>
        <p:spPr>
          <a:xfrm>
            <a:off x="980440" y="3187700"/>
            <a:ext cx="7562850" cy="1198880"/>
          </a:xfrm>
          <a:prstGeom prst="rect">
            <a:avLst/>
          </a:prstGeom>
          <a:noFill/>
          <a:ln w="9525">
            <a:noFill/>
          </a:ln>
        </p:spPr>
        <p:txBody>
          <a:bodyPr wrap="square" anchor="t">
            <a:spAutoFit/>
          </a:bodyPr>
          <a:lstStyle/>
          <a:p>
            <a:r>
              <a:rPr lang="zh-CN" altLang="en-US" sz="2400" b="1" dirty="0">
                <a:latin typeface="黑体" panose="02010609060101010101" pitchFamily="49" charset="-122"/>
                <a:ea typeface="黑体" panose="02010609060101010101" pitchFamily="49" charset="-122"/>
                <a:cs typeface="黑体" panose="02010609060101010101" pitchFamily="49" charset="-122"/>
              </a:rPr>
              <a:t>（</a:t>
            </a:r>
            <a:r>
              <a:rPr lang="en-US" altLang="zh-CN" sz="2400" b="1" dirty="0">
                <a:latin typeface="黑体" panose="02010609060101010101" pitchFamily="49" charset="-122"/>
                <a:ea typeface="黑体" panose="02010609060101010101" pitchFamily="49" charset="-122"/>
                <a:cs typeface="黑体" panose="02010609060101010101" pitchFamily="49" charset="-122"/>
              </a:rPr>
              <a:t>1</a:t>
            </a:r>
            <a:r>
              <a:rPr lang="zh-CN" altLang="en-US" sz="2400" b="1" dirty="0">
                <a:latin typeface="黑体" panose="02010609060101010101" pitchFamily="49" charset="-122"/>
                <a:ea typeface="黑体" panose="02010609060101010101" pitchFamily="49" charset="-122"/>
                <a:cs typeface="黑体" panose="02010609060101010101" pitchFamily="49" charset="-122"/>
              </a:rPr>
              <a:t>）缓和社会矛盾，改善了美国人的生活，使美国避免走上法西斯道路，维护了资本主义民主制度。</a:t>
            </a:r>
            <a:endParaRPr lang="en-US" altLang="zh-CN" sz="2400" b="1" dirty="0">
              <a:latin typeface="黑体" panose="02010609060101010101" pitchFamily="49" charset="-122"/>
              <a:ea typeface="黑体" panose="02010609060101010101" pitchFamily="49" charset="-122"/>
              <a:cs typeface="黑体" panose="02010609060101010101" pitchFamily="49" charset="-122"/>
            </a:endParaRPr>
          </a:p>
          <a:p>
            <a:r>
              <a:rPr lang="zh-CN" altLang="en-US" sz="2400" b="1" dirty="0">
                <a:solidFill>
                  <a:srgbClr val="0000FF"/>
                </a:solidFill>
                <a:latin typeface="黑体" panose="02010609060101010101" pitchFamily="49" charset="-122"/>
                <a:ea typeface="黑体" panose="02010609060101010101" pitchFamily="49" charset="-122"/>
                <a:cs typeface="黑体" panose="02010609060101010101" pitchFamily="49" charset="-122"/>
              </a:rPr>
              <a:t>（</a:t>
            </a:r>
            <a:r>
              <a:rPr lang="en-US" altLang="zh-CN" sz="2400" b="1" dirty="0">
                <a:solidFill>
                  <a:srgbClr val="0000FF"/>
                </a:solidFill>
                <a:latin typeface="黑体" panose="02010609060101010101" pitchFamily="49" charset="-122"/>
                <a:ea typeface="黑体" panose="02010609060101010101" pitchFamily="49" charset="-122"/>
                <a:cs typeface="黑体" panose="02010609060101010101" pitchFamily="49" charset="-122"/>
              </a:rPr>
              <a:t>2</a:t>
            </a:r>
            <a:r>
              <a:rPr lang="zh-CN" altLang="en-US" sz="2400" b="1" dirty="0">
                <a:solidFill>
                  <a:srgbClr val="0000FF"/>
                </a:solidFill>
                <a:latin typeface="黑体" panose="02010609060101010101" pitchFamily="49" charset="-122"/>
                <a:ea typeface="黑体" panose="02010609060101010101" pitchFamily="49" charset="-122"/>
                <a:cs typeface="黑体" panose="02010609060101010101" pitchFamily="49" charset="-122"/>
              </a:rPr>
              <a:t>）联邦政府和总统权力扩大</a:t>
            </a:r>
            <a:r>
              <a:rPr lang="zh-CN" altLang="en-US" sz="2400" b="1" dirty="0">
                <a:latin typeface="黑体" panose="02010609060101010101" pitchFamily="49" charset="-122"/>
                <a:ea typeface="黑体" panose="02010609060101010101" pitchFamily="49" charset="-122"/>
                <a:cs typeface="黑体" panose="02010609060101010101" pitchFamily="49" charset="-122"/>
              </a:rPr>
              <a:t>。</a:t>
            </a:r>
          </a:p>
        </p:txBody>
      </p:sp>
      <p:sp>
        <p:nvSpPr>
          <p:cNvPr id="34820" name="Text Box 5"/>
          <p:cNvSpPr txBox="1"/>
          <p:nvPr/>
        </p:nvSpPr>
        <p:spPr>
          <a:xfrm>
            <a:off x="2969578" y="3136900"/>
            <a:ext cx="309880" cy="460375"/>
          </a:xfrm>
          <a:prstGeom prst="rect">
            <a:avLst/>
          </a:prstGeom>
          <a:noFill/>
          <a:ln w="9525">
            <a:noFill/>
          </a:ln>
        </p:spPr>
        <p:txBody>
          <a:bodyPr wrap="none" anchor="t">
            <a:spAutoFit/>
          </a:bodyPr>
          <a:lstStyle/>
          <a:p>
            <a:endParaRPr lang="zh-CN" altLang="zh-CN" sz="2400" b="1" dirty="0">
              <a:solidFill>
                <a:schemeClr val="tx1"/>
              </a:solidFill>
              <a:latin typeface="黑体" panose="02010609060101010101" pitchFamily="49" charset="-122"/>
              <a:ea typeface="黑体" panose="02010609060101010101" pitchFamily="49" charset="-122"/>
            </a:endParaRPr>
          </a:p>
        </p:txBody>
      </p:sp>
      <p:sp>
        <p:nvSpPr>
          <p:cNvPr id="38918" name="Text Box 6"/>
          <p:cNvSpPr txBox="1"/>
          <p:nvPr/>
        </p:nvSpPr>
        <p:spPr>
          <a:xfrm>
            <a:off x="2560003" y="4437063"/>
            <a:ext cx="5859462" cy="1198880"/>
          </a:xfrm>
          <a:prstGeom prst="rect">
            <a:avLst/>
          </a:prstGeom>
          <a:noFill/>
          <a:ln w="9525">
            <a:noFill/>
          </a:ln>
        </p:spPr>
        <p:txBody>
          <a:bodyPr wrap="square" anchor="t">
            <a:spAutoFit/>
          </a:bodyPr>
          <a:lstStyle/>
          <a:p>
            <a:r>
              <a:rPr lang="zh-CN" altLang="en-US" sz="2400" b="1" dirty="0">
                <a:solidFill>
                  <a:srgbClr val="996633"/>
                </a:solidFill>
                <a:latin typeface="黑体" panose="02010609060101010101" pitchFamily="49" charset="-122"/>
                <a:ea typeface="黑体" panose="02010609060101010101" pitchFamily="49" charset="-122"/>
              </a:rPr>
              <a:t>开创国家干预经济的新模式，逐渐形成国家垄断资本主义，对后来美国与西欧都产生深远的影响。</a:t>
            </a:r>
          </a:p>
        </p:txBody>
      </p:sp>
      <p:sp>
        <p:nvSpPr>
          <p:cNvPr id="34822" name="Text Box 7"/>
          <p:cNvSpPr txBox="1"/>
          <p:nvPr/>
        </p:nvSpPr>
        <p:spPr>
          <a:xfrm>
            <a:off x="394653" y="1354138"/>
            <a:ext cx="1819275" cy="460375"/>
          </a:xfrm>
          <a:prstGeom prst="rect">
            <a:avLst/>
          </a:prstGeom>
          <a:noFill/>
          <a:ln w="9525">
            <a:noFill/>
          </a:ln>
        </p:spPr>
        <p:txBody>
          <a:bodyPr wrap="square" anchor="t">
            <a:spAutoFit/>
          </a:bodyPr>
          <a:lstStyle/>
          <a:p>
            <a:r>
              <a:rPr lang="en-US" altLang="zh-CN" sz="2400" b="1" dirty="0">
                <a:solidFill>
                  <a:schemeClr val="tx1"/>
                </a:solidFill>
                <a:latin typeface="黑体" panose="02010609060101010101" pitchFamily="49" charset="-122"/>
                <a:ea typeface="黑体" panose="02010609060101010101" pitchFamily="49" charset="-122"/>
                <a:cs typeface="黑体" panose="02010609060101010101" pitchFamily="49" charset="-122"/>
              </a:rPr>
              <a:t>1</a:t>
            </a:r>
            <a:r>
              <a:rPr lang="zh-CN" altLang="en-US" sz="2400" b="1" dirty="0">
                <a:solidFill>
                  <a:schemeClr val="tx1"/>
                </a:solidFill>
                <a:latin typeface="黑体" panose="02010609060101010101" pitchFamily="49" charset="-122"/>
                <a:ea typeface="黑体" panose="02010609060101010101" pitchFamily="49" charset="-122"/>
                <a:cs typeface="黑体" panose="02010609060101010101" pitchFamily="49" charset="-122"/>
              </a:rPr>
              <a:t>、实质</a:t>
            </a:r>
            <a:endParaRPr lang="zh-CN" altLang="zh-CN" sz="2400" b="1"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34823" name="Text Box 8"/>
          <p:cNvSpPr txBox="1"/>
          <p:nvPr/>
        </p:nvSpPr>
        <p:spPr>
          <a:xfrm>
            <a:off x="429578" y="2119313"/>
            <a:ext cx="2428875" cy="460375"/>
          </a:xfrm>
          <a:prstGeom prst="rect">
            <a:avLst/>
          </a:prstGeom>
          <a:noFill/>
          <a:ln w="9525">
            <a:noFill/>
          </a:ln>
        </p:spPr>
        <p:txBody>
          <a:bodyPr anchor="t">
            <a:spAutoFit/>
          </a:bodyPr>
          <a:lstStyle/>
          <a:p>
            <a:r>
              <a:rPr lang="en-US" altLang="zh-CN" sz="2400" b="1" dirty="0">
                <a:solidFill>
                  <a:schemeClr val="tx1"/>
                </a:solidFill>
                <a:latin typeface="黑体" panose="02010609060101010101" pitchFamily="49" charset="-122"/>
                <a:ea typeface="黑体" panose="02010609060101010101" pitchFamily="49" charset="-122"/>
                <a:cs typeface="黑体" panose="02010609060101010101" pitchFamily="49" charset="-122"/>
              </a:rPr>
              <a:t>2</a:t>
            </a:r>
            <a:r>
              <a:rPr lang="zh-CN" altLang="en-US" sz="2400" b="1" dirty="0">
                <a:solidFill>
                  <a:schemeClr val="tx1"/>
                </a:solidFill>
                <a:latin typeface="黑体" panose="02010609060101010101" pitchFamily="49" charset="-122"/>
                <a:ea typeface="黑体" panose="02010609060101010101" pitchFamily="49" charset="-122"/>
                <a:cs typeface="黑体" panose="02010609060101010101" pitchFamily="49" charset="-122"/>
              </a:rPr>
              <a:t>、直接影响</a:t>
            </a:r>
          </a:p>
        </p:txBody>
      </p:sp>
      <p:sp>
        <p:nvSpPr>
          <p:cNvPr id="34824" name="Text Box 9"/>
          <p:cNvSpPr txBox="1"/>
          <p:nvPr/>
        </p:nvSpPr>
        <p:spPr>
          <a:xfrm>
            <a:off x="429578" y="4429125"/>
            <a:ext cx="2220912" cy="460375"/>
          </a:xfrm>
          <a:prstGeom prst="rect">
            <a:avLst/>
          </a:prstGeom>
          <a:noFill/>
          <a:ln w="9525">
            <a:noFill/>
          </a:ln>
        </p:spPr>
        <p:txBody>
          <a:bodyPr anchor="t">
            <a:spAutoFit/>
          </a:bodyPr>
          <a:lstStyle/>
          <a:p>
            <a:r>
              <a:rPr lang="en-US" altLang="zh-CN" sz="2400" b="1" dirty="0">
                <a:solidFill>
                  <a:schemeClr val="tx2"/>
                </a:solidFill>
                <a:latin typeface="黑体" panose="02010609060101010101" pitchFamily="49" charset="-122"/>
                <a:ea typeface="黑体" panose="02010609060101010101" pitchFamily="49" charset="-122"/>
                <a:cs typeface="黑体" panose="02010609060101010101" pitchFamily="49" charset="-122"/>
              </a:rPr>
              <a:t>4</a:t>
            </a:r>
            <a:r>
              <a:rPr lang="zh-CN" altLang="en-US" sz="2400" b="1" dirty="0">
                <a:solidFill>
                  <a:schemeClr val="tx2"/>
                </a:solidFill>
                <a:latin typeface="黑体" panose="02010609060101010101" pitchFamily="49" charset="-122"/>
                <a:ea typeface="黑体" panose="02010609060101010101" pitchFamily="49" charset="-122"/>
                <a:cs typeface="黑体" panose="02010609060101010101" pitchFamily="49" charset="-122"/>
              </a:rPr>
              <a:t>深远影响</a:t>
            </a:r>
          </a:p>
        </p:txBody>
      </p:sp>
      <p:sp>
        <p:nvSpPr>
          <p:cNvPr id="34825" name="Text Box 10"/>
          <p:cNvSpPr txBox="1"/>
          <p:nvPr/>
        </p:nvSpPr>
        <p:spPr>
          <a:xfrm>
            <a:off x="2285365" y="6226175"/>
            <a:ext cx="184150" cy="460375"/>
          </a:xfrm>
          <a:prstGeom prst="rect">
            <a:avLst/>
          </a:prstGeom>
          <a:noFill/>
          <a:ln w="9525">
            <a:noFill/>
          </a:ln>
        </p:spPr>
        <p:txBody>
          <a:bodyPr anchor="t">
            <a:spAutoFit/>
          </a:bodyPr>
          <a:lstStyle/>
          <a:p>
            <a:pPr>
              <a:spcBef>
                <a:spcPct val="50000"/>
              </a:spcBef>
            </a:pPr>
            <a:endParaRPr lang="zh-CN" altLang="zh-CN" sz="2400" b="1" dirty="0">
              <a:solidFill>
                <a:schemeClr val="tx1"/>
              </a:solidFill>
              <a:latin typeface="黑体" panose="02010609060101010101" pitchFamily="49" charset="-122"/>
              <a:ea typeface="黑体" panose="02010609060101010101" pitchFamily="49" charset="-122"/>
            </a:endParaRPr>
          </a:p>
        </p:txBody>
      </p:sp>
      <p:sp>
        <p:nvSpPr>
          <p:cNvPr id="38923" name="Rectangle 11"/>
          <p:cNvSpPr/>
          <p:nvPr/>
        </p:nvSpPr>
        <p:spPr>
          <a:xfrm>
            <a:off x="2771140" y="1187450"/>
            <a:ext cx="5908675" cy="829945"/>
          </a:xfrm>
          <a:prstGeom prst="rect">
            <a:avLst/>
          </a:prstGeom>
          <a:noFill/>
          <a:ln w="9525">
            <a:noFill/>
          </a:ln>
        </p:spPr>
        <p:txBody>
          <a:bodyPr wrap="square" anchor="t">
            <a:spAutoFit/>
          </a:bodyPr>
          <a:lstStyle/>
          <a:p>
            <a:r>
              <a:rPr lang="zh-CN" altLang="en-US" sz="2400" b="1" dirty="0">
                <a:solidFill>
                  <a:srgbClr val="009999"/>
                </a:solidFill>
                <a:latin typeface="黑体" panose="02010609060101010101" pitchFamily="49" charset="-122"/>
                <a:ea typeface="黑体" panose="02010609060101010101" pitchFamily="49" charset="-122"/>
              </a:rPr>
              <a:t>在维护资本主义制度的前提下，对资本主义生产关系的局部调整。</a:t>
            </a:r>
          </a:p>
        </p:txBody>
      </p:sp>
      <p:sp>
        <p:nvSpPr>
          <p:cNvPr id="38924" name="Rectangle 12"/>
          <p:cNvSpPr/>
          <p:nvPr/>
        </p:nvSpPr>
        <p:spPr>
          <a:xfrm>
            <a:off x="429578" y="5637213"/>
            <a:ext cx="8115300" cy="829945"/>
          </a:xfrm>
          <a:prstGeom prst="rect">
            <a:avLst/>
          </a:prstGeom>
          <a:noFill/>
          <a:ln w="9525">
            <a:noFill/>
          </a:ln>
        </p:spPr>
        <p:txBody>
          <a:bodyPr wrap="square" anchor="t">
            <a:spAutoFit/>
          </a:bodyPr>
          <a:lstStyle/>
          <a:p>
            <a:r>
              <a:rPr lang="en-US" altLang="zh-CN" sz="2400" b="1" dirty="0">
                <a:solidFill>
                  <a:srgbClr val="009999"/>
                </a:solidFill>
                <a:latin typeface="黑体" panose="02010609060101010101" pitchFamily="49" charset="-122"/>
                <a:ea typeface="黑体" panose="02010609060101010101" pitchFamily="49" charset="-122"/>
                <a:cs typeface="黑体" panose="02010609060101010101" pitchFamily="49" charset="-122"/>
              </a:rPr>
              <a:t>5</a:t>
            </a:r>
            <a:r>
              <a:rPr lang="zh-CN" altLang="en-US" sz="2400" b="1" dirty="0">
                <a:solidFill>
                  <a:srgbClr val="009999"/>
                </a:solidFill>
                <a:latin typeface="黑体" panose="02010609060101010101" pitchFamily="49" charset="-122"/>
                <a:ea typeface="黑体" panose="02010609060101010101" pitchFamily="49" charset="-122"/>
                <a:cs typeface="黑体" panose="02010609060101010101" pitchFamily="49" charset="-122"/>
              </a:rPr>
              <a:t>、局限性   </a:t>
            </a:r>
            <a:r>
              <a:rPr lang="zh-CN" altLang="en-US" sz="2400" b="1" dirty="0">
                <a:solidFill>
                  <a:srgbClr val="FF0000"/>
                </a:solidFill>
                <a:latin typeface="黑体" panose="02010609060101010101" pitchFamily="49" charset="-122"/>
                <a:ea typeface="黑体" panose="02010609060101010101" pitchFamily="49" charset="-122"/>
                <a:cs typeface="黑体" panose="02010609060101010101" pitchFamily="49" charset="-122"/>
              </a:rPr>
              <a:t>没有从根本上改变资本主义基本矛盾，故而未能完全消除经济危机</a:t>
            </a:r>
          </a:p>
        </p:txBody>
      </p:sp>
      <p:sp>
        <p:nvSpPr>
          <p:cNvPr id="34828" name="Text Box 8"/>
          <p:cNvSpPr txBox="1"/>
          <p:nvPr/>
        </p:nvSpPr>
        <p:spPr>
          <a:xfrm>
            <a:off x="429578" y="2690813"/>
            <a:ext cx="2428875" cy="460375"/>
          </a:xfrm>
          <a:prstGeom prst="rect">
            <a:avLst/>
          </a:prstGeom>
          <a:noFill/>
          <a:ln w="9525">
            <a:noFill/>
          </a:ln>
        </p:spPr>
        <p:txBody>
          <a:bodyPr anchor="t">
            <a:spAutoFit/>
          </a:bodyPr>
          <a:lstStyle/>
          <a:p>
            <a:r>
              <a:rPr lang="en-US" altLang="zh-CN" sz="2400" b="1" dirty="0">
                <a:solidFill>
                  <a:schemeClr val="tx1"/>
                </a:solidFill>
                <a:latin typeface="黑体" panose="02010609060101010101" pitchFamily="49" charset="-122"/>
                <a:ea typeface="黑体" panose="02010609060101010101" pitchFamily="49" charset="-122"/>
                <a:cs typeface="黑体" panose="02010609060101010101" pitchFamily="49" charset="-122"/>
              </a:rPr>
              <a:t>3</a:t>
            </a:r>
            <a:r>
              <a:rPr lang="zh-CN" altLang="en-US" sz="2400" b="1" dirty="0">
                <a:solidFill>
                  <a:schemeClr val="tx1"/>
                </a:solidFill>
                <a:latin typeface="黑体" panose="02010609060101010101" pitchFamily="49" charset="-122"/>
                <a:ea typeface="黑体" panose="02010609060101010101" pitchFamily="49" charset="-122"/>
                <a:cs typeface="黑体" panose="02010609060101010101" pitchFamily="49" charset="-122"/>
              </a:rPr>
              <a:t>、间接影响</a:t>
            </a:r>
            <a:endParaRPr lang="en-US" altLang="zh-CN" sz="2400" b="1"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923"/>
                                        </p:tgtEl>
                                        <p:attrNameLst>
                                          <p:attrName>style.visibility</p:attrName>
                                        </p:attrNameLst>
                                      </p:cBhvr>
                                      <p:to>
                                        <p:strVal val="visible"/>
                                      </p:to>
                                    </p:set>
                                    <p:animEffect transition="in" filter="wipe(left)">
                                      <p:cBhvr>
                                        <p:cTn id="7" dur="500"/>
                                        <p:tgtEl>
                                          <p:spTgt spid="389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8915"/>
                                        </p:tgtEl>
                                        <p:attrNameLst>
                                          <p:attrName>style.visibility</p:attrName>
                                        </p:attrNameLst>
                                      </p:cBhvr>
                                      <p:to>
                                        <p:strVal val="visible"/>
                                      </p:to>
                                    </p:set>
                                    <p:animEffect transition="in" filter="wipe(left)">
                                      <p:cBhvr>
                                        <p:cTn id="12" dur="500"/>
                                        <p:tgtEl>
                                          <p:spTgt spid="389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8916"/>
                                        </p:tgtEl>
                                        <p:attrNameLst>
                                          <p:attrName>style.visibility</p:attrName>
                                        </p:attrNameLst>
                                      </p:cBhvr>
                                      <p:to>
                                        <p:strVal val="visible"/>
                                      </p:to>
                                    </p:set>
                                    <p:animEffect transition="in" filter="wipe(left)">
                                      <p:cBhvr>
                                        <p:cTn id="17" dur="500"/>
                                        <p:tgtEl>
                                          <p:spTgt spid="389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8918"/>
                                        </p:tgtEl>
                                        <p:attrNameLst>
                                          <p:attrName>style.visibility</p:attrName>
                                        </p:attrNameLst>
                                      </p:cBhvr>
                                      <p:to>
                                        <p:strVal val="visible"/>
                                      </p:to>
                                    </p:set>
                                    <p:animEffect transition="in" filter="wipe(left)">
                                      <p:cBhvr>
                                        <p:cTn id="22" dur="500"/>
                                        <p:tgtEl>
                                          <p:spTgt spid="389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8924"/>
                                        </p:tgtEl>
                                        <p:attrNameLst>
                                          <p:attrName>style.visibility</p:attrName>
                                        </p:attrNameLst>
                                      </p:cBhvr>
                                      <p:to>
                                        <p:strVal val="visible"/>
                                      </p:to>
                                    </p:set>
                                    <p:animEffect transition="in" filter="wipe(left)">
                                      <p:cBhvr>
                                        <p:cTn id="27" dur="500"/>
                                        <p:tgtEl>
                                          <p:spTgt spid="38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p:bldP spid="38916" grpId="0"/>
      <p:bldP spid="38918" grpId="0"/>
      <p:bldP spid="38923" grpId="0"/>
      <p:bldP spid="3892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80060" y="352425"/>
            <a:ext cx="8180070" cy="563118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en-US" altLang="zh-CN"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1935 </a:t>
            </a:r>
            <a:r>
              <a:rPr kumimoji="0" lang="zh-CN" altLang="en-US"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年</a:t>
            </a:r>
            <a:r>
              <a:rPr kumimoji="0" lang="en-US" altLang="zh-CN"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5 </a:t>
            </a:r>
            <a:r>
              <a:rPr kumimoji="0" lang="zh-CN" altLang="en-US"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月</a:t>
            </a:r>
            <a:r>
              <a:rPr kumimoji="0" lang="en-US" altLang="zh-CN"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27 </a:t>
            </a:r>
            <a:r>
              <a:rPr kumimoji="0" lang="zh-CN" altLang="en-US"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日，由于最高法院宣布</a:t>
            </a:r>
            <a:r>
              <a:rPr kumimoji="0" lang="en-US" altLang="zh-CN"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 </a:t>
            </a:r>
            <a:r>
              <a:rPr kumimoji="0" lang="zh-CN" altLang="en-US"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全国工业复兴法</a:t>
            </a:r>
            <a:r>
              <a:rPr kumimoji="0" lang="en-US" altLang="zh-CN"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 </a:t>
            </a:r>
            <a:r>
              <a:rPr kumimoji="0" lang="zh-CN" altLang="en-US"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违宪，连带把该法中有关劳工权力的第七条第一款也加以废止，这激起了工会组织的激烈抗议，对罗斯福的劳工政策也是一个严重打击。在罗斯福的坚决要求下，国会很快采取行动，</a:t>
            </a:r>
            <a:r>
              <a:rPr kumimoji="0" lang="en-US" altLang="zh-CN"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6 </a:t>
            </a:r>
            <a:r>
              <a:rPr kumimoji="0" lang="zh-CN" altLang="en-US"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月</a:t>
            </a:r>
            <a:r>
              <a:rPr kumimoji="0" lang="en-US" altLang="zh-CN"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27 </a:t>
            </a:r>
            <a:r>
              <a:rPr kumimoji="0" lang="zh-CN" altLang="en-US"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日，通过了</a:t>
            </a:r>
            <a:r>
              <a:rPr kumimoji="0" lang="en-US" altLang="zh-CN"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a:t>
            </a:r>
            <a:r>
              <a:rPr kumimoji="0" lang="zh-CN" altLang="en-US"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全国劳工关系法</a:t>
            </a:r>
            <a:r>
              <a:rPr kumimoji="0" lang="en-US" altLang="zh-CN"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 </a:t>
            </a:r>
            <a:r>
              <a:rPr kumimoji="0" lang="zh-CN" altLang="en-US"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。这说明</a:t>
            </a:r>
            <a:endParaRPr kumimoji="0" lang="en-US" altLang="zh-CN"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endParaRPr kumimoji="0" lang="zh-CN" altLang="en-US"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en-US" altLang="zh-CN"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A.</a:t>
            </a:r>
            <a:r>
              <a:rPr kumimoji="0" lang="zh-CN" altLang="en-US"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执政党的性质发生了变化</a:t>
            </a: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en-US" altLang="zh-CN"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B.</a:t>
            </a:r>
            <a:r>
              <a:rPr kumimoji="0" lang="zh-CN" altLang="en-US"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分权制衡的原则有所改变</a:t>
            </a: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en-US" altLang="zh-CN"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C.</a:t>
            </a:r>
            <a:r>
              <a:rPr kumimoji="0" lang="zh-CN" altLang="en-US"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社会财富再分配稍显公平</a:t>
            </a: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en-US" altLang="zh-CN"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D.</a:t>
            </a:r>
            <a:r>
              <a:rPr kumimoji="0" lang="zh-CN" altLang="en-US" sz="2400" i="0" u="none" strike="noStrike" kern="1200" cap="none" spc="0" normalizeH="0" baseline="0" noProof="0" dirty="0">
                <a:ln>
                  <a:noFill/>
                </a:ln>
                <a:solidFill>
                  <a:schemeClr val="accent1">
                    <a:lumMod val="10000"/>
                  </a:schemeClr>
                </a:solidFill>
                <a:effectLst/>
                <a:uLnTx/>
                <a:uFillTx/>
                <a:latin typeface="黑体" panose="02010609060101010101" pitchFamily="49" charset="-122"/>
                <a:ea typeface="黑体" panose="02010609060101010101" pitchFamily="49" charset="-122"/>
                <a:cs typeface="+mn-cs"/>
              </a:rPr>
              <a:t>联邦政府和总统权力扩大</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p:nvPr/>
        </p:nvSpPr>
        <p:spPr>
          <a:xfrm>
            <a:off x="1093788" y="573088"/>
            <a:ext cx="2305050" cy="519112"/>
          </a:xfrm>
          <a:prstGeom prst="rect">
            <a:avLst/>
          </a:prstGeom>
          <a:noFill/>
          <a:ln w="9525">
            <a:noFill/>
          </a:ln>
        </p:spPr>
        <p:txBody>
          <a:bodyPr anchor="t">
            <a:spAutoFit/>
          </a:bodyPr>
          <a:lstStyle/>
          <a:p>
            <a:pPr marL="342900" indent="-342900" algn="ctr"/>
            <a:r>
              <a:rPr lang="zh-CN" altLang="en-US" sz="2800" dirty="0">
                <a:solidFill>
                  <a:srgbClr val="0000FF"/>
                </a:solidFill>
                <a:latin typeface="黑体" panose="02010609060101010101" pitchFamily="49" charset="-122"/>
                <a:ea typeface="黑体" panose="02010609060101010101" pitchFamily="49" charset="-122"/>
              </a:rPr>
              <a:t>自主探究一</a:t>
            </a:r>
          </a:p>
        </p:txBody>
      </p:sp>
      <p:sp>
        <p:nvSpPr>
          <p:cNvPr id="36866" name="Rectangle 3"/>
          <p:cNvSpPr/>
          <p:nvPr/>
        </p:nvSpPr>
        <p:spPr>
          <a:xfrm>
            <a:off x="2605088" y="452438"/>
            <a:ext cx="6324600" cy="762000"/>
          </a:xfrm>
          <a:prstGeom prst="rect">
            <a:avLst/>
          </a:prstGeom>
          <a:noFill/>
          <a:ln w="9525">
            <a:noFill/>
          </a:ln>
        </p:spPr>
        <p:txBody>
          <a:bodyPr anchor="ctr"/>
          <a:lstStyle/>
          <a:p>
            <a:pPr algn="ctr">
              <a:buFontTx/>
            </a:pPr>
            <a:r>
              <a:rPr lang="zh-CN" altLang="en-US" sz="3600" dirty="0">
                <a:solidFill>
                  <a:srgbClr val="FF0000"/>
                </a:solidFill>
                <a:latin typeface="隶书" panose="02010509060101010101" pitchFamily="49" charset="-122"/>
                <a:ea typeface="隶书" panose="02010509060101010101" pitchFamily="49" charset="-122"/>
              </a:rPr>
              <a:t>罗斯福新政成功的原因</a:t>
            </a:r>
          </a:p>
        </p:txBody>
      </p:sp>
      <p:sp>
        <p:nvSpPr>
          <p:cNvPr id="39940" name="Rectangle 4"/>
          <p:cNvSpPr>
            <a:spLocks noChangeArrowheads="1"/>
          </p:cNvSpPr>
          <p:nvPr/>
        </p:nvSpPr>
        <p:spPr bwMode="auto">
          <a:xfrm>
            <a:off x="1093788" y="1304925"/>
            <a:ext cx="7954963" cy="4767263"/>
          </a:xfrm>
          <a:prstGeom prst="rect">
            <a:avLst/>
          </a:prstGeom>
        </p:spPr>
        <p:style>
          <a:lnRef idx="2">
            <a:schemeClr val="accent2"/>
          </a:lnRef>
          <a:fillRef idx="1">
            <a:schemeClr val="lt1"/>
          </a:fillRef>
          <a:effectRef idx="0">
            <a:schemeClr val="accent2"/>
          </a:effectRef>
          <a:fontRef idx="minor">
            <a:schemeClr val="dk1"/>
          </a:fontRef>
        </p:style>
        <p:txBody>
          <a:bodyPr/>
          <a:lstStyle/>
          <a:p>
            <a:pPr marL="342900" marR="0" lvl="0" indent="-342900" algn="l"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a:pPr>
            <a:r>
              <a:rPr kumimoji="0" lang="zh-CN" altLang="zh-CN" sz="2800" b="1" i="0" u="none" strike="noStrike" kern="1200" cap="none" spc="0" normalizeH="0" baseline="0" noProof="0" dirty="0">
                <a:ln>
                  <a:noFill/>
                </a:ln>
                <a:solidFill>
                  <a:schemeClr val="tx1"/>
                </a:solidFill>
                <a:effectLst/>
                <a:uLnTx/>
                <a:uFillTx/>
                <a:latin typeface="华文新魏" panose="02010800040101010101" charset="-122"/>
                <a:ea typeface="华文新魏" panose="02010800040101010101" charset="-122"/>
                <a:cs typeface="+mn-cs"/>
              </a:rPr>
              <a:t>1</a:t>
            </a:r>
            <a:r>
              <a:rPr kumimoji="0" lang="zh-CN" sz="2800" b="1" i="0" u="none" strike="noStrike" kern="1200" cap="none" spc="0" normalizeH="0" baseline="0" noProof="0" dirty="0">
                <a:ln>
                  <a:noFill/>
                </a:ln>
                <a:solidFill>
                  <a:schemeClr val="tx1"/>
                </a:solidFill>
                <a:effectLst/>
                <a:uLnTx/>
                <a:uFillTx/>
                <a:latin typeface="华文新魏" panose="02010800040101010101" charset="-122"/>
                <a:ea typeface="华文新魏" panose="02010800040101010101" charset="-122"/>
                <a:cs typeface="+mn-cs"/>
              </a:rPr>
              <a:t>、</a:t>
            </a:r>
            <a:r>
              <a:rPr kumimoji="0" lang="zh-CN" sz="2800" b="1" i="0" u="none" strike="noStrike" kern="1200" cap="none" spc="0" normalizeH="0" baseline="0" noProof="0" dirty="0">
                <a:ln>
                  <a:noFill/>
                </a:ln>
                <a:solidFill>
                  <a:srgbClr val="FF0000"/>
                </a:solidFill>
                <a:effectLst/>
                <a:uLnTx/>
                <a:uFillTx/>
                <a:latin typeface="黑体" panose="02010609060101010101" pitchFamily="49" charset="-122"/>
                <a:ea typeface="+mn-ea"/>
                <a:cs typeface="+mn-cs"/>
              </a:rPr>
              <a:t>时代要求</a:t>
            </a:r>
            <a:r>
              <a:rPr kumimoji="0" lang="zh-CN" sz="2800" b="1" i="0" u="none" strike="noStrike" kern="1200" cap="none" spc="0" normalizeH="0" baseline="0" noProof="0" dirty="0">
                <a:ln>
                  <a:noFill/>
                </a:ln>
                <a:solidFill>
                  <a:schemeClr val="tx1"/>
                </a:solidFill>
                <a:effectLst/>
                <a:uLnTx/>
                <a:uFillTx/>
                <a:latin typeface="华文新魏" panose="02010800040101010101" charset="-122"/>
                <a:ea typeface="华文新魏" panose="02010800040101010101" charset="-122"/>
                <a:cs typeface="+mn-cs"/>
              </a:rPr>
              <a:t>：新政顺应了资本主义发展的要求；</a:t>
            </a:r>
          </a:p>
          <a:p>
            <a:pPr marL="342900" marR="0" lvl="0" indent="-342900" algn="l"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a:pPr>
            <a:r>
              <a:rPr kumimoji="0" lang="zh-CN" altLang="zh-CN" sz="2800" b="1" i="0" u="none" strike="noStrike" kern="1200" cap="none" spc="0" normalizeH="0" baseline="0" noProof="0" dirty="0">
                <a:ln>
                  <a:noFill/>
                </a:ln>
                <a:solidFill>
                  <a:schemeClr val="tx1"/>
                </a:solidFill>
                <a:effectLst/>
                <a:uLnTx/>
                <a:uFillTx/>
                <a:latin typeface="华文新魏" panose="02010800040101010101" charset="-122"/>
                <a:ea typeface="华文新魏" panose="02010800040101010101" charset="-122"/>
                <a:cs typeface="+mn-cs"/>
              </a:rPr>
              <a:t>2</a:t>
            </a:r>
            <a:r>
              <a:rPr kumimoji="0" lang="zh-CN" sz="2800" b="1" i="0" u="none" strike="noStrike" kern="1200" cap="none" spc="0" normalizeH="0" baseline="0" noProof="0" dirty="0">
                <a:ln>
                  <a:noFill/>
                </a:ln>
                <a:solidFill>
                  <a:schemeClr val="tx1"/>
                </a:solidFill>
                <a:effectLst/>
                <a:uLnTx/>
                <a:uFillTx/>
                <a:latin typeface="华文新魏" panose="02010800040101010101" charset="-122"/>
                <a:ea typeface="华文新魏" panose="02010800040101010101" charset="-122"/>
                <a:cs typeface="+mn-cs"/>
              </a:rPr>
              <a:t>、</a:t>
            </a:r>
            <a:r>
              <a:rPr kumimoji="0" lang="zh-CN" sz="2800" b="1" i="0" u="none" strike="noStrike" kern="1200" cap="none" spc="0" normalizeH="0" baseline="0" noProof="0" dirty="0">
                <a:ln>
                  <a:noFill/>
                </a:ln>
                <a:solidFill>
                  <a:srgbClr val="FF0000"/>
                </a:solidFill>
                <a:effectLst/>
                <a:uLnTx/>
                <a:uFillTx/>
                <a:latin typeface="黑体" panose="02010609060101010101" pitchFamily="49" charset="-122"/>
                <a:ea typeface="+mn-ea"/>
                <a:cs typeface="+mn-cs"/>
              </a:rPr>
              <a:t>经济基础</a:t>
            </a:r>
            <a:r>
              <a:rPr kumimoji="0" lang="zh-CN" sz="2800" b="1" i="0" u="none" strike="noStrike" kern="1200" cap="none" spc="0" normalizeH="0" baseline="0" noProof="0" dirty="0">
                <a:ln>
                  <a:noFill/>
                </a:ln>
                <a:solidFill>
                  <a:schemeClr val="tx1"/>
                </a:solidFill>
                <a:effectLst/>
                <a:uLnTx/>
                <a:uFillTx/>
                <a:latin typeface="华文新魏" panose="02010800040101010101" charset="-122"/>
                <a:ea typeface="华文新魏" panose="02010800040101010101" charset="-122"/>
                <a:cs typeface="+mn-cs"/>
              </a:rPr>
              <a:t>：美国有雄厚的经济实力，使政府有能力干预经济；</a:t>
            </a:r>
          </a:p>
          <a:p>
            <a:pPr marL="342900" marR="0" lvl="0" indent="-342900" algn="l"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a:pPr>
            <a:r>
              <a:rPr kumimoji="0" lang="zh-CN" altLang="zh-CN" sz="2800" b="1" i="0" u="none" strike="noStrike" kern="1200" cap="none" spc="0" normalizeH="0" baseline="0" noProof="0" dirty="0">
                <a:ln>
                  <a:noFill/>
                </a:ln>
                <a:solidFill>
                  <a:schemeClr val="tx1"/>
                </a:solidFill>
                <a:effectLst/>
                <a:uLnTx/>
                <a:uFillTx/>
                <a:latin typeface="华文新魏" panose="02010800040101010101" charset="-122"/>
                <a:ea typeface="华文新魏" panose="02010800040101010101" charset="-122"/>
                <a:cs typeface="+mn-cs"/>
              </a:rPr>
              <a:t>3</a:t>
            </a:r>
            <a:r>
              <a:rPr kumimoji="0" lang="zh-CN" sz="2800" b="1" i="0" u="none" strike="noStrike" kern="1200" cap="none" spc="0" normalizeH="0" baseline="0" noProof="0" dirty="0">
                <a:ln>
                  <a:noFill/>
                </a:ln>
                <a:solidFill>
                  <a:schemeClr val="tx1"/>
                </a:solidFill>
                <a:effectLst/>
                <a:uLnTx/>
                <a:uFillTx/>
                <a:latin typeface="华文新魏" panose="02010800040101010101" charset="-122"/>
                <a:ea typeface="华文新魏" panose="02010800040101010101" charset="-122"/>
                <a:cs typeface="+mn-cs"/>
              </a:rPr>
              <a:t>、</a:t>
            </a:r>
            <a:r>
              <a:rPr kumimoji="0" lang="zh-CN" sz="2800" b="1" i="0" u="none" strike="noStrike" kern="1200" cap="none" spc="0" normalizeH="0" baseline="0" noProof="0" dirty="0">
                <a:ln>
                  <a:noFill/>
                </a:ln>
                <a:solidFill>
                  <a:srgbClr val="FF0000"/>
                </a:solidFill>
                <a:effectLst/>
                <a:uLnTx/>
                <a:uFillTx/>
                <a:latin typeface="黑体" panose="02010609060101010101" pitchFamily="49" charset="-122"/>
                <a:ea typeface="+mn-ea"/>
                <a:cs typeface="+mn-cs"/>
              </a:rPr>
              <a:t>政治保障</a:t>
            </a:r>
            <a:r>
              <a:rPr kumimoji="0" lang="zh-CN" sz="2800" b="1" i="0" u="none" strike="noStrike" kern="1200" cap="none" spc="0" normalizeH="0" baseline="0" noProof="0" dirty="0">
                <a:ln>
                  <a:noFill/>
                </a:ln>
                <a:solidFill>
                  <a:schemeClr val="tx1"/>
                </a:solidFill>
                <a:effectLst/>
                <a:uLnTx/>
                <a:uFillTx/>
                <a:latin typeface="华文新魏" panose="02010800040101010101" charset="-122"/>
                <a:ea typeface="华文新魏" panose="02010800040101010101" charset="-122"/>
                <a:cs typeface="+mn-cs"/>
              </a:rPr>
              <a:t>：独立战争以来形成的民主传统（民主制度较健全、民主势力较强大、民众参政意识强）；</a:t>
            </a:r>
          </a:p>
          <a:p>
            <a:pPr marL="342900" marR="0" lvl="0" indent="-342900" algn="l"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a:pPr>
            <a:r>
              <a:rPr kumimoji="0" lang="zh-CN" altLang="zh-CN" sz="2800" b="1" i="0" u="none" strike="noStrike" kern="1200" cap="none" spc="0" normalizeH="0" baseline="0" noProof="0" dirty="0">
                <a:ln>
                  <a:noFill/>
                </a:ln>
                <a:solidFill>
                  <a:schemeClr val="tx1"/>
                </a:solidFill>
                <a:effectLst/>
                <a:uLnTx/>
                <a:uFillTx/>
                <a:latin typeface="华文新魏" panose="02010800040101010101" charset="-122"/>
                <a:ea typeface="华文新魏" panose="02010800040101010101" charset="-122"/>
                <a:cs typeface="+mn-cs"/>
              </a:rPr>
              <a:t>4</a:t>
            </a:r>
            <a:r>
              <a:rPr kumimoji="0" lang="zh-CN" sz="2800" b="1" i="0" u="none" strike="noStrike" kern="1200" cap="none" spc="0" normalizeH="0" baseline="0" noProof="0" dirty="0">
                <a:ln>
                  <a:noFill/>
                </a:ln>
                <a:solidFill>
                  <a:schemeClr val="tx1"/>
                </a:solidFill>
                <a:effectLst/>
                <a:uLnTx/>
                <a:uFillTx/>
                <a:latin typeface="华文新魏" panose="02010800040101010101" charset="-122"/>
                <a:ea typeface="华文新魏" panose="02010800040101010101" charset="-122"/>
                <a:cs typeface="+mn-cs"/>
              </a:rPr>
              <a:t>、</a:t>
            </a:r>
            <a:r>
              <a:rPr kumimoji="0" lang="zh-CN" sz="2800" b="1" i="0" u="none" strike="noStrike" kern="1200" cap="none" spc="0" normalizeH="0" baseline="0" noProof="0" dirty="0">
                <a:ln>
                  <a:noFill/>
                </a:ln>
                <a:solidFill>
                  <a:srgbClr val="FF0000"/>
                </a:solidFill>
                <a:effectLst/>
                <a:uLnTx/>
                <a:uFillTx/>
                <a:latin typeface="黑体" panose="02010609060101010101" pitchFamily="49" charset="-122"/>
                <a:ea typeface="+mn-ea"/>
                <a:cs typeface="+mn-cs"/>
              </a:rPr>
              <a:t>个人因素</a:t>
            </a:r>
            <a:r>
              <a:rPr kumimoji="0" lang="zh-CN" sz="2800" b="1" i="0" u="none" strike="noStrike" kern="1200" cap="none" spc="0" normalizeH="0" baseline="0" noProof="0" dirty="0">
                <a:ln>
                  <a:noFill/>
                </a:ln>
                <a:solidFill>
                  <a:schemeClr val="tx1"/>
                </a:solidFill>
                <a:effectLst/>
                <a:uLnTx/>
                <a:uFillTx/>
                <a:latin typeface="华文新魏" panose="02010800040101010101" charset="-122"/>
                <a:ea typeface="华文新魏" panose="02010800040101010101" charset="-122"/>
                <a:cs typeface="+mn-cs"/>
              </a:rPr>
              <a:t>：罗斯福坚定的信念、审进度势、大胆用人，勇于创新等；</a:t>
            </a:r>
          </a:p>
          <a:p>
            <a:pPr marL="342900" marR="0" lvl="0" indent="-342900" algn="l"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a:pPr>
            <a:r>
              <a:rPr kumimoji="0" lang="zh-CN" altLang="zh-CN" sz="2800" b="1" i="0" u="none" strike="noStrike" kern="1200" cap="none" spc="0" normalizeH="0" baseline="0" noProof="0" dirty="0">
                <a:ln>
                  <a:noFill/>
                </a:ln>
                <a:solidFill>
                  <a:schemeClr val="tx1"/>
                </a:solidFill>
                <a:effectLst/>
                <a:uLnTx/>
                <a:uFillTx/>
                <a:latin typeface="华文新魏" panose="02010800040101010101" charset="-122"/>
                <a:ea typeface="华文新魏" panose="02010800040101010101" charset="-122"/>
                <a:cs typeface="+mn-cs"/>
              </a:rPr>
              <a:t>5</a:t>
            </a:r>
            <a:r>
              <a:rPr kumimoji="0" lang="zh-CN" sz="2800" b="1" i="0" u="none" strike="noStrike" kern="1200" cap="none" spc="0" normalizeH="0" baseline="0" noProof="0" dirty="0">
                <a:ln>
                  <a:noFill/>
                </a:ln>
                <a:solidFill>
                  <a:schemeClr val="tx1"/>
                </a:solidFill>
                <a:effectLst/>
                <a:uLnTx/>
                <a:uFillTx/>
                <a:latin typeface="华文新魏" panose="02010800040101010101" charset="-122"/>
                <a:ea typeface="华文新魏" panose="02010800040101010101" charset="-122"/>
                <a:cs typeface="+mn-cs"/>
              </a:rPr>
              <a:t>、</a:t>
            </a:r>
            <a:r>
              <a:rPr kumimoji="0" lang="zh-CN" sz="2800" b="1" i="0" u="none" strike="noStrike" kern="1200" cap="none" spc="0" normalizeH="0" baseline="0" noProof="0" dirty="0">
                <a:ln>
                  <a:noFill/>
                </a:ln>
                <a:solidFill>
                  <a:srgbClr val="FF0000"/>
                </a:solidFill>
                <a:effectLst/>
                <a:uLnTx/>
                <a:uFillTx/>
                <a:latin typeface="黑体" panose="02010609060101010101" pitchFamily="49" charset="-122"/>
                <a:ea typeface="+mn-ea"/>
                <a:cs typeface="+mn-cs"/>
              </a:rPr>
              <a:t>外来因素</a:t>
            </a:r>
            <a:r>
              <a:rPr kumimoji="0" lang="zh-CN" sz="2800" b="1" i="0" u="none" strike="noStrike" kern="1200" cap="none" spc="0" normalizeH="0" baseline="0" noProof="0" dirty="0">
                <a:ln>
                  <a:noFill/>
                </a:ln>
                <a:solidFill>
                  <a:schemeClr val="tx1"/>
                </a:solidFill>
                <a:effectLst/>
                <a:uLnTx/>
                <a:uFillTx/>
                <a:latin typeface="华文新魏" panose="02010800040101010101" charset="-122"/>
                <a:ea typeface="华文新魏" panose="02010800040101010101" charset="-122"/>
                <a:cs typeface="+mn-cs"/>
              </a:rPr>
              <a:t>：借鉴当时社会主义国家苏联计划经济的成功经验。</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9940">
                                            <p:bg/>
                                          </p:spTgt>
                                        </p:tgtEl>
                                        <p:attrNameLst>
                                          <p:attrName>style.visibility</p:attrName>
                                        </p:attrNameLst>
                                      </p:cBhvr>
                                      <p:to>
                                        <p:strVal val="visible"/>
                                      </p:to>
                                    </p:set>
                                    <p:animEffect transition="in" filter="box(in)">
                                      <p:cBhvr>
                                        <p:cTn id="7" dur="500"/>
                                        <p:tgtEl>
                                          <p:spTgt spid="39940">
                                            <p:bg/>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9940">
                                            <p:txEl>
                                              <p:pRg st="0" end="0"/>
                                            </p:txEl>
                                          </p:spTgt>
                                        </p:tgtEl>
                                        <p:attrNameLst>
                                          <p:attrName>style.visibility</p:attrName>
                                        </p:attrNameLst>
                                      </p:cBhvr>
                                      <p:to>
                                        <p:strVal val="visible"/>
                                      </p:to>
                                    </p:set>
                                    <p:animEffect transition="in" filter="box(in)">
                                      <p:cBhvr>
                                        <p:cTn id="12" dur="500"/>
                                        <p:tgtEl>
                                          <p:spTgt spid="3994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9940">
                                            <p:txEl>
                                              <p:pRg st="1" end="1"/>
                                            </p:txEl>
                                          </p:spTgt>
                                        </p:tgtEl>
                                        <p:attrNameLst>
                                          <p:attrName>style.visibility</p:attrName>
                                        </p:attrNameLst>
                                      </p:cBhvr>
                                      <p:to>
                                        <p:strVal val="visible"/>
                                      </p:to>
                                    </p:set>
                                    <p:animEffect transition="in" filter="box(in)">
                                      <p:cBhvr>
                                        <p:cTn id="17" dur="500"/>
                                        <p:tgtEl>
                                          <p:spTgt spid="3994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9940">
                                            <p:txEl>
                                              <p:pRg st="2" end="2"/>
                                            </p:txEl>
                                          </p:spTgt>
                                        </p:tgtEl>
                                        <p:attrNameLst>
                                          <p:attrName>style.visibility</p:attrName>
                                        </p:attrNameLst>
                                      </p:cBhvr>
                                      <p:to>
                                        <p:strVal val="visible"/>
                                      </p:to>
                                    </p:set>
                                    <p:animEffect transition="in" filter="box(in)">
                                      <p:cBhvr>
                                        <p:cTn id="22" dur="500"/>
                                        <p:tgtEl>
                                          <p:spTgt spid="3994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9940">
                                            <p:txEl>
                                              <p:pRg st="3" end="3"/>
                                            </p:txEl>
                                          </p:spTgt>
                                        </p:tgtEl>
                                        <p:attrNameLst>
                                          <p:attrName>style.visibility</p:attrName>
                                        </p:attrNameLst>
                                      </p:cBhvr>
                                      <p:to>
                                        <p:strVal val="visible"/>
                                      </p:to>
                                    </p:set>
                                    <p:animEffect transition="in" filter="box(in)">
                                      <p:cBhvr>
                                        <p:cTn id="27" dur="500"/>
                                        <p:tgtEl>
                                          <p:spTgt spid="3994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9940">
                                            <p:txEl>
                                              <p:pRg st="4" end="4"/>
                                            </p:txEl>
                                          </p:spTgt>
                                        </p:tgtEl>
                                        <p:attrNameLst>
                                          <p:attrName>style.visibility</p:attrName>
                                        </p:attrNameLst>
                                      </p:cBhvr>
                                      <p:to>
                                        <p:strVal val="visible"/>
                                      </p:to>
                                    </p:set>
                                    <p:animEffect transition="in" filter="box(in)">
                                      <p:cBhvr>
                                        <p:cTn id="32" dur="500"/>
                                        <p:tgtEl>
                                          <p:spTgt spid="3994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build="p"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ext Box 2"/>
          <p:cNvSpPr txBox="1"/>
          <p:nvPr/>
        </p:nvSpPr>
        <p:spPr>
          <a:xfrm>
            <a:off x="-57150" y="1414463"/>
            <a:ext cx="668338" cy="3816350"/>
          </a:xfrm>
          <a:prstGeom prst="rect">
            <a:avLst/>
          </a:prstGeom>
          <a:noFill/>
          <a:ln w="9525">
            <a:noFill/>
          </a:ln>
        </p:spPr>
        <p:txBody>
          <a:bodyPr vert="eaVert" anchor="t">
            <a:spAutoFit/>
          </a:bodyPr>
          <a:lstStyle/>
          <a:p>
            <a:pPr>
              <a:spcBef>
                <a:spcPct val="50000"/>
              </a:spcBef>
            </a:pPr>
            <a:r>
              <a:rPr lang="zh-CN" altLang="en-US" dirty="0">
                <a:latin typeface="Tahoma" panose="020B0604030504040204" pitchFamily="34" charset="0"/>
                <a:ea typeface="华文中宋" panose="02010600040101010101" pitchFamily="2" charset="-122"/>
              </a:rPr>
              <a:t>罗斯福新政</a:t>
            </a:r>
          </a:p>
        </p:txBody>
      </p:sp>
      <p:sp>
        <p:nvSpPr>
          <p:cNvPr id="38914" name="AutoShape 3"/>
          <p:cNvSpPr/>
          <p:nvPr/>
        </p:nvSpPr>
        <p:spPr>
          <a:xfrm>
            <a:off x="468313" y="406400"/>
            <a:ext cx="215900" cy="5472113"/>
          </a:xfrm>
          <a:prstGeom prst="leftBrace">
            <a:avLst>
              <a:gd name="adj1" fmla="val 210978"/>
              <a:gd name="adj2" fmla="val 50000"/>
            </a:avLst>
          </a:prstGeom>
          <a:solidFill>
            <a:srgbClr val="FF0000"/>
          </a:solidFill>
          <a:ln w="9525" cap="flat" cmpd="sng">
            <a:solidFill>
              <a:srgbClr val="FF0000"/>
            </a:solidFill>
            <a:prstDash val="solid"/>
            <a:round/>
            <a:headEnd type="none" w="med" len="med"/>
            <a:tailEnd type="none" w="med" len="med"/>
          </a:ln>
        </p:spPr>
        <p:txBody>
          <a:bodyPr wrap="none" anchor="ctr"/>
          <a:lstStyle/>
          <a:p>
            <a:endParaRPr lang="zh-CN" altLang="en-US" dirty="0">
              <a:latin typeface="Times New Roman" panose="02020603050405020304" pitchFamily="18" charset="0"/>
              <a:ea typeface="黑体" panose="02010609060101010101" pitchFamily="49" charset="-122"/>
            </a:endParaRPr>
          </a:p>
        </p:txBody>
      </p:sp>
      <p:sp>
        <p:nvSpPr>
          <p:cNvPr id="38915" name="Text Box 4"/>
          <p:cNvSpPr txBox="1"/>
          <p:nvPr/>
        </p:nvSpPr>
        <p:spPr>
          <a:xfrm>
            <a:off x="684213" y="5949950"/>
            <a:ext cx="1008062"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作用</a:t>
            </a:r>
          </a:p>
        </p:txBody>
      </p:sp>
      <p:sp>
        <p:nvSpPr>
          <p:cNvPr id="38916" name="Text Box 5"/>
          <p:cNvSpPr txBox="1"/>
          <p:nvPr/>
        </p:nvSpPr>
        <p:spPr>
          <a:xfrm>
            <a:off x="684213" y="261938"/>
            <a:ext cx="1079500"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背景</a:t>
            </a:r>
          </a:p>
        </p:txBody>
      </p:sp>
      <p:sp>
        <p:nvSpPr>
          <p:cNvPr id="38917" name="Text Box 6"/>
          <p:cNvSpPr txBox="1"/>
          <p:nvPr/>
        </p:nvSpPr>
        <p:spPr>
          <a:xfrm>
            <a:off x="755650" y="3908425"/>
            <a:ext cx="1150938"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措施</a:t>
            </a:r>
          </a:p>
        </p:txBody>
      </p:sp>
      <p:sp>
        <p:nvSpPr>
          <p:cNvPr id="38918" name="Text Box 7"/>
          <p:cNvSpPr txBox="1"/>
          <p:nvPr/>
        </p:nvSpPr>
        <p:spPr>
          <a:xfrm>
            <a:off x="755650" y="4845050"/>
            <a:ext cx="1295400"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实质：</a:t>
            </a:r>
          </a:p>
        </p:txBody>
      </p:sp>
      <p:sp>
        <p:nvSpPr>
          <p:cNvPr id="29704" name="Text Box 8"/>
          <p:cNvSpPr txBox="1"/>
          <p:nvPr/>
        </p:nvSpPr>
        <p:spPr>
          <a:xfrm>
            <a:off x="1547813" y="-142875"/>
            <a:ext cx="3240087" cy="457200"/>
          </a:xfrm>
          <a:prstGeom prst="rect">
            <a:avLst/>
          </a:prstGeom>
          <a:noFill/>
          <a:ln w="9525">
            <a:noFill/>
          </a:ln>
        </p:spPr>
        <p:txBody>
          <a:bodyPr anchor="t">
            <a:spAutoFit/>
          </a:bodyPr>
          <a:lstStyle/>
          <a:p>
            <a:pPr>
              <a:spcBef>
                <a:spcPct val="50000"/>
              </a:spcBef>
            </a:pPr>
            <a:r>
              <a:rPr lang="en-US" altLang="zh-CN" sz="2400" dirty="0">
                <a:latin typeface="Tahoma" panose="020B0604030504040204" pitchFamily="34" charset="0"/>
                <a:ea typeface="华文中宋" panose="02010600040101010101" pitchFamily="2" charset="-122"/>
              </a:rPr>
              <a:t>1</a:t>
            </a:r>
            <a:r>
              <a:rPr lang="zh-CN" altLang="en-US" sz="2400" dirty="0">
                <a:latin typeface="Tahoma" panose="020B0604030504040204" pitchFamily="34" charset="0"/>
                <a:ea typeface="华文中宋" panose="02010600040101010101" pitchFamily="2" charset="-122"/>
              </a:rPr>
              <a:t>、</a:t>
            </a:r>
            <a:r>
              <a:rPr lang="zh-CN" altLang="en-US" sz="2400" dirty="0">
                <a:latin typeface="Times New Roman" panose="02020603050405020304" pitchFamily="18" charset="0"/>
                <a:ea typeface="黑体" panose="02010609060101010101" pitchFamily="49" charset="-122"/>
              </a:rPr>
              <a:t>经济危机</a:t>
            </a:r>
            <a:endParaRPr lang="zh-CN" altLang="en-US" sz="2400" dirty="0">
              <a:latin typeface="Tahoma" panose="020B0604030504040204" pitchFamily="34" charset="0"/>
              <a:ea typeface="华文中宋" panose="02010600040101010101" pitchFamily="2" charset="-122"/>
            </a:endParaRPr>
          </a:p>
        </p:txBody>
      </p:sp>
      <p:sp>
        <p:nvSpPr>
          <p:cNvPr id="29705" name="Text Box 9"/>
          <p:cNvSpPr txBox="1"/>
          <p:nvPr/>
        </p:nvSpPr>
        <p:spPr>
          <a:xfrm>
            <a:off x="1547813" y="261938"/>
            <a:ext cx="5184775" cy="457200"/>
          </a:xfrm>
          <a:prstGeom prst="rect">
            <a:avLst/>
          </a:prstGeom>
          <a:noFill/>
          <a:ln w="9525">
            <a:noFill/>
          </a:ln>
        </p:spPr>
        <p:txBody>
          <a:bodyPr anchor="t">
            <a:spAutoFit/>
          </a:bodyPr>
          <a:lstStyle/>
          <a:p>
            <a:pPr>
              <a:spcBef>
                <a:spcPct val="50000"/>
              </a:spcBef>
            </a:pPr>
            <a:r>
              <a:rPr lang="en-US" altLang="zh-CN" sz="2400" dirty="0">
                <a:latin typeface="Tahoma" panose="020B0604030504040204" pitchFamily="34" charset="0"/>
                <a:ea typeface="华文中宋" panose="02010600040101010101" pitchFamily="2" charset="-122"/>
              </a:rPr>
              <a:t>2</a:t>
            </a:r>
            <a:r>
              <a:rPr lang="zh-CN" altLang="en-US" sz="2400" dirty="0">
                <a:latin typeface="Tahoma" panose="020B0604030504040204" pitchFamily="34" charset="0"/>
                <a:ea typeface="华文中宋" panose="02010600040101010101" pitchFamily="2" charset="-122"/>
              </a:rPr>
              <a:t>、</a:t>
            </a:r>
            <a:r>
              <a:rPr lang="zh-CN" altLang="en-US" sz="2400" dirty="0">
                <a:latin typeface="Times New Roman" panose="02020603050405020304" pitchFamily="18" charset="0"/>
                <a:ea typeface="黑体" panose="02010609060101010101" pitchFamily="49" charset="-122"/>
              </a:rPr>
              <a:t>胡佛反危机的失败</a:t>
            </a:r>
          </a:p>
        </p:txBody>
      </p:sp>
      <p:sp>
        <p:nvSpPr>
          <p:cNvPr id="38921" name="Text Box 10"/>
          <p:cNvSpPr txBox="1"/>
          <p:nvPr/>
        </p:nvSpPr>
        <p:spPr>
          <a:xfrm>
            <a:off x="2195513" y="1701800"/>
            <a:ext cx="2808287" cy="366713"/>
          </a:xfrm>
          <a:prstGeom prst="rect">
            <a:avLst/>
          </a:prstGeom>
          <a:noFill/>
          <a:ln w="9525">
            <a:noFill/>
          </a:ln>
        </p:spPr>
        <p:txBody>
          <a:bodyPr anchor="t">
            <a:spAutoFit/>
          </a:bodyPr>
          <a:lstStyle/>
          <a:p>
            <a:pPr>
              <a:spcBef>
                <a:spcPct val="50000"/>
              </a:spcBef>
            </a:pPr>
            <a:endParaRPr lang="zh-CN" altLang="en-US" dirty="0">
              <a:latin typeface="Tahoma" panose="020B0604030504040204" pitchFamily="34" charset="0"/>
              <a:ea typeface="黑体" panose="02010609060101010101" pitchFamily="49" charset="-122"/>
            </a:endParaRPr>
          </a:p>
        </p:txBody>
      </p:sp>
      <p:sp>
        <p:nvSpPr>
          <p:cNvPr id="29707" name="Text Box 11"/>
          <p:cNvSpPr txBox="1"/>
          <p:nvPr/>
        </p:nvSpPr>
        <p:spPr>
          <a:xfrm>
            <a:off x="1547813" y="693738"/>
            <a:ext cx="2951162" cy="457200"/>
          </a:xfrm>
          <a:prstGeom prst="rect">
            <a:avLst/>
          </a:prstGeom>
          <a:noFill/>
          <a:ln w="9525">
            <a:noFill/>
          </a:ln>
        </p:spPr>
        <p:txBody>
          <a:bodyPr anchor="t">
            <a:spAutoFit/>
          </a:bodyPr>
          <a:lstStyle/>
          <a:p>
            <a:pPr>
              <a:spcBef>
                <a:spcPct val="50000"/>
              </a:spcBef>
            </a:pPr>
            <a:r>
              <a:rPr lang="en-US" altLang="zh-CN" sz="2400" dirty="0">
                <a:latin typeface="Tahoma" panose="020B0604030504040204" pitchFamily="34" charset="0"/>
                <a:ea typeface="华文中宋" panose="02010600040101010101" pitchFamily="2" charset="-122"/>
              </a:rPr>
              <a:t>3</a:t>
            </a:r>
            <a:r>
              <a:rPr lang="zh-CN" altLang="en-US" sz="2400" dirty="0">
                <a:latin typeface="Tahoma" panose="020B0604030504040204" pitchFamily="34" charset="0"/>
                <a:ea typeface="华文中宋" panose="02010600040101010101" pitchFamily="2" charset="-122"/>
              </a:rPr>
              <a:t>、罗斯福当选总统</a:t>
            </a:r>
          </a:p>
        </p:txBody>
      </p:sp>
      <p:sp>
        <p:nvSpPr>
          <p:cNvPr id="29708" name="Text Box 12"/>
          <p:cNvSpPr txBox="1"/>
          <p:nvPr/>
        </p:nvSpPr>
        <p:spPr>
          <a:xfrm>
            <a:off x="1547813" y="3621088"/>
            <a:ext cx="2016125" cy="457200"/>
          </a:xfrm>
          <a:prstGeom prst="rect">
            <a:avLst/>
          </a:prstGeom>
          <a:noFill/>
          <a:ln w="9525">
            <a:noFill/>
          </a:ln>
        </p:spPr>
        <p:txBody>
          <a:bodyPr anchor="t">
            <a:spAutoFit/>
          </a:bodyPr>
          <a:lstStyle/>
          <a:p>
            <a:pPr>
              <a:spcBef>
                <a:spcPct val="50000"/>
              </a:spcBef>
            </a:pPr>
            <a:r>
              <a:rPr lang="en-US" altLang="zh-CN" sz="2400" dirty="0">
                <a:solidFill>
                  <a:schemeClr val="accent2"/>
                </a:solidFill>
                <a:latin typeface="Tahoma" panose="020B0604030504040204" pitchFamily="34" charset="0"/>
                <a:ea typeface="华文中宋" panose="02010600040101010101" pitchFamily="2" charset="-122"/>
              </a:rPr>
              <a:t>1</a:t>
            </a:r>
            <a:r>
              <a:rPr lang="zh-CN" altLang="en-US" sz="2400" dirty="0">
                <a:solidFill>
                  <a:schemeClr val="accent2"/>
                </a:solidFill>
                <a:latin typeface="Tahoma" panose="020B0604030504040204" pitchFamily="34" charset="0"/>
                <a:ea typeface="华文中宋" panose="02010600040101010101" pitchFamily="2" charset="-122"/>
              </a:rPr>
              <a:t>、整顿金融</a:t>
            </a:r>
          </a:p>
        </p:txBody>
      </p:sp>
      <p:sp>
        <p:nvSpPr>
          <p:cNvPr id="29709" name="Text Box 13"/>
          <p:cNvSpPr txBox="1"/>
          <p:nvPr/>
        </p:nvSpPr>
        <p:spPr>
          <a:xfrm>
            <a:off x="3779838" y="3621088"/>
            <a:ext cx="2376487" cy="457200"/>
          </a:xfrm>
          <a:prstGeom prst="rect">
            <a:avLst/>
          </a:prstGeom>
          <a:noFill/>
          <a:ln w="9525">
            <a:noFill/>
          </a:ln>
        </p:spPr>
        <p:txBody>
          <a:bodyPr anchor="t">
            <a:spAutoFit/>
          </a:bodyPr>
          <a:lstStyle/>
          <a:p>
            <a:pPr>
              <a:spcBef>
                <a:spcPct val="50000"/>
              </a:spcBef>
            </a:pPr>
            <a:r>
              <a:rPr lang="en-US" altLang="zh-CN" sz="2400" dirty="0">
                <a:solidFill>
                  <a:schemeClr val="accent2"/>
                </a:solidFill>
                <a:latin typeface="Tahoma" panose="020B0604030504040204" pitchFamily="34" charset="0"/>
                <a:ea typeface="华文中宋" panose="02010600040101010101" pitchFamily="2" charset="-122"/>
              </a:rPr>
              <a:t>2</a:t>
            </a:r>
            <a:r>
              <a:rPr lang="zh-CN" altLang="en-US" sz="2400" dirty="0">
                <a:solidFill>
                  <a:schemeClr val="accent2"/>
                </a:solidFill>
                <a:latin typeface="Tahoma" panose="020B0604030504040204" pitchFamily="34" charset="0"/>
                <a:ea typeface="华文中宋" panose="02010600040101010101" pitchFamily="2" charset="-122"/>
              </a:rPr>
              <a:t>、工业复兴法</a:t>
            </a:r>
          </a:p>
        </p:txBody>
      </p:sp>
      <p:sp>
        <p:nvSpPr>
          <p:cNvPr id="29710" name="Text Box 14"/>
          <p:cNvSpPr txBox="1"/>
          <p:nvPr/>
        </p:nvSpPr>
        <p:spPr>
          <a:xfrm>
            <a:off x="1547813" y="4149725"/>
            <a:ext cx="2376487" cy="457200"/>
          </a:xfrm>
          <a:prstGeom prst="rect">
            <a:avLst/>
          </a:prstGeom>
          <a:noFill/>
          <a:ln w="9525">
            <a:noFill/>
          </a:ln>
        </p:spPr>
        <p:txBody>
          <a:bodyPr anchor="t">
            <a:spAutoFit/>
          </a:bodyPr>
          <a:lstStyle/>
          <a:p>
            <a:pPr>
              <a:spcBef>
                <a:spcPct val="50000"/>
              </a:spcBef>
            </a:pPr>
            <a:r>
              <a:rPr lang="en-US" altLang="zh-CN" sz="2400" dirty="0">
                <a:solidFill>
                  <a:schemeClr val="accent2"/>
                </a:solidFill>
                <a:latin typeface="Tahoma" panose="020B0604030504040204" pitchFamily="34" charset="0"/>
                <a:ea typeface="华文中宋" panose="02010600040101010101" pitchFamily="2" charset="-122"/>
              </a:rPr>
              <a:t>3</a:t>
            </a:r>
            <a:r>
              <a:rPr lang="zh-CN" altLang="en-US" sz="2400" dirty="0">
                <a:solidFill>
                  <a:schemeClr val="accent2"/>
                </a:solidFill>
                <a:latin typeface="Tahoma" panose="020B0604030504040204" pitchFamily="34" charset="0"/>
                <a:ea typeface="华文中宋" panose="02010600040101010101" pitchFamily="2" charset="-122"/>
              </a:rPr>
              <a:t>、农业调整法</a:t>
            </a:r>
          </a:p>
        </p:txBody>
      </p:sp>
      <p:sp>
        <p:nvSpPr>
          <p:cNvPr id="29711" name="Text Box 15"/>
          <p:cNvSpPr txBox="1"/>
          <p:nvPr/>
        </p:nvSpPr>
        <p:spPr>
          <a:xfrm>
            <a:off x="3779838" y="4197350"/>
            <a:ext cx="2016125" cy="457200"/>
          </a:xfrm>
          <a:prstGeom prst="rect">
            <a:avLst/>
          </a:prstGeom>
          <a:noFill/>
          <a:ln w="9525">
            <a:noFill/>
          </a:ln>
        </p:spPr>
        <p:txBody>
          <a:bodyPr anchor="t">
            <a:spAutoFit/>
          </a:bodyPr>
          <a:lstStyle/>
          <a:p>
            <a:pPr>
              <a:spcBef>
                <a:spcPct val="50000"/>
              </a:spcBef>
            </a:pPr>
            <a:r>
              <a:rPr lang="en-US" altLang="zh-CN" sz="2400" dirty="0">
                <a:solidFill>
                  <a:schemeClr val="accent2"/>
                </a:solidFill>
                <a:latin typeface="Tahoma" panose="020B0604030504040204" pitchFamily="34" charset="0"/>
                <a:ea typeface="华文中宋" panose="02010600040101010101" pitchFamily="2" charset="-122"/>
              </a:rPr>
              <a:t>4</a:t>
            </a:r>
            <a:r>
              <a:rPr lang="zh-CN" altLang="en-US" sz="2400" dirty="0">
                <a:solidFill>
                  <a:schemeClr val="accent2"/>
                </a:solidFill>
                <a:latin typeface="Tahoma" panose="020B0604030504040204" pitchFamily="34" charset="0"/>
                <a:ea typeface="华文中宋" panose="02010600040101010101" pitchFamily="2" charset="-122"/>
              </a:rPr>
              <a:t>、社会福利</a:t>
            </a:r>
          </a:p>
        </p:txBody>
      </p:sp>
      <p:sp>
        <p:nvSpPr>
          <p:cNvPr id="38927" name="Text Box 16"/>
          <p:cNvSpPr txBox="1"/>
          <p:nvPr/>
        </p:nvSpPr>
        <p:spPr>
          <a:xfrm>
            <a:off x="755650" y="2709863"/>
            <a:ext cx="1152525"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阶段</a:t>
            </a:r>
          </a:p>
        </p:txBody>
      </p:sp>
      <p:sp>
        <p:nvSpPr>
          <p:cNvPr id="29713" name="Text Box 17"/>
          <p:cNvSpPr txBox="1"/>
          <p:nvPr/>
        </p:nvSpPr>
        <p:spPr>
          <a:xfrm>
            <a:off x="1547813" y="2324100"/>
            <a:ext cx="2519362" cy="457200"/>
          </a:xfrm>
          <a:prstGeom prst="rect">
            <a:avLst/>
          </a:prstGeom>
          <a:noFill/>
          <a:ln w="9525">
            <a:noFill/>
          </a:ln>
        </p:spPr>
        <p:txBody>
          <a:bodyPr anchor="t">
            <a:spAutoFit/>
          </a:bodyPr>
          <a:lstStyle/>
          <a:p>
            <a:r>
              <a:rPr lang="zh-CN" altLang="en-US" sz="2400" dirty="0">
                <a:solidFill>
                  <a:srgbClr val="FF0000"/>
                </a:solidFill>
                <a:latin typeface="Tahoma" panose="020B0604030504040204" pitchFamily="34" charset="0"/>
                <a:ea typeface="华文中宋" panose="02010600040101010101" pitchFamily="2" charset="-122"/>
              </a:rPr>
              <a:t>第一阶段</a:t>
            </a:r>
          </a:p>
        </p:txBody>
      </p:sp>
      <p:sp>
        <p:nvSpPr>
          <p:cNvPr id="29714" name="Text Box 18"/>
          <p:cNvSpPr txBox="1"/>
          <p:nvPr/>
        </p:nvSpPr>
        <p:spPr>
          <a:xfrm>
            <a:off x="1547813" y="4916488"/>
            <a:ext cx="4824412" cy="457200"/>
          </a:xfrm>
          <a:prstGeom prst="rect">
            <a:avLst/>
          </a:prstGeom>
          <a:noFill/>
          <a:ln w="9525">
            <a:noFill/>
          </a:ln>
        </p:spPr>
        <p:txBody>
          <a:bodyPr anchor="t">
            <a:spAutoFit/>
          </a:bodyPr>
          <a:lstStyle/>
          <a:p>
            <a:pPr>
              <a:spcBef>
                <a:spcPct val="50000"/>
              </a:spcBef>
            </a:pPr>
            <a:r>
              <a:rPr lang="zh-CN" altLang="en-US" sz="2400" dirty="0">
                <a:solidFill>
                  <a:srgbClr val="FF0000"/>
                </a:solidFill>
                <a:latin typeface="Tahoma" panose="020B0604030504040204" pitchFamily="34" charset="0"/>
                <a:ea typeface="华文中宋" panose="02010600040101010101" pitchFamily="2" charset="-122"/>
              </a:rPr>
              <a:t>对资本主义生产关系的局部调整</a:t>
            </a:r>
          </a:p>
        </p:txBody>
      </p:sp>
      <p:sp>
        <p:nvSpPr>
          <p:cNvPr id="38930" name="Text Box 19"/>
          <p:cNvSpPr txBox="1"/>
          <p:nvPr/>
        </p:nvSpPr>
        <p:spPr>
          <a:xfrm>
            <a:off x="755650" y="4484688"/>
            <a:ext cx="1511300"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特点：</a:t>
            </a:r>
          </a:p>
        </p:txBody>
      </p:sp>
      <p:sp>
        <p:nvSpPr>
          <p:cNvPr id="29716" name="Text Box 20"/>
          <p:cNvSpPr txBox="1"/>
          <p:nvPr/>
        </p:nvSpPr>
        <p:spPr>
          <a:xfrm>
            <a:off x="1547813" y="3044825"/>
            <a:ext cx="2303462" cy="457200"/>
          </a:xfrm>
          <a:prstGeom prst="rect">
            <a:avLst/>
          </a:prstGeom>
          <a:noFill/>
          <a:ln w="9525">
            <a:noFill/>
          </a:ln>
        </p:spPr>
        <p:txBody>
          <a:bodyPr anchor="t">
            <a:spAutoFit/>
          </a:bodyPr>
          <a:lstStyle/>
          <a:p>
            <a:r>
              <a:rPr lang="zh-CN" altLang="en-US" sz="2400" dirty="0">
                <a:solidFill>
                  <a:srgbClr val="FF0000"/>
                </a:solidFill>
                <a:latin typeface="Tahoma" panose="020B0604030504040204" pitchFamily="34" charset="0"/>
                <a:ea typeface="华文中宋" panose="02010600040101010101" pitchFamily="2" charset="-122"/>
              </a:rPr>
              <a:t>第二阶段</a:t>
            </a:r>
          </a:p>
        </p:txBody>
      </p:sp>
      <p:sp>
        <p:nvSpPr>
          <p:cNvPr id="29717" name="Text Box 21"/>
          <p:cNvSpPr txBox="1"/>
          <p:nvPr/>
        </p:nvSpPr>
        <p:spPr>
          <a:xfrm>
            <a:off x="3779838" y="2133600"/>
            <a:ext cx="4032250" cy="457200"/>
          </a:xfrm>
          <a:prstGeom prst="rect">
            <a:avLst/>
          </a:prstGeom>
          <a:noFill/>
          <a:ln w="9525">
            <a:noFill/>
          </a:ln>
        </p:spPr>
        <p:txBody>
          <a:bodyPr anchor="t">
            <a:spAutoFit/>
          </a:bodyPr>
          <a:lstStyle/>
          <a:p>
            <a:r>
              <a:rPr lang="en-US" altLang="zh-CN" sz="2400" dirty="0">
                <a:solidFill>
                  <a:srgbClr val="660033"/>
                </a:solidFill>
                <a:latin typeface="Tahoma" panose="020B0604030504040204" pitchFamily="34" charset="0"/>
                <a:ea typeface="华文中宋" panose="02010600040101010101" pitchFamily="2" charset="-122"/>
              </a:rPr>
              <a:t>1933</a:t>
            </a:r>
            <a:r>
              <a:rPr lang="zh-CN" altLang="en-US" sz="2400" dirty="0">
                <a:solidFill>
                  <a:srgbClr val="660033"/>
                </a:solidFill>
                <a:latin typeface="Tahoma" panose="020B0604030504040204" pitchFamily="34" charset="0"/>
                <a:ea typeface="华文中宋" panose="02010600040101010101" pitchFamily="2" charset="-122"/>
              </a:rPr>
              <a:t>年</a:t>
            </a:r>
            <a:r>
              <a:rPr lang="en-US" altLang="zh-CN" sz="2400" dirty="0">
                <a:solidFill>
                  <a:srgbClr val="660033"/>
                </a:solidFill>
                <a:latin typeface="Tahoma" panose="020B0604030504040204" pitchFamily="34" charset="0"/>
                <a:ea typeface="华文中宋" panose="02010600040101010101" pitchFamily="2" charset="-122"/>
              </a:rPr>
              <a:t>3</a:t>
            </a:r>
            <a:r>
              <a:rPr lang="zh-CN" altLang="en-US" sz="2400" dirty="0">
                <a:solidFill>
                  <a:srgbClr val="660033"/>
                </a:solidFill>
                <a:latin typeface="Tahoma" panose="020B0604030504040204" pitchFamily="34" charset="0"/>
                <a:ea typeface="华文中宋" panose="02010600040101010101" pitchFamily="2" charset="-122"/>
              </a:rPr>
              <a:t>月</a:t>
            </a:r>
            <a:r>
              <a:rPr lang="en-US" altLang="zh-CN" sz="2400" dirty="0">
                <a:solidFill>
                  <a:srgbClr val="660033"/>
                </a:solidFill>
                <a:latin typeface="华文中宋" panose="02010600040101010101" pitchFamily="2" charset="-122"/>
                <a:ea typeface="华文中宋" panose="02010600040101010101" pitchFamily="2" charset="-122"/>
              </a:rPr>
              <a:t>—</a:t>
            </a:r>
            <a:r>
              <a:rPr lang="en-US" altLang="zh-CN" sz="2400" dirty="0">
                <a:solidFill>
                  <a:srgbClr val="660033"/>
                </a:solidFill>
                <a:latin typeface="Tahoma" panose="020B0604030504040204" pitchFamily="34" charset="0"/>
                <a:ea typeface="华文中宋" panose="02010600040101010101" pitchFamily="2" charset="-122"/>
              </a:rPr>
              <a:t>1935</a:t>
            </a:r>
            <a:r>
              <a:rPr lang="zh-CN" altLang="en-US" sz="2400" dirty="0">
                <a:solidFill>
                  <a:srgbClr val="660033"/>
                </a:solidFill>
                <a:latin typeface="Tahoma" panose="020B0604030504040204" pitchFamily="34" charset="0"/>
                <a:ea typeface="华文中宋" panose="02010600040101010101" pitchFamily="2" charset="-122"/>
              </a:rPr>
              <a:t>年初</a:t>
            </a:r>
          </a:p>
        </p:txBody>
      </p:sp>
      <p:sp>
        <p:nvSpPr>
          <p:cNvPr id="29718" name="Text Box 22"/>
          <p:cNvSpPr txBox="1"/>
          <p:nvPr/>
        </p:nvSpPr>
        <p:spPr>
          <a:xfrm>
            <a:off x="3744913" y="2565400"/>
            <a:ext cx="5795962" cy="457200"/>
          </a:xfrm>
          <a:prstGeom prst="rect">
            <a:avLst/>
          </a:prstGeom>
          <a:noFill/>
          <a:ln w="9525">
            <a:noFill/>
          </a:ln>
        </p:spPr>
        <p:txBody>
          <a:bodyPr anchor="t">
            <a:spAutoFit/>
          </a:bodyPr>
          <a:lstStyle/>
          <a:p>
            <a:r>
              <a:rPr lang="zh-CN" altLang="en-US" sz="2400" dirty="0">
                <a:solidFill>
                  <a:srgbClr val="660033"/>
                </a:solidFill>
                <a:latin typeface="Tahoma" panose="020B0604030504040204" pitchFamily="34" charset="0"/>
                <a:ea typeface="华文中宋" panose="02010600040101010101" pitchFamily="2" charset="-122"/>
              </a:rPr>
              <a:t>采取应急措施 结束混乱状态，稳定人心</a:t>
            </a:r>
          </a:p>
        </p:txBody>
      </p:sp>
      <p:sp>
        <p:nvSpPr>
          <p:cNvPr id="29719" name="Text Box 23"/>
          <p:cNvSpPr txBox="1"/>
          <p:nvPr/>
        </p:nvSpPr>
        <p:spPr>
          <a:xfrm>
            <a:off x="3779838" y="2900363"/>
            <a:ext cx="3024187" cy="457200"/>
          </a:xfrm>
          <a:prstGeom prst="rect">
            <a:avLst/>
          </a:prstGeom>
          <a:noFill/>
          <a:ln w="9525">
            <a:noFill/>
          </a:ln>
        </p:spPr>
        <p:txBody>
          <a:bodyPr anchor="t">
            <a:spAutoFit/>
          </a:bodyPr>
          <a:lstStyle/>
          <a:p>
            <a:r>
              <a:rPr lang="en-US" altLang="zh-CN" sz="2400" dirty="0">
                <a:solidFill>
                  <a:srgbClr val="660033"/>
                </a:solidFill>
                <a:latin typeface="Tahoma" panose="020B0604030504040204" pitchFamily="34" charset="0"/>
                <a:ea typeface="华文中宋" panose="02010600040101010101" pitchFamily="2" charset="-122"/>
              </a:rPr>
              <a:t>1935</a:t>
            </a:r>
            <a:r>
              <a:rPr lang="zh-CN" altLang="en-US" sz="2400" dirty="0">
                <a:solidFill>
                  <a:srgbClr val="660033"/>
                </a:solidFill>
                <a:latin typeface="Tahoma" panose="020B0604030504040204" pitchFamily="34" charset="0"/>
                <a:ea typeface="华文中宋" panose="02010600040101010101" pitchFamily="2" charset="-122"/>
              </a:rPr>
              <a:t>年到</a:t>
            </a:r>
            <a:r>
              <a:rPr lang="en-US" altLang="zh-CN" sz="2400" dirty="0">
                <a:solidFill>
                  <a:srgbClr val="660033"/>
                </a:solidFill>
                <a:latin typeface="Tahoma" panose="020B0604030504040204" pitchFamily="34" charset="0"/>
                <a:ea typeface="华文中宋" panose="02010600040101010101" pitchFamily="2" charset="-122"/>
              </a:rPr>
              <a:t>1939</a:t>
            </a:r>
            <a:r>
              <a:rPr lang="zh-CN" altLang="en-US" sz="2400" dirty="0">
                <a:solidFill>
                  <a:srgbClr val="660033"/>
                </a:solidFill>
                <a:latin typeface="Tahoma" panose="020B0604030504040204" pitchFamily="34" charset="0"/>
                <a:ea typeface="华文中宋" panose="02010600040101010101" pitchFamily="2" charset="-122"/>
              </a:rPr>
              <a:t>年</a:t>
            </a:r>
          </a:p>
        </p:txBody>
      </p:sp>
      <p:sp>
        <p:nvSpPr>
          <p:cNvPr id="29720" name="Text Box 24"/>
          <p:cNvSpPr txBox="1"/>
          <p:nvPr/>
        </p:nvSpPr>
        <p:spPr>
          <a:xfrm>
            <a:off x="3779838" y="3260725"/>
            <a:ext cx="4103687" cy="457200"/>
          </a:xfrm>
          <a:prstGeom prst="rect">
            <a:avLst/>
          </a:prstGeom>
          <a:noFill/>
          <a:ln w="9525">
            <a:noFill/>
          </a:ln>
        </p:spPr>
        <p:txBody>
          <a:bodyPr anchor="t">
            <a:spAutoFit/>
          </a:bodyPr>
          <a:lstStyle/>
          <a:p>
            <a:r>
              <a:rPr lang="zh-CN" altLang="en-US" sz="2400" dirty="0">
                <a:solidFill>
                  <a:srgbClr val="660033"/>
                </a:solidFill>
                <a:latin typeface="Tahoma" panose="020B0604030504040204" pitchFamily="34" charset="0"/>
                <a:ea typeface="华文中宋" panose="02010600040101010101" pitchFamily="2" charset="-122"/>
              </a:rPr>
              <a:t>巩固和发展已取得的成就</a:t>
            </a:r>
          </a:p>
        </p:txBody>
      </p:sp>
      <p:sp>
        <p:nvSpPr>
          <p:cNvPr id="29721" name="Text Box 25"/>
          <p:cNvSpPr txBox="1"/>
          <p:nvPr/>
        </p:nvSpPr>
        <p:spPr>
          <a:xfrm>
            <a:off x="1547813" y="4510088"/>
            <a:ext cx="3311525"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国家对经济的直接干预</a:t>
            </a:r>
          </a:p>
        </p:txBody>
      </p:sp>
      <p:sp>
        <p:nvSpPr>
          <p:cNvPr id="29722" name="Text Box 26"/>
          <p:cNvSpPr txBox="1"/>
          <p:nvPr/>
        </p:nvSpPr>
        <p:spPr>
          <a:xfrm>
            <a:off x="1584325" y="5230813"/>
            <a:ext cx="7308850" cy="1370012"/>
          </a:xfrm>
          <a:prstGeom prst="rect">
            <a:avLst/>
          </a:prstGeom>
          <a:noFill/>
          <a:ln w="9525">
            <a:noFill/>
          </a:ln>
        </p:spPr>
        <p:txBody>
          <a:bodyPr anchor="t">
            <a:spAutoFit/>
          </a:bodyPr>
          <a:lstStyle/>
          <a:p>
            <a:pPr>
              <a:spcBef>
                <a:spcPct val="50000"/>
              </a:spcBef>
            </a:pPr>
            <a:r>
              <a:rPr lang="en-US" altLang="zh-CN" sz="2400" dirty="0">
                <a:solidFill>
                  <a:srgbClr val="0000FF"/>
                </a:solidFill>
                <a:latin typeface="Tahoma" panose="020B0604030504040204" pitchFamily="34" charset="0"/>
                <a:ea typeface="华文中宋" panose="02010600040101010101" pitchFamily="2" charset="-122"/>
              </a:rPr>
              <a:t>1</a:t>
            </a:r>
            <a:r>
              <a:rPr lang="zh-CN" altLang="en-US" sz="2400" dirty="0">
                <a:solidFill>
                  <a:srgbClr val="0000FF"/>
                </a:solidFill>
                <a:latin typeface="Tahoma" panose="020B0604030504040204" pitchFamily="34" charset="0"/>
                <a:ea typeface="华文中宋" panose="02010600040101010101" pitchFamily="2" charset="-122"/>
              </a:rPr>
              <a:t>、通过国家干预来摆脱经济危机和推动经济发展，</a:t>
            </a:r>
            <a:r>
              <a:rPr lang="zh-CN" altLang="en-US" sz="2400" dirty="0">
                <a:solidFill>
                  <a:srgbClr val="0000FF"/>
                </a:solidFill>
                <a:latin typeface="Times New Roman" panose="02020603050405020304" pitchFamily="18" charset="0"/>
                <a:ea typeface="黑体" panose="02010609060101010101" pitchFamily="49" charset="-122"/>
              </a:rPr>
              <a:t>避免走上法西斯的道路，巩固了资本主义统治</a:t>
            </a:r>
          </a:p>
          <a:p>
            <a:pPr>
              <a:spcBef>
                <a:spcPct val="50000"/>
              </a:spcBef>
            </a:pPr>
            <a:endParaRPr lang="zh-CN" altLang="en-US" sz="2400" dirty="0">
              <a:solidFill>
                <a:srgbClr val="0000FF"/>
              </a:solidFill>
              <a:latin typeface="Times New Roman" panose="02020603050405020304" pitchFamily="18" charset="0"/>
              <a:ea typeface="黑体" panose="02010609060101010101" pitchFamily="49" charset="-122"/>
            </a:endParaRPr>
          </a:p>
        </p:txBody>
      </p:sp>
      <p:sp>
        <p:nvSpPr>
          <p:cNvPr id="29723" name="Text Box 27"/>
          <p:cNvSpPr txBox="1"/>
          <p:nvPr/>
        </p:nvSpPr>
        <p:spPr>
          <a:xfrm>
            <a:off x="1584325" y="5949950"/>
            <a:ext cx="6659563" cy="822325"/>
          </a:xfrm>
          <a:prstGeom prst="rect">
            <a:avLst/>
          </a:prstGeom>
          <a:noFill/>
          <a:ln w="9525">
            <a:noFill/>
          </a:ln>
        </p:spPr>
        <p:txBody>
          <a:bodyPr anchor="t">
            <a:spAutoFit/>
          </a:bodyPr>
          <a:lstStyle/>
          <a:p>
            <a:pPr>
              <a:spcBef>
                <a:spcPct val="50000"/>
              </a:spcBef>
            </a:pPr>
            <a:r>
              <a:rPr lang="en-US" altLang="zh-CN" sz="2400" dirty="0">
                <a:latin typeface="Tahoma" panose="020B0604030504040204" pitchFamily="34" charset="0"/>
                <a:ea typeface="华文中宋" panose="02010600040101010101" pitchFamily="2" charset="-122"/>
              </a:rPr>
              <a:t>2</a:t>
            </a:r>
            <a:r>
              <a:rPr lang="zh-CN" altLang="en-US" sz="2400" dirty="0">
                <a:latin typeface="Tahoma" panose="020B0604030504040204" pitchFamily="34" charset="0"/>
                <a:ea typeface="华文中宋" panose="02010600040101010101" pitchFamily="2" charset="-122"/>
              </a:rPr>
              <a:t>、对战后美国政府的社会经济改革以及西方资本主义国家的社会改革产生了深远影响。</a:t>
            </a:r>
          </a:p>
        </p:txBody>
      </p:sp>
      <p:sp>
        <p:nvSpPr>
          <p:cNvPr id="38939" name="AutoShape 28"/>
          <p:cNvSpPr/>
          <p:nvPr/>
        </p:nvSpPr>
        <p:spPr>
          <a:xfrm>
            <a:off x="1403350" y="46038"/>
            <a:ext cx="215900" cy="936625"/>
          </a:xfrm>
          <a:prstGeom prst="leftBrace">
            <a:avLst>
              <a:gd name="adj1" fmla="val 36111"/>
              <a:gd name="adj2" fmla="val 50000"/>
            </a:avLst>
          </a:prstGeom>
          <a:solidFill>
            <a:srgbClr val="33CCCC"/>
          </a:solidFill>
          <a:ln w="9525" cap="flat" cmpd="sng">
            <a:solidFill>
              <a:schemeClr val="tx1"/>
            </a:solidFill>
            <a:prstDash val="solid"/>
            <a:round/>
            <a:headEnd type="none" w="med" len="med"/>
            <a:tailEnd type="none" w="med" len="med"/>
          </a:ln>
        </p:spPr>
        <p:txBody>
          <a:bodyPr wrap="none" anchor="ctr"/>
          <a:lstStyle/>
          <a:p>
            <a:endParaRPr lang="zh-CN" altLang="en-US" dirty="0">
              <a:latin typeface="Times New Roman" panose="02020603050405020304" pitchFamily="18" charset="0"/>
              <a:ea typeface="黑体" panose="02010609060101010101" pitchFamily="49" charset="-122"/>
            </a:endParaRPr>
          </a:p>
        </p:txBody>
      </p:sp>
      <p:sp>
        <p:nvSpPr>
          <p:cNvPr id="38940" name="AutoShape 29"/>
          <p:cNvSpPr/>
          <p:nvPr/>
        </p:nvSpPr>
        <p:spPr>
          <a:xfrm>
            <a:off x="1403350" y="2493963"/>
            <a:ext cx="215900" cy="936625"/>
          </a:xfrm>
          <a:prstGeom prst="leftBrace">
            <a:avLst>
              <a:gd name="adj1" fmla="val 36111"/>
              <a:gd name="adj2" fmla="val 50000"/>
            </a:avLst>
          </a:prstGeom>
          <a:solidFill>
            <a:srgbClr val="33CCCC"/>
          </a:solidFill>
          <a:ln w="9525" cap="flat" cmpd="sng">
            <a:solidFill>
              <a:schemeClr val="tx1"/>
            </a:solidFill>
            <a:prstDash val="solid"/>
            <a:round/>
            <a:headEnd type="none" w="med" len="med"/>
            <a:tailEnd type="none" w="med" len="med"/>
          </a:ln>
        </p:spPr>
        <p:txBody>
          <a:bodyPr wrap="none" anchor="ctr"/>
          <a:lstStyle/>
          <a:p>
            <a:endParaRPr lang="zh-CN" altLang="en-US" dirty="0">
              <a:latin typeface="Times New Roman" panose="02020603050405020304" pitchFamily="18" charset="0"/>
              <a:ea typeface="黑体" panose="02010609060101010101" pitchFamily="49" charset="-122"/>
            </a:endParaRPr>
          </a:p>
        </p:txBody>
      </p:sp>
      <p:sp>
        <p:nvSpPr>
          <p:cNvPr id="38941" name="AutoShape 30"/>
          <p:cNvSpPr/>
          <p:nvPr/>
        </p:nvSpPr>
        <p:spPr>
          <a:xfrm>
            <a:off x="1403350" y="3860800"/>
            <a:ext cx="215900" cy="577850"/>
          </a:xfrm>
          <a:prstGeom prst="leftBrace">
            <a:avLst>
              <a:gd name="adj1" fmla="val 22279"/>
              <a:gd name="adj2" fmla="val 50000"/>
            </a:avLst>
          </a:prstGeom>
          <a:solidFill>
            <a:srgbClr val="33CCCC"/>
          </a:solidFill>
          <a:ln w="9525" cap="flat" cmpd="sng">
            <a:solidFill>
              <a:schemeClr val="tx1"/>
            </a:solidFill>
            <a:prstDash val="solid"/>
            <a:round/>
            <a:headEnd type="none" w="med" len="med"/>
            <a:tailEnd type="none" w="med" len="med"/>
          </a:ln>
        </p:spPr>
        <p:txBody>
          <a:bodyPr wrap="none" anchor="ctr"/>
          <a:lstStyle/>
          <a:p>
            <a:endParaRPr lang="zh-CN" altLang="en-US" dirty="0">
              <a:latin typeface="Times New Roman" panose="02020603050405020304" pitchFamily="18" charset="0"/>
              <a:ea typeface="黑体" panose="02010609060101010101" pitchFamily="49" charset="-122"/>
            </a:endParaRPr>
          </a:p>
        </p:txBody>
      </p:sp>
      <p:sp>
        <p:nvSpPr>
          <p:cNvPr id="38942" name="AutoShape 31"/>
          <p:cNvSpPr/>
          <p:nvPr/>
        </p:nvSpPr>
        <p:spPr>
          <a:xfrm>
            <a:off x="1403350" y="5518150"/>
            <a:ext cx="215900" cy="1196975"/>
          </a:xfrm>
          <a:prstGeom prst="leftBrace">
            <a:avLst>
              <a:gd name="adj1" fmla="val 46149"/>
              <a:gd name="adj2" fmla="val 50000"/>
            </a:avLst>
          </a:prstGeom>
          <a:solidFill>
            <a:srgbClr val="33CCCC"/>
          </a:solidFill>
          <a:ln w="9525" cap="flat" cmpd="sng">
            <a:solidFill>
              <a:schemeClr val="tx1"/>
            </a:solidFill>
            <a:prstDash val="solid"/>
            <a:round/>
            <a:headEnd type="none" w="med" len="med"/>
            <a:tailEnd type="none" w="med" len="med"/>
          </a:ln>
        </p:spPr>
        <p:txBody>
          <a:bodyPr wrap="none" anchor="ctr"/>
          <a:lstStyle/>
          <a:p>
            <a:endParaRPr lang="zh-CN" altLang="en-US" dirty="0">
              <a:latin typeface="Times New Roman" panose="02020603050405020304" pitchFamily="18" charset="0"/>
              <a:ea typeface="黑体" panose="02010609060101010101" pitchFamily="49" charset="-122"/>
            </a:endParaRPr>
          </a:p>
        </p:txBody>
      </p:sp>
      <p:sp>
        <p:nvSpPr>
          <p:cNvPr id="29728" name="AutoShape 32"/>
          <p:cNvSpPr/>
          <p:nvPr/>
        </p:nvSpPr>
        <p:spPr>
          <a:xfrm>
            <a:off x="2843213" y="2279650"/>
            <a:ext cx="215900" cy="574675"/>
          </a:xfrm>
          <a:prstGeom prst="leftBrace">
            <a:avLst>
              <a:gd name="adj1" fmla="val 22156"/>
              <a:gd name="adj2" fmla="val 50000"/>
            </a:avLst>
          </a:prstGeom>
          <a:solidFill>
            <a:schemeClr val="accent2"/>
          </a:solidFill>
          <a:ln w="9525" cap="flat" cmpd="sng">
            <a:solidFill>
              <a:srgbClr val="FF0000"/>
            </a:solidFill>
            <a:prstDash val="solid"/>
            <a:round/>
            <a:headEnd type="none" w="med" len="med"/>
            <a:tailEnd type="none" w="med" len="med"/>
          </a:ln>
        </p:spPr>
        <p:txBody>
          <a:bodyPr wrap="none" anchor="ctr"/>
          <a:lstStyle/>
          <a:p>
            <a:endParaRPr lang="zh-CN" altLang="en-US" dirty="0">
              <a:latin typeface="Times New Roman" panose="02020603050405020304" pitchFamily="18" charset="0"/>
              <a:ea typeface="黑体" panose="02010609060101010101" pitchFamily="49" charset="-122"/>
            </a:endParaRPr>
          </a:p>
        </p:txBody>
      </p:sp>
      <p:sp>
        <p:nvSpPr>
          <p:cNvPr id="29729" name="AutoShape 33"/>
          <p:cNvSpPr/>
          <p:nvPr/>
        </p:nvSpPr>
        <p:spPr>
          <a:xfrm>
            <a:off x="2843213" y="3071813"/>
            <a:ext cx="215900" cy="574675"/>
          </a:xfrm>
          <a:prstGeom prst="leftBrace">
            <a:avLst>
              <a:gd name="adj1" fmla="val 22156"/>
              <a:gd name="adj2" fmla="val 50000"/>
            </a:avLst>
          </a:prstGeom>
          <a:solidFill>
            <a:schemeClr val="accent2"/>
          </a:solidFill>
          <a:ln w="9525" cap="flat" cmpd="sng">
            <a:solidFill>
              <a:srgbClr val="FF0000"/>
            </a:solidFill>
            <a:prstDash val="solid"/>
            <a:round/>
            <a:headEnd type="none" w="med" len="med"/>
            <a:tailEnd type="none" w="med" len="med"/>
          </a:ln>
        </p:spPr>
        <p:txBody>
          <a:bodyPr wrap="none" anchor="ctr"/>
          <a:lstStyle/>
          <a:p>
            <a:endParaRPr lang="zh-CN" altLang="en-US" dirty="0">
              <a:latin typeface="Times New Roman" panose="02020603050405020304" pitchFamily="18" charset="0"/>
              <a:ea typeface="黑体" panose="02010609060101010101" pitchFamily="49" charset="-122"/>
            </a:endParaRPr>
          </a:p>
        </p:txBody>
      </p:sp>
      <p:sp>
        <p:nvSpPr>
          <p:cNvPr id="38945" name="Text Box 34"/>
          <p:cNvSpPr txBox="1"/>
          <p:nvPr/>
        </p:nvSpPr>
        <p:spPr>
          <a:xfrm>
            <a:off x="684213" y="1414463"/>
            <a:ext cx="1008062"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目的</a:t>
            </a:r>
          </a:p>
        </p:txBody>
      </p:sp>
      <p:sp>
        <p:nvSpPr>
          <p:cNvPr id="38946" name="AutoShape 35"/>
          <p:cNvSpPr/>
          <p:nvPr/>
        </p:nvSpPr>
        <p:spPr>
          <a:xfrm>
            <a:off x="1403350" y="1198563"/>
            <a:ext cx="215900" cy="936625"/>
          </a:xfrm>
          <a:prstGeom prst="leftBrace">
            <a:avLst>
              <a:gd name="adj1" fmla="val 36111"/>
              <a:gd name="adj2" fmla="val 50000"/>
            </a:avLst>
          </a:prstGeom>
          <a:solidFill>
            <a:srgbClr val="33CCCC"/>
          </a:solidFill>
          <a:ln w="9525" cap="flat" cmpd="sng">
            <a:solidFill>
              <a:schemeClr val="tx1"/>
            </a:solidFill>
            <a:prstDash val="solid"/>
            <a:round/>
            <a:headEnd type="none" w="med" len="med"/>
            <a:tailEnd type="none" w="med" len="med"/>
          </a:ln>
        </p:spPr>
        <p:txBody>
          <a:bodyPr wrap="none" anchor="ctr"/>
          <a:lstStyle/>
          <a:p>
            <a:endParaRPr lang="zh-CN" altLang="en-US" dirty="0">
              <a:latin typeface="Times New Roman" panose="02020603050405020304" pitchFamily="18" charset="0"/>
              <a:ea typeface="黑体" panose="02010609060101010101" pitchFamily="49" charset="-122"/>
            </a:endParaRPr>
          </a:p>
        </p:txBody>
      </p:sp>
      <p:sp>
        <p:nvSpPr>
          <p:cNvPr id="29732" name="Text Box 36"/>
          <p:cNvSpPr txBox="1"/>
          <p:nvPr/>
        </p:nvSpPr>
        <p:spPr>
          <a:xfrm>
            <a:off x="1547813" y="1054100"/>
            <a:ext cx="1728787"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直接目的：</a:t>
            </a:r>
          </a:p>
        </p:txBody>
      </p:sp>
      <p:sp>
        <p:nvSpPr>
          <p:cNvPr id="29733" name="Text Box 37"/>
          <p:cNvSpPr txBox="1"/>
          <p:nvPr/>
        </p:nvSpPr>
        <p:spPr>
          <a:xfrm>
            <a:off x="1547813" y="1701800"/>
            <a:ext cx="1871662"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根本目的：</a:t>
            </a:r>
          </a:p>
        </p:txBody>
      </p:sp>
      <p:sp>
        <p:nvSpPr>
          <p:cNvPr id="29734" name="Text Box 38"/>
          <p:cNvSpPr txBox="1"/>
          <p:nvPr/>
        </p:nvSpPr>
        <p:spPr>
          <a:xfrm>
            <a:off x="2987675" y="1054100"/>
            <a:ext cx="2952750"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摆脱经济危机</a:t>
            </a:r>
          </a:p>
        </p:txBody>
      </p:sp>
      <p:sp>
        <p:nvSpPr>
          <p:cNvPr id="29735" name="Text Box 39"/>
          <p:cNvSpPr txBox="1"/>
          <p:nvPr/>
        </p:nvSpPr>
        <p:spPr>
          <a:xfrm>
            <a:off x="2987675" y="1701800"/>
            <a:ext cx="5905500"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维护资本主义制度，巩固资产阶级统治</a:t>
            </a:r>
          </a:p>
        </p:txBody>
      </p:sp>
      <p:sp>
        <p:nvSpPr>
          <p:cNvPr id="29736" name="AutoShape 40"/>
          <p:cNvSpPr/>
          <p:nvPr/>
        </p:nvSpPr>
        <p:spPr>
          <a:xfrm>
            <a:off x="5651500" y="4365625"/>
            <a:ext cx="433388" cy="215900"/>
          </a:xfrm>
          <a:prstGeom prst="rightArrow">
            <a:avLst>
              <a:gd name="adj1" fmla="val 50000"/>
              <a:gd name="adj2" fmla="val 50165"/>
            </a:avLst>
          </a:prstGeom>
          <a:solidFill>
            <a:srgbClr val="0000FF"/>
          </a:solidFill>
          <a:ln w="9525" cap="flat" cmpd="sng">
            <a:solidFill>
              <a:schemeClr val="tx1"/>
            </a:solidFill>
            <a:prstDash val="solid"/>
            <a:miter/>
            <a:headEnd type="none" w="med" len="med"/>
            <a:tailEnd type="none" w="med" len="med"/>
          </a:ln>
        </p:spPr>
        <p:txBody>
          <a:bodyPr wrap="none" anchor="ctr"/>
          <a:lstStyle/>
          <a:p>
            <a:endParaRPr lang="zh-CN" altLang="en-US" dirty="0">
              <a:latin typeface="Times New Roman" panose="02020603050405020304" pitchFamily="18" charset="0"/>
              <a:ea typeface="黑体" panose="02010609060101010101" pitchFamily="49" charset="-122"/>
            </a:endParaRPr>
          </a:p>
        </p:txBody>
      </p:sp>
      <p:sp>
        <p:nvSpPr>
          <p:cNvPr id="29737" name="AutoShape 41"/>
          <p:cNvSpPr/>
          <p:nvPr/>
        </p:nvSpPr>
        <p:spPr>
          <a:xfrm>
            <a:off x="6084888" y="3862388"/>
            <a:ext cx="215900" cy="1152525"/>
          </a:xfrm>
          <a:prstGeom prst="leftBrace">
            <a:avLst>
              <a:gd name="adj1" fmla="val 44435"/>
              <a:gd name="adj2" fmla="val 50000"/>
            </a:avLst>
          </a:prstGeom>
          <a:solidFill>
            <a:srgbClr val="000000"/>
          </a:solidFill>
          <a:ln w="9525" cap="flat" cmpd="sng">
            <a:solidFill>
              <a:srgbClr val="00FF00"/>
            </a:solidFill>
            <a:prstDash val="solid"/>
            <a:round/>
            <a:headEnd type="none" w="med" len="med"/>
            <a:tailEnd type="none" w="med" len="med"/>
          </a:ln>
        </p:spPr>
        <p:txBody>
          <a:bodyPr wrap="none" anchor="ctr"/>
          <a:lstStyle/>
          <a:p>
            <a:endParaRPr lang="zh-CN" altLang="en-US" dirty="0">
              <a:latin typeface="Times New Roman" panose="02020603050405020304" pitchFamily="18" charset="0"/>
              <a:ea typeface="黑体" panose="02010609060101010101" pitchFamily="49" charset="-122"/>
            </a:endParaRPr>
          </a:p>
        </p:txBody>
      </p:sp>
      <p:grpSp>
        <p:nvGrpSpPr>
          <p:cNvPr id="2" name="Group 42"/>
          <p:cNvGrpSpPr/>
          <p:nvPr/>
        </p:nvGrpSpPr>
        <p:grpSpPr>
          <a:xfrm>
            <a:off x="6227763" y="3790950"/>
            <a:ext cx="3095625" cy="1295400"/>
            <a:chOff x="0" y="0"/>
            <a:chExt cx="1950" cy="816"/>
          </a:xfrm>
        </p:grpSpPr>
        <p:sp>
          <p:nvSpPr>
            <p:cNvPr id="38954" name="Text Box 43"/>
            <p:cNvSpPr txBox="1"/>
            <p:nvPr/>
          </p:nvSpPr>
          <p:spPr>
            <a:xfrm>
              <a:off x="0" y="256"/>
              <a:ext cx="1292" cy="288"/>
            </a:xfrm>
            <a:prstGeom prst="rect">
              <a:avLst/>
            </a:prstGeom>
            <a:noFill/>
            <a:ln w="9525">
              <a:noFill/>
            </a:ln>
          </p:spPr>
          <p:txBody>
            <a:bodyPr anchor="t">
              <a:spAutoFit/>
            </a:bodyPr>
            <a:lstStyle/>
            <a:p>
              <a:pPr algn="ctr">
                <a:spcBef>
                  <a:spcPct val="20000"/>
                </a:spcBef>
                <a:buClr>
                  <a:schemeClr val="hlink"/>
                </a:buClr>
                <a:buSzPct val="120000"/>
              </a:pPr>
              <a:r>
                <a:rPr lang="zh-CN" altLang="en-US" sz="2400" dirty="0">
                  <a:solidFill>
                    <a:srgbClr val="003399"/>
                  </a:solidFill>
                  <a:latin typeface="Tahoma" panose="020B0604030504040204" pitchFamily="34" charset="0"/>
                  <a:ea typeface="华文中宋" panose="02010600040101010101" pitchFamily="2" charset="-122"/>
                </a:rPr>
                <a:t>保护劳工权利</a:t>
              </a:r>
            </a:p>
          </p:txBody>
        </p:sp>
        <p:sp>
          <p:nvSpPr>
            <p:cNvPr id="38955" name="Text Box 44"/>
            <p:cNvSpPr txBox="1"/>
            <p:nvPr/>
          </p:nvSpPr>
          <p:spPr>
            <a:xfrm>
              <a:off x="0" y="0"/>
              <a:ext cx="1950" cy="288"/>
            </a:xfrm>
            <a:prstGeom prst="rect">
              <a:avLst/>
            </a:prstGeom>
            <a:noFill/>
            <a:ln w="9525">
              <a:noFill/>
            </a:ln>
          </p:spPr>
          <p:txBody>
            <a:bodyPr anchor="t">
              <a:spAutoFit/>
            </a:bodyPr>
            <a:lstStyle/>
            <a:p>
              <a:pPr>
                <a:spcBef>
                  <a:spcPct val="50000"/>
                </a:spcBef>
              </a:pPr>
              <a:r>
                <a:rPr lang="zh-CN" altLang="en-US" sz="2400" dirty="0">
                  <a:solidFill>
                    <a:srgbClr val="003399"/>
                  </a:solidFill>
                  <a:latin typeface="Tahoma" panose="020B0604030504040204" pitchFamily="34" charset="0"/>
                  <a:ea typeface="华文中宋" panose="02010600040101010101" pitchFamily="2" charset="-122"/>
                </a:rPr>
                <a:t>举办救济和公共工程</a:t>
              </a:r>
            </a:p>
          </p:txBody>
        </p:sp>
        <p:sp>
          <p:nvSpPr>
            <p:cNvPr id="38956" name="Text Box 45"/>
            <p:cNvSpPr txBox="1"/>
            <p:nvPr/>
          </p:nvSpPr>
          <p:spPr>
            <a:xfrm>
              <a:off x="0" y="528"/>
              <a:ext cx="1724" cy="288"/>
            </a:xfrm>
            <a:prstGeom prst="rect">
              <a:avLst/>
            </a:prstGeom>
            <a:noFill/>
            <a:ln w="9525">
              <a:noFill/>
            </a:ln>
          </p:spPr>
          <p:txBody>
            <a:bodyPr anchor="t">
              <a:spAutoFit/>
            </a:bodyPr>
            <a:lstStyle/>
            <a:p>
              <a:pPr>
                <a:spcBef>
                  <a:spcPct val="50000"/>
                </a:spcBef>
              </a:pPr>
              <a:r>
                <a:rPr lang="zh-CN" altLang="en-US" sz="2400" dirty="0">
                  <a:solidFill>
                    <a:srgbClr val="003399"/>
                  </a:solidFill>
                  <a:latin typeface="Tahoma" panose="020B0604030504040204" pitchFamily="34" charset="0"/>
                  <a:ea typeface="华文中宋" panose="02010600040101010101" pitchFamily="2" charset="-122"/>
                </a:rPr>
                <a:t>建立社会保障体系</a:t>
              </a:r>
            </a:p>
          </p:txBody>
        </p:sp>
      </p:grpSp>
      <p:sp>
        <p:nvSpPr>
          <p:cNvPr id="29742" name="Text Box 46"/>
          <p:cNvSpPr txBox="1"/>
          <p:nvPr/>
        </p:nvSpPr>
        <p:spPr>
          <a:xfrm>
            <a:off x="2987675" y="2133600"/>
            <a:ext cx="1152525"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时间：</a:t>
            </a:r>
          </a:p>
        </p:txBody>
      </p:sp>
      <p:sp>
        <p:nvSpPr>
          <p:cNvPr id="29743" name="Text Box 47"/>
          <p:cNvSpPr txBox="1"/>
          <p:nvPr/>
        </p:nvSpPr>
        <p:spPr>
          <a:xfrm>
            <a:off x="2987675" y="2565400"/>
            <a:ext cx="1871663"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措施：</a:t>
            </a:r>
          </a:p>
        </p:txBody>
      </p:sp>
      <p:sp>
        <p:nvSpPr>
          <p:cNvPr id="29744" name="Text Box 48"/>
          <p:cNvSpPr txBox="1"/>
          <p:nvPr/>
        </p:nvSpPr>
        <p:spPr>
          <a:xfrm>
            <a:off x="2987675" y="2900363"/>
            <a:ext cx="1439863"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时间：</a:t>
            </a:r>
          </a:p>
        </p:txBody>
      </p:sp>
      <p:sp>
        <p:nvSpPr>
          <p:cNvPr id="29745" name="Text Box 49"/>
          <p:cNvSpPr txBox="1"/>
          <p:nvPr/>
        </p:nvSpPr>
        <p:spPr>
          <a:xfrm>
            <a:off x="2987675" y="3286125"/>
            <a:ext cx="1439863" cy="457200"/>
          </a:xfrm>
          <a:prstGeom prst="rect">
            <a:avLst/>
          </a:prstGeom>
          <a:noFill/>
          <a:ln w="9525">
            <a:noFill/>
          </a:ln>
        </p:spPr>
        <p:txBody>
          <a:bodyPr anchor="t">
            <a:spAutoFit/>
          </a:bodyPr>
          <a:lstStyle/>
          <a:p>
            <a:pPr>
              <a:spcBef>
                <a:spcPct val="50000"/>
              </a:spcBef>
            </a:pPr>
            <a:r>
              <a:rPr lang="zh-CN" altLang="en-US" sz="2400" dirty="0">
                <a:latin typeface="Tahoma" panose="020B0604030504040204" pitchFamily="34" charset="0"/>
                <a:ea typeface="华文中宋" panose="02010600040101010101" pitchFamily="2" charset="-122"/>
              </a:rPr>
              <a:t>措施：</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704"/>
                                        </p:tgtEl>
                                        <p:attrNameLst>
                                          <p:attrName>style.visibility</p:attrName>
                                        </p:attrNameLst>
                                      </p:cBhvr>
                                      <p:to>
                                        <p:strVal val="visible"/>
                                      </p:to>
                                    </p:set>
                                    <p:animEffect transition="in" filter="blinds(horizontal)">
                                      <p:cBhvr>
                                        <p:cTn id="7" dur="500"/>
                                        <p:tgtEl>
                                          <p:spTgt spid="2970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9705"/>
                                        </p:tgtEl>
                                        <p:attrNameLst>
                                          <p:attrName>style.visibility</p:attrName>
                                        </p:attrNameLst>
                                      </p:cBhvr>
                                      <p:to>
                                        <p:strVal val="visible"/>
                                      </p:to>
                                    </p:set>
                                    <p:anim calcmode="lin" valueType="num">
                                      <p:cBhvr additive="base">
                                        <p:cTn id="12" dur="500" fill="hold"/>
                                        <p:tgtEl>
                                          <p:spTgt spid="29705"/>
                                        </p:tgtEl>
                                        <p:attrNameLst>
                                          <p:attrName>ppt_x</p:attrName>
                                        </p:attrNameLst>
                                      </p:cBhvr>
                                      <p:tavLst>
                                        <p:tav tm="0">
                                          <p:val>
                                            <p:strVal val="1+#ppt_w/2"/>
                                          </p:val>
                                        </p:tav>
                                        <p:tav tm="100000">
                                          <p:val>
                                            <p:strVal val="#ppt_x"/>
                                          </p:val>
                                        </p:tav>
                                      </p:tavLst>
                                    </p:anim>
                                    <p:anim calcmode="lin" valueType="num">
                                      <p:cBhvr additive="base">
                                        <p:cTn id="13" dur="500" fill="hold"/>
                                        <p:tgtEl>
                                          <p:spTgt spid="2970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29707"/>
                                        </p:tgtEl>
                                        <p:attrNameLst>
                                          <p:attrName>style.visibility</p:attrName>
                                        </p:attrNameLst>
                                      </p:cBhvr>
                                      <p:to>
                                        <p:strVal val="visible"/>
                                      </p:to>
                                    </p:set>
                                    <p:anim calcmode="lin" valueType="num">
                                      <p:cBhvr additive="base">
                                        <p:cTn id="18" dur="500" fill="hold"/>
                                        <p:tgtEl>
                                          <p:spTgt spid="29707"/>
                                        </p:tgtEl>
                                        <p:attrNameLst>
                                          <p:attrName>ppt_x</p:attrName>
                                        </p:attrNameLst>
                                      </p:cBhvr>
                                      <p:tavLst>
                                        <p:tav tm="0">
                                          <p:val>
                                            <p:strVal val="1+#ppt_w/2"/>
                                          </p:val>
                                        </p:tav>
                                        <p:tav tm="100000">
                                          <p:val>
                                            <p:strVal val="#ppt_x"/>
                                          </p:val>
                                        </p:tav>
                                      </p:tavLst>
                                    </p:anim>
                                    <p:anim calcmode="lin" valueType="num">
                                      <p:cBhvr additive="base">
                                        <p:cTn id="19" dur="500" fill="hold"/>
                                        <p:tgtEl>
                                          <p:spTgt spid="2970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9732"/>
                                        </p:tgtEl>
                                        <p:attrNameLst>
                                          <p:attrName>style.visibility</p:attrName>
                                        </p:attrNameLst>
                                      </p:cBhvr>
                                      <p:to>
                                        <p:strVal val="visible"/>
                                      </p:to>
                                    </p:set>
                                    <p:anim calcmode="lin" valueType="num">
                                      <p:cBhvr additive="base">
                                        <p:cTn id="24" dur="500" fill="hold"/>
                                        <p:tgtEl>
                                          <p:spTgt spid="29732"/>
                                        </p:tgtEl>
                                        <p:attrNameLst>
                                          <p:attrName>ppt_x</p:attrName>
                                        </p:attrNameLst>
                                      </p:cBhvr>
                                      <p:tavLst>
                                        <p:tav tm="0">
                                          <p:val>
                                            <p:strVal val="#ppt_x"/>
                                          </p:val>
                                        </p:tav>
                                        <p:tav tm="100000">
                                          <p:val>
                                            <p:strVal val="#ppt_x"/>
                                          </p:val>
                                        </p:tav>
                                      </p:tavLst>
                                    </p:anim>
                                    <p:anim calcmode="lin" valueType="num">
                                      <p:cBhvr additive="base">
                                        <p:cTn id="25" dur="500" fill="hold"/>
                                        <p:tgtEl>
                                          <p:spTgt spid="2973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9734"/>
                                        </p:tgtEl>
                                        <p:attrNameLst>
                                          <p:attrName>style.visibility</p:attrName>
                                        </p:attrNameLst>
                                      </p:cBhvr>
                                      <p:to>
                                        <p:strVal val="visible"/>
                                      </p:to>
                                    </p:set>
                                    <p:anim calcmode="lin" valueType="num">
                                      <p:cBhvr additive="base">
                                        <p:cTn id="30" dur="500" fill="hold"/>
                                        <p:tgtEl>
                                          <p:spTgt spid="29734"/>
                                        </p:tgtEl>
                                        <p:attrNameLst>
                                          <p:attrName>ppt_x</p:attrName>
                                        </p:attrNameLst>
                                      </p:cBhvr>
                                      <p:tavLst>
                                        <p:tav tm="0">
                                          <p:val>
                                            <p:strVal val="#ppt_x"/>
                                          </p:val>
                                        </p:tav>
                                        <p:tav tm="100000">
                                          <p:val>
                                            <p:strVal val="#ppt_x"/>
                                          </p:val>
                                        </p:tav>
                                      </p:tavLst>
                                    </p:anim>
                                    <p:anim calcmode="lin" valueType="num">
                                      <p:cBhvr additive="base">
                                        <p:cTn id="31" dur="500" fill="hold"/>
                                        <p:tgtEl>
                                          <p:spTgt spid="2973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9733"/>
                                        </p:tgtEl>
                                        <p:attrNameLst>
                                          <p:attrName>style.visibility</p:attrName>
                                        </p:attrNameLst>
                                      </p:cBhvr>
                                      <p:to>
                                        <p:strVal val="visible"/>
                                      </p:to>
                                    </p:set>
                                    <p:animEffect transition="in" filter="blinds(horizontal)">
                                      <p:cBhvr>
                                        <p:cTn id="36" dur="500"/>
                                        <p:tgtEl>
                                          <p:spTgt spid="29733"/>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9735"/>
                                        </p:tgtEl>
                                        <p:attrNameLst>
                                          <p:attrName>style.visibility</p:attrName>
                                        </p:attrNameLst>
                                      </p:cBhvr>
                                      <p:to>
                                        <p:strVal val="visible"/>
                                      </p:to>
                                    </p:set>
                                    <p:anim calcmode="lin" valueType="num">
                                      <p:cBhvr additive="base">
                                        <p:cTn id="41" dur="500" fill="hold"/>
                                        <p:tgtEl>
                                          <p:spTgt spid="29735"/>
                                        </p:tgtEl>
                                        <p:attrNameLst>
                                          <p:attrName>ppt_x</p:attrName>
                                        </p:attrNameLst>
                                      </p:cBhvr>
                                      <p:tavLst>
                                        <p:tav tm="0">
                                          <p:val>
                                            <p:strVal val="#ppt_x"/>
                                          </p:val>
                                        </p:tav>
                                        <p:tav tm="100000">
                                          <p:val>
                                            <p:strVal val="#ppt_x"/>
                                          </p:val>
                                        </p:tav>
                                      </p:tavLst>
                                    </p:anim>
                                    <p:anim calcmode="lin" valueType="num">
                                      <p:cBhvr additive="base">
                                        <p:cTn id="42" dur="500" fill="hold"/>
                                        <p:tgtEl>
                                          <p:spTgt spid="29735"/>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9713"/>
                                        </p:tgtEl>
                                        <p:attrNameLst>
                                          <p:attrName>style.visibility</p:attrName>
                                        </p:attrNameLst>
                                      </p:cBhvr>
                                      <p:to>
                                        <p:strVal val="visible"/>
                                      </p:to>
                                    </p:set>
                                    <p:anim calcmode="lin" valueType="num">
                                      <p:cBhvr additive="base">
                                        <p:cTn id="47" dur="500" fill="hold"/>
                                        <p:tgtEl>
                                          <p:spTgt spid="29713"/>
                                        </p:tgtEl>
                                        <p:attrNameLst>
                                          <p:attrName>ppt_x</p:attrName>
                                        </p:attrNameLst>
                                      </p:cBhvr>
                                      <p:tavLst>
                                        <p:tav tm="0">
                                          <p:val>
                                            <p:strVal val="#ppt_x"/>
                                          </p:val>
                                        </p:tav>
                                        <p:tav tm="100000">
                                          <p:val>
                                            <p:strVal val="#ppt_x"/>
                                          </p:val>
                                        </p:tav>
                                      </p:tavLst>
                                    </p:anim>
                                    <p:anim calcmode="lin" valueType="num">
                                      <p:cBhvr additive="base">
                                        <p:cTn id="48" dur="500" fill="hold"/>
                                        <p:tgtEl>
                                          <p:spTgt spid="29713"/>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9716"/>
                                        </p:tgtEl>
                                        <p:attrNameLst>
                                          <p:attrName>style.visibility</p:attrName>
                                        </p:attrNameLst>
                                      </p:cBhvr>
                                      <p:to>
                                        <p:strVal val="visible"/>
                                      </p:to>
                                    </p:set>
                                    <p:anim calcmode="lin" valueType="num">
                                      <p:cBhvr additive="base">
                                        <p:cTn id="53" dur="500" fill="hold"/>
                                        <p:tgtEl>
                                          <p:spTgt spid="29716"/>
                                        </p:tgtEl>
                                        <p:attrNameLst>
                                          <p:attrName>ppt_x</p:attrName>
                                        </p:attrNameLst>
                                      </p:cBhvr>
                                      <p:tavLst>
                                        <p:tav tm="0">
                                          <p:val>
                                            <p:strVal val="#ppt_x"/>
                                          </p:val>
                                        </p:tav>
                                        <p:tav tm="100000">
                                          <p:val>
                                            <p:strVal val="#ppt_x"/>
                                          </p:val>
                                        </p:tav>
                                      </p:tavLst>
                                    </p:anim>
                                    <p:anim calcmode="lin" valueType="num">
                                      <p:cBhvr additive="base">
                                        <p:cTn id="54" dur="500" fill="hold"/>
                                        <p:tgtEl>
                                          <p:spTgt spid="29716"/>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29728"/>
                                        </p:tgtEl>
                                        <p:attrNameLst>
                                          <p:attrName>style.visibility</p:attrName>
                                        </p:attrNameLst>
                                      </p:cBhvr>
                                      <p:to>
                                        <p:strVal val="visible"/>
                                      </p:to>
                                    </p:set>
                                    <p:anim calcmode="lin" valueType="num">
                                      <p:cBhvr additive="base">
                                        <p:cTn id="59" dur="500" fill="hold"/>
                                        <p:tgtEl>
                                          <p:spTgt spid="29728"/>
                                        </p:tgtEl>
                                        <p:attrNameLst>
                                          <p:attrName>ppt_x</p:attrName>
                                        </p:attrNameLst>
                                      </p:cBhvr>
                                      <p:tavLst>
                                        <p:tav tm="0">
                                          <p:val>
                                            <p:strVal val="1+#ppt_w/2"/>
                                          </p:val>
                                        </p:tav>
                                        <p:tav tm="100000">
                                          <p:val>
                                            <p:strVal val="#ppt_x"/>
                                          </p:val>
                                        </p:tav>
                                      </p:tavLst>
                                    </p:anim>
                                    <p:anim calcmode="lin" valueType="num">
                                      <p:cBhvr additive="base">
                                        <p:cTn id="60" dur="500" fill="hold"/>
                                        <p:tgtEl>
                                          <p:spTgt spid="29728"/>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29742"/>
                                        </p:tgtEl>
                                        <p:attrNameLst>
                                          <p:attrName>style.visibility</p:attrName>
                                        </p:attrNameLst>
                                      </p:cBhvr>
                                      <p:to>
                                        <p:strVal val="visible"/>
                                      </p:to>
                                    </p:set>
                                    <p:anim calcmode="lin" valueType="num">
                                      <p:cBhvr additive="base">
                                        <p:cTn id="65" dur="500" fill="hold"/>
                                        <p:tgtEl>
                                          <p:spTgt spid="29742"/>
                                        </p:tgtEl>
                                        <p:attrNameLst>
                                          <p:attrName>ppt_x</p:attrName>
                                        </p:attrNameLst>
                                      </p:cBhvr>
                                      <p:tavLst>
                                        <p:tav tm="0">
                                          <p:val>
                                            <p:strVal val="#ppt_x"/>
                                          </p:val>
                                        </p:tav>
                                        <p:tav tm="100000">
                                          <p:val>
                                            <p:strVal val="#ppt_x"/>
                                          </p:val>
                                        </p:tav>
                                      </p:tavLst>
                                    </p:anim>
                                    <p:anim calcmode="lin" valueType="num">
                                      <p:cBhvr additive="base">
                                        <p:cTn id="66" dur="500" fill="hold"/>
                                        <p:tgtEl>
                                          <p:spTgt spid="29742"/>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8" fill="hold" grpId="0" nodeType="clickEffect">
                                  <p:stCondLst>
                                    <p:cond delay="0"/>
                                  </p:stCondLst>
                                  <p:childTnLst>
                                    <p:set>
                                      <p:cBhvr>
                                        <p:cTn id="70" dur="1" fill="hold">
                                          <p:stCondLst>
                                            <p:cond delay="0"/>
                                          </p:stCondLst>
                                        </p:cTn>
                                        <p:tgtEl>
                                          <p:spTgt spid="29717"/>
                                        </p:tgtEl>
                                        <p:attrNameLst>
                                          <p:attrName>style.visibility</p:attrName>
                                        </p:attrNameLst>
                                      </p:cBhvr>
                                      <p:to>
                                        <p:strVal val="visible"/>
                                      </p:to>
                                    </p:set>
                                    <p:anim calcmode="lin" valueType="num">
                                      <p:cBhvr additive="base">
                                        <p:cTn id="71" dur="500" fill="hold"/>
                                        <p:tgtEl>
                                          <p:spTgt spid="29717"/>
                                        </p:tgtEl>
                                        <p:attrNameLst>
                                          <p:attrName>ppt_x</p:attrName>
                                        </p:attrNameLst>
                                      </p:cBhvr>
                                      <p:tavLst>
                                        <p:tav tm="0">
                                          <p:val>
                                            <p:strVal val="0-#ppt_w/2"/>
                                          </p:val>
                                        </p:tav>
                                        <p:tav tm="100000">
                                          <p:val>
                                            <p:strVal val="#ppt_x"/>
                                          </p:val>
                                        </p:tav>
                                      </p:tavLst>
                                    </p:anim>
                                    <p:anim calcmode="lin" valueType="num">
                                      <p:cBhvr additive="base">
                                        <p:cTn id="72" dur="500" fill="hold"/>
                                        <p:tgtEl>
                                          <p:spTgt spid="29717"/>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29743"/>
                                        </p:tgtEl>
                                        <p:attrNameLst>
                                          <p:attrName>style.visibility</p:attrName>
                                        </p:attrNameLst>
                                      </p:cBhvr>
                                      <p:to>
                                        <p:strVal val="visible"/>
                                      </p:to>
                                    </p:set>
                                    <p:anim calcmode="lin" valueType="num">
                                      <p:cBhvr additive="base">
                                        <p:cTn id="77" dur="500" fill="hold"/>
                                        <p:tgtEl>
                                          <p:spTgt spid="29743"/>
                                        </p:tgtEl>
                                        <p:attrNameLst>
                                          <p:attrName>ppt_x</p:attrName>
                                        </p:attrNameLst>
                                      </p:cBhvr>
                                      <p:tavLst>
                                        <p:tav tm="0">
                                          <p:val>
                                            <p:strVal val="#ppt_x"/>
                                          </p:val>
                                        </p:tav>
                                        <p:tav tm="100000">
                                          <p:val>
                                            <p:strVal val="#ppt_x"/>
                                          </p:val>
                                        </p:tav>
                                      </p:tavLst>
                                    </p:anim>
                                    <p:anim calcmode="lin" valueType="num">
                                      <p:cBhvr additive="base">
                                        <p:cTn id="78" dur="500" fill="hold"/>
                                        <p:tgtEl>
                                          <p:spTgt spid="29743"/>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29718"/>
                                        </p:tgtEl>
                                        <p:attrNameLst>
                                          <p:attrName>style.visibility</p:attrName>
                                        </p:attrNameLst>
                                      </p:cBhvr>
                                      <p:to>
                                        <p:strVal val="visible"/>
                                      </p:to>
                                    </p:set>
                                    <p:anim calcmode="lin" valueType="num">
                                      <p:cBhvr additive="base">
                                        <p:cTn id="83" dur="500" fill="hold"/>
                                        <p:tgtEl>
                                          <p:spTgt spid="29718"/>
                                        </p:tgtEl>
                                        <p:attrNameLst>
                                          <p:attrName>ppt_x</p:attrName>
                                        </p:attrNameLst>
                                      </p:cBhvr>
                                      <p:tavLst>
                                        <p:tav tm="0">
                                          <p:val>
                                            <p:strVal val="0-#ppt_w/2"/>
                                          </p:val>
                                        </p:tav>
                                        <p:tav tm="100000">
                                          <p:val>
                                            <p:strVal val="#ppt_x"/>
                                          </p:val>
                                        </p:tav>
                                      </p:tavLst>
                                    </p:anim>
                                    <p:anim calcmode="lin" valueType="num">
                                      <p:cBhvr additive="base">
                                        <p:cTn id="84" dur="500" fill="hold"/>
                                        <p:tgtEl>
                                          <p:spTgt spid="29718"/>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29729"/>
                                        </p:tgtEl>
                                        <p:attrNameLst>
                                          <p:attrName>style.visibility</p:attrName>
                                        </p:attrNameLst>
                                      </p:cBhvr>
                                      <p:to>
                                        <p:strVal val="visible"/>
                                      </p:to>
                                    </p:set>
                                    <p:anim calcmode="lin" valueType="num">
                                      <p:cBhvr additive="base">
                                        <p:cTn id="89" dur="500" fill="hold"/>
                                        <p:tgtEl>
                                          <p:spTgt spid="29729"/>
                                        </p:tgtEl>
                                        <p:attrNameLst>
                                          <p:attrName>ppt_x</p:attrName>
                                        </p:attrNameLst>
                                      </p:cBhvr>
                                      <p:tavLst>
                                        <p:tav tm="0">
                                          <p:val>
                                            <p:strVal val="#ppt_x"/>
                                          </p:val>
                                        </p:tav>
                                        <p:tav tm="100000">
                                          <p:val>
                                            <p:strVal val="#ppt_x"/>
                                          </p:val>
                                        </p:tav>
                                      </p:tavLst>
                                    </p:anim>
                                    <p:anim calcmode="lin" valueType="num">
                                      <p:cBhvr additive="base">
                                        <p:cTn id="90" dur="500" fill="hold"/>
                                        <p:tgtEl>
                                          <p:spTgt spid="29729"/>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29744"/>
                                        </p:tgtEl>
                                        <p:attrNameLst>
                                          <p:attrName>style.visibility</p:attrName>
                                        </p:attrNameLst>
                                      </p:cBhvr>
                                      <p:to>
                                        <p:strVal val="visible"/>
                                      </p:to>
                                    </p:set>
                                    <p:anim calcmode="lin" valueType="num">
                                      <p:cBhvr additive="base">
                                        <p:cTn id="95" dur="500" fill="hold"/>
                                        <p:tgtEl>
                                          <p:spTgt spid="29744"/>
                                        </p:tgtEl>
                                        <p:attrNameLst>
                                          <p:attrName>ppt_x</p:attrName>
                                        </p:attrNameLst>
                                      </p:cBhvr>
                                      <p:tavLst>
                                        <p:tav tm="0">
                                          <p:val>
                                            <p:strVal val="#ppt_x"/>
                                          </p:val>
                                        </p:tav>
                                        <p:tav tm="100000">
                                          <p:val>
                                            <p:strVal val="#ppt_x"/>
                                          </p:val>
                                        </p:tav>
                                      </p:tavLst>
                                    </p:anim>
                                    <p:anim calcmode="lin" valueType="num">
                                      <p:cBhvr additive="base">
                                        <p:cTn id="96" dur="500" fill="hold"/>
                                        <p:tgtEl>
                                          <p:spTgt spid="29744"/>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1" fill="hold" grpId="0" nodeType="clickEffect">
                                  <p:stCondLst>
                                    <p:cond delay="0"/>
                                  </p:stCondLst>
                                  <p:childTnLst>
                                    <p:set>
                                      <p:cBhvr>
                                        <p:cTn id="100" dur="1" fill="hold">
                                          <p:stCondLst>
                                            <p:cond delay="0"/>
                                          </p:stCondLst>
                                        </p:cTn>
                                        <p:tgtEl>
                                          <p:spTgt spid="29719"/>
                                        </p:tgtEl>
                                        <p:attrNameLst>
                                          <p:attrName>style.visibility</p:attrName>
                                        </p:attrNameLst>
                                      </p:cBhvr>
                                      <p:to>
                                        <p:strVal val="visible"/>
                                      </p:to>
                                    </p:set>
                                    <p:anim calcmode="lin" valueType="num">
                                      <p:cBhvr additive="base">
                                        <p:cTn id="101" dur="500" fill="hold"/>
                                        <p:tgtEl>
                                          <p:spTgt spid="29719"/>
                                        </p:tgtEl>
                                        <p:attrNameLst>
                                          <p:attrName>ppt_x</p:attrName>
                                        </p:attrNameLst>
                                      </p:cBhvr>
                                      <p:tavLst>
                                        <p:tav tm="0">
                                          <p:val>
                                            <p:strVal val="#ppt_x"/>
                                          </p:val>
                                        </p:tav>
                                        <p:tav tm="100000">
                                          <p:val>
                                            <p:strVal val="#ppt_x"/>
                                          </p:val>
                                        </p:tav>
                                      </p:tavLst>
                                    </p:anim>
                                    <p:anim calcmode="lin" valueType="num">
                                      <p:cBhvr additive="base">
                                        <p:cTn id="102" dur="500" fill="hold"/>
                                        <p:tgtEl>
                                          <p:spTgt spid="29719"/>
                                        </p:tgtEl>
                                        <p:attrNameLst>
                                          <p:attrName>ppt_y</p:attrName>
                                        </p:attrNameLst>
                                      </p:cBhvr>
                                      <p:tavLst>
                                        <p:tav tm="0">
                                          <p:val>
                                            <p:strVal val="0-#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29745"/>
                                        </p:tgtEl>
                                        <p:attrNameLst>
                                          <p:attrName>style.visibility</p:attrName>
                                        </p:attrNameLst>
                                      </p:cBhvr>
                                      <p:to>
                                        <p:strVal val="visible"/>
                                      </p:to>
                                    </p:set>
                                    <p:anim calcmode="lin" valueType="num">
                                      <p:cBhvr additive="base">
                                        <p:cTn id="107" dur="500" fill="hold"/>
                                        <p:tgtEl>
                                          <p:spTgt spid="29745"/>
                                        </p:tgtEl>
                                        <p:attrNameLst>
                                          <p:attrName>ppt_x</p:attrName>
                                        </p:attrNameLst>
                                      </p:cBhvr>
                                      <p:tavLst>
                                        <p:tav tm="0">
                                          <p:val>
                                            <p:strVal val="#ppt_x"/>
                                          </p:val>
                                        </p:tav>
                                        <p:tav tm="100000">
                                          <p:val>
                                            <p:strVal val="#ppt_x"/>
                                          </p:val>
                                        </p:tav>
                                      </p:tavLst>
                                    </p:anim>
                                    <p:anim calcmode="lin" valueType="num">
                                      <p:cBhvr additive="base">
                                        <p:cTn id="108" dur="500" fill="hold"/>
                                        <p:tgtEl>
                                          <p:spTgt spid="29745"/>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12" fill="hold" grpId="0" nodeType="clickEffect">
                                  <p:stCondLst>
                                    <p:cond delay="0"/>
                                  </p:stCondLst>
                                  <p:childTnLst>
                                    <p:set>
                                      <p:cBhvr>
                                        <p:cTn id="112" dur="1" fill="hold">
                                          <p:stCondLst>
                                            <p:cond delay="0"/>
                                          </p:stCondLst>
                                        </p:cTn>
                                        <p:tgtEl>
                                          <p:spTgt spid="29720"/>
                                        </p:tgtEl>
                                        <p:attrNameLst>
                                          <p:attrName>style.visibility</p:attrName>
                                        </p:attrNameLst>
                                      </p:cBhvr>
                                      <p:to>
                                        <p:strVal val="visible"/>
                                      </p:to>
                                    </p:set>
                                    <p:anim calcmode="lin" valueType="num">
                                      <p:cBhvr additive="base">
                                        <p:cTn id="113" dur="500" fill="hold"/>
                                        <p:tgtEl>
                                          <p:spTgt spid="29720"/>
                                        </p:tgtEl>
                                        <p:attrNameLst>
                                          <p:attrName>ppt_x</p:attrName>
                                        </p:attrNameLst>
                                      </p:cBhvr>
                                      <p:tavLst>
                                        <p:tav tm="0">
                                          <p:val>
                                            <p:strVal val="0-#ppt_w/2"/>
                                          </p:val>
                                        </p:tav>
                                        <p:tav tm="100000">
                                          <p:val>
                                            <p:strVal val="#ppt_x"/>
                                          </p:val>
                                        </p:tav>
                                      </p:tavLst>
                                    </p:anim>
                                    <p:anim calcmode="lin" valueType="num">
                                      <p:cBhvr additive="base">
                                        <p:cTn id="114" dur="500" fill="hold"/>
                                        <p:tgtEl>
                                          <p:spTgt spid="29720"/>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iterate type="lt">
                                    <p:tmAbs val="75"/>
                                  </p:iterate>
                                  <p:childTnLst>
                                    <p:set>
                                      <p:cBhvr>
                                        <p:cTn id="118" dur="1" fill="hold">
                                          <p:stCondLst>
                                            <p:cond delay="74"/>
                                          </p:stCondLst>
                                        </p:cTn>
                                        <p:tgtEl>
                                          <p:spTgt spid="29708"/>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2" presetClass="entr" presetSubtype="2" fill="hold" grpId="0" nodeType="clickEffect">
                                  <p:stCondLst>
                                    <p:cond delay="0"/>
                                  </p:stCondLst>
                                  <p:childTnLst>
                                    <p:set>
                                      <p:cBhvr>
                                        <p:cTn id="122" dur="1" fill="hold">
                                          <p:stCondLst>
                                            <p:cond delay="0"/>
                                          </p:stCondLst>
                                        </p:cTn>
                                        <p:tgtEl>
                                          <p:spTgt spid="29709"/>
                                        </p:tgtEl>
                                        <p:attrNameLst>
                                          <p:attrName>style.visibility</p:attrName>
                                        </p:attrNameLst>
                                      </p:cBhvr>
                                      <p:to>
                                        <p:strVal val="visible"/>
                                      </p:to>
                                    </p:set>
                                    <p:anim calcmode="lin" valueType="num">
                                      <p:cBhvr additive="base">
                                        <p:cTn id="123" dur="500" fill="hold"/>
                                        <p:tgtEl>
                                          <p:spTgt spid="29709"/>
                                        </p:tgtEl>
                                        <p:attrNameLst>
                                          <p:attrName>ppt_x</p:attrName>
                                        </p:attrNameLst>
                                      </p:cBhvr>
                                      <p:tavLst>
                                        <p:tav tm="0">
                                          <p:val>
                                            <p:strVal val="1+#ppt_w/2"/>
                                          </p:val>
                                        </p:tav>
                                        <p:tav tm="100000">
                                          <p:val>
                                            <p:strVal val="#ppt_x"/>
                                          </p:val>
                                        </p:tav>
                                      </p:tavLst>
                                    </p:anim>
                                    <p:anim calcmode="lin" valueType="num">
                                      <p:cBhvr additive="base">
                                        <p:cTn id="124" dur="500" fill="hold"/>
                                        <p:tgtEl>
                                          <p:spTgt spid="29709"/>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2" fill="hold" grpId="0" nodeType="clickEffect">
                                  <p:stCondLst>
                                    <p:cond delay="0"/>
                                  </p:stCondLst>
                                  <p:childTnLst>
                                    <p:set>
                                      <p:cBhvr>
                                        <p:cTn id="128" dur="1" fill="hold">
                                          <p:stCondLst>
                                            <p:cond delay="0"/>
                                          </p:stCondLst>
                                        </p:cTn>
                                        <p:tgtEl>
                                          <p:spTgt spid="29710"/>
                                        </p:tgtEl>
                                        <p:attrNameLst>
                                          <p:attrName>style.visibility</p:attrName>
                                        </p:attrNameLst>
                                      </p:cBhvr>
                                      <p:to>
                                        <p:strVal val="visible"/>
                                      </p:to>
                                    </p:set>
                                    <p:anim calcmode="lin" valueType="num">
                                      <p:cBhvr additive="base">
                                        <p:cTn id="129" dur="500" fill="hold"/>
                                        <p:tgtEl>
                                          <p:spTgt spid="29710"/>
                                        </p:tgtEl>
                                        <p:attrNameLst>
                                          <p:attrName>ppt_x</p:attrName>
                                        </p:attrNameLst>
                                      </p:cBhvr>
                                      <p:tavLst>
                                        <p:tav tm="0">
                                          <p:val>
                                            <p:strVal val="1+#ppt_w/2"/>
                                          </p:val>
                                        </p:tav>
                                        <p:tav tm="100000">
                                          <p:val>
                                            <p:strVal val="#ppt_x"/>
                                          </p:val>
                                        </p:tav>
                                      </p:tavLst>
                                    </p:anim>
                                    <p:anim calcmode="lin" valueType="num">
                                      <p:cBhvr additive="base">
                                        <p:cTn id="130" dur="500" fill="hold"/>
                                        <p:tgtEl>
                                          <p:spTgt spid="29710"/>
                                        </p:tgtEl>
                                        <p:attrNameLst>
                                          <p:attrName>ppt_y</p:attrName>
                                        </p:attrNameLst>
                                      </p:cBhvr>
                                      <p:tavLst>
                                        <p:tav tm="0">
                                          <p:val>
                                            <p:strVal val="#ppt_y"/>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2" fill="hold" grpId="0" nodeType="clickEffect">
                                  <p:stCondLst>
                                    <p:cond delay="0"/>
                                  </p:stCondLst>
                                  <p:childTnLst>
                                    <p:set>
                                      <p:cBhvr>
                                        <p:cTn id="134" dur="1" fill="hold">
                                          <p:stCondLst>
                                            <p:cond delay="0"/>
                                          </p:stCondLst>
                                        </p:cTn>
                                        <p:tgtEl>
                                          <p:spTgt spid="29711"/>
                                        </p:tgtEl>
                                        <p:attrNameLst>
                                          <p:attrName>style.visibility</p:attrName>
                                        </p:attrNameLst>
                                      </p:cBhvr>
                                      <p:to>
                                        <p:strVal val="visible"/>
                                      </p:to>
                                    </p:set>
                                    <p:anim calcmode="lin" valueType="num">
                                      <p:cBhvr additive="base">
                                        <p:cTn id="135" dur="500" fill="hold"/>
                                        <p:tgtEl>
                                          <p:spTgt spid="29711"/>
                                        </p:tgtEl>
                                        <p:attrNameLst>
                                          <p:attrName>ppt_x</p:attrName>
                                        </p:attrNameLst>
                                      </p:cBhvr>
                                      <p:tavLst>
                                        <p:tav tm="0">
                                          <p:val>
                                            <p:strVal val="1+#ppt_w/2"/>
                                          </p:val>
                                        </p:tav>
                                        <p:tav tm="100000">
                                          <p:val>
                                            <p:strVal val="#ppt_x"/>
                                          </p:val>
                                        </p:tav>
                                      </p:tavLst>
                                    </p:anim>
                                    <p:anim calcmode="lin" valueType="num">
                                      <p:cBhvr additive="base">
                                        <p:cTn id="136" dur="500" fill="hold"/>
                                        <p:tgtEl>
                                          <p:spTgt spid="29711"/>
                                        </p:tgtEl>
                                        <p:attrNameLst>
                                          <p:attrName>ppt_y</p:attrName>
                                        </p:attrNameLst>
                                      </p:cBhvr>
                                      <p:tavLst>
                                        <p:tav tm="0">
                                          <p:val>
                                            <p:strVal val="#ppt_y"/>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4" fill="hold" grpId="0" nodeType="clickEffect">
                                  <p:stCondLst>
                                    <p:cond delay="0"/>
                                  </p:stCondLst>
                                  <p:childTnLst>
                                    <p:set>
                                      <p:cBhvr>
                                        <p:cTn id="140" dur="1" fill="hold">
                                          <p:stCondLst>
                                            <p:cond delay="0"/>
                                          </p:stCondLst>
                                        </p:cTn>
                                        <p:tgtEl>
                                          <p:spTgt spid="29736"/>
                                        </p:tgtEl>
                                        <p:attrNameLst>
                                          <p:attrName>style.visibility</p:attrName>
                                        </p:attrNameLst>
                                      </p:cBhvr>
                                      <p:to>
                                        <p:strVal val="visible"/>
                                      </p:to>
                                    </p:set>
                                    <p:anim calcmode="lin" valueType="num">
                                      <p:cBhvr additive="base">
                                        <p:cTn id="141" dur="500" fill="hold"/>
                                        <p:tgtEl>
                                          <p:spTgt spid="29736"/>
                                        </p:tgtEl>
                                        <p:attrNameLst>
                                          <p:attrName>ppt_x</p:attrName>
                                        </p:attrNameLst>
                                      </p:cBhvr>
                                      <p:tavLst>
                                        <p:tav tm="0">
                                          <p:val>
                                            <p:strVal val="#ppt_x"/>
                                          </p:val>
                                        </p:tav>
                                        <p:tav tm="100000">
                                          <p:val>
                                            <p:strVal val="#ppt_x"/>
                                          </p:val>
                                        </p:tav>
                                      </p:tavLst>
                                    </p:anim>
                                    <p:anim calcmode="lin" valueType="num">
                                      <p:cBhvr additive="base">
                                        <p:cTn id="142" dur="500" fill="hold"/>
                                        <p:tgtEl>
                                          <p:spTgt spid="29736"/>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grpId="0" nodeType="clickEffect">
                                  <p:stCondLst>
                                    <p:cond delay="0"/>
                                  </p:stCondLst>
                                  <p:childTnLst>
                                    <p:set>
                                      <p:cBhvr>
                                        <p:cTn id="146" dur="1" fill="hold">
                                          <p:stCondLst>
                                            <p:cond delay="0"/>
                                          </p:stCondLst>
                                        </p:cTn>
                                        <p:tgtEl>
                                          <p:spTgt spid="29737"/>
                                        </p:tgtEl>
                                        <p:attrNameLst>
                                          <p:attrName>style.visibility</p:attrName>
                                        </p:attrNameLst>
                                      </p:cBhvr>
                                      <p:to>
                                        <p:strVal val="visible"/>
                                      </p:to>
                                    </p:set>
                                    <p:anim calcmode="lin" valueType="num">
                                      <p:cBhvr additive="base">
                                        <p:cTn id="147" dur="500" fill="hold"/>
                                        <p:tgtEl>
                                          <p:spTgt spid="29737"/>
                                        </p:tgtEl>
                                        <p:attrNameLst>
                                          <p:attrName>ppt_x</p:attrName>
                                        </p:attrNameLst>
                                      </p:cBhvr>
                                      <p:tavLst>
                                        <p:tav tm="0">
                                          <p:val>
                                            <p:strVal val="#ppt_x"/>
                                          </p:val>
                                        </p:tav>
                                        <p:tav tm="100000">
                                          <p:val>
                                            <p:strVal val="#ppt_x"/>
                                          </p:val>
                                        </p:tav>
                                      </p:tavLst>
                                    </p:anim>
                                    <p:anim calcmode="lin" valueType="num">
                                      <p:cBhvr additive="base">
                                        <p:cTn id="148" dur="500" fill="hold"/>
                                        <p:tgtEl>
                                          <p:spTgt spid="29737"/>
                                        </p:tgtEl>
                                        <p:attrNameLst>
                                          <p:attrName>ppt_y</p:attrName>
                                        </p:attrNameLst>
                                      </p:cBhvr>
                                      <p:tavLst>
                                        <p:tav tm="0">
                                          <p:val>
                                            <p:strVal val="1+#ppt_h/2"/>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2" presetClass="entr" presetSubtype="4" fill="hold" nodeType="clickEffect">
                                  <p:stCondLst>
                                    <p:cond delay="0"/>
                                  </p:stCondLst>
                                  <p:childTnLst>
                                    <p:set>
                                      <p:cBhvr>
                                        <p:cTn id="152" dur="1" fill="hold">
                                          <p:stCondLst>
                                            <p:cond delay="0"/>
                                          </p:stCondLst>
                                        </p:cTn>
                                        <p:tgtEl>
                                          <p:spTgt spid="2"/>
                                        </p:tgtEl>
                                        <p:attrNameLst>
                                          <p:attrName>style.visibility</p:attrName>
                                        </p:attrNameLst>
                                      </p:cBhvr>
                                      <p:to>
                                        <p:strVal val="visible"/>
                                      </p:to>
                                    </p:set>
                                    <p:anim calcmode="lin" valueType="num">
                                      <p:cBhvr additive="base">
                                        <p:cTn id="153" dur="500" fill="hold"/>
                                        <p:tgtEl>
                                          <p:spTgt spid="2"/>
                                        </p:tgtEl>
                                        <p:attrNameLst>
                                          <p:attrName>ppt_x</p:attrName>
                                        </p:attrNameLst>
                                      </p:cBhvr>
                                      <p:tavLst>
                                        <p:tav tm="0">
                                          <p:val>
                                            <p:strVal val="#ppt_x"/>
                                          </p:val>
                                        </p:tav>
                                        <p:tav tm="100000">
                                          <p:val>
                                            <p:strVal val="#ppt_x"/>
                                          </p:val>
                                        </p:tav>
                                      </p:tavLst>
                                    </p:anim>
                                    <p:anim calcmode="lin" valueType="num">
                                      <p:cBhvr additive="base">
                                        <p:cTn id="15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5" fill="hold">
                      <p:stCondLst>
                        <p:cond delay="indefinite"/>
                      </p:stCondLst>
                      <p:childTnLst>
                        <p:par>
                          <p:cTn id="156" fill="hold">
                            <p:stCondLst>
                              <p:cond delay="0"/>
                            </p:stCondLst>
                            <p:childTnLst>
                              <p:par>
                                <p:cTn id="157" presetID="2" presetClass="entr" presetSubtype="2" fill="hold" grpId="0" nodeType="clickEffect">
                                  <p:stCondLst>
                                    <p:cond delay="0"/>
                                  </p:stCondLst>
                                  <p:childTnLst>
                                    <p:set>
                                      <p:cBhvr>
                                        <p:cTn id="158" dur="1" fill="hold">
                                          <p:stCondLst>
                                            <p:cond delay="0"/>
                                          </p:stCondLst>
                                        </p:cTn>
                                        <p:tgtEl>
                                          <p:spTgt spid="29721"/>
                                        </p:tgtEl>
                                        <p:attrNameLst>
                                          <p:attrName>style.visibility</p:attrName>
                                        </p:attrNameLst>
                                      </p:cBhvr>
                                      <p:to>
                                        <p:strVal val="visible"/>
                                      </p:to>
                                    </p:set>
                                    <p:anim calcmode="lin" valueType="num">
                                      <p:cBhvr additive="base">
                                        <p:cTn id="159" dur="500" fill="hold"/>
                                        <p:tgtEl>
                                          <p:spTgt spid="29721"/>
                                        </p:tgtEl>
                                        <p:attrNameLst>
                                          <p:attrName>ppt_x</p:attrName>
                                        </p:attrNameLst>
                                      </p:cBhvr>
                                      <p:tavLst>
                                        <p:tav tm="0">
                                          <p:val>
                                            <p:strVal val="1+#ppt_w/2"/>
                                          </p:val>
                                        </p:tav>
                                        <p:tav tm="100000">
                                          <p:val>
                                            <p:strVal val="#ppt_x"/>
                                          </p:val>
                                        </p:tav>
                                      </p:tavLst>
                                    </p:anim>
                                    <p:anim calcmode="lin" valueType="num">
                                      <p:cBhvr additive="base">
                                        <p:cTn id="160" dur="500" fill="hold"/>
                                        <p:tgtEl>
                                          <p:spTgt spid="29721"/>
                                        </p:tgtEl>
                                        <p:attrNameLst>
                                          <p:attrName>ppt_y</p:attrName>
                                        </p:attrNameLst>
                                      </p:cBhvr>
                                      <p:tavLst>
                                        <p:tav tm="0">
                                          <p:val>
                                            <p:strVal val="#ppt_y"/>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499"/>
                                          </p:stCondLst>
                                        </p:cTn>
                                        <p:tgtEl>
                                          <p:spTgt spid="29714"/>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2" presetClass="entr" presetSubtype="1" fill="hold" grpId="0" nodeType="clickEffect">
                                  <p:stCondLst>
                                    <p:cond delay="0"/>
                                  </p:stCondLst>
                                  <p:childTnLst>
                                    <p:set>
                                      <p:cBhvr>
                                        <p:cTn id="168" dur="1" fill="hold">
                                          <p:stCondLst>
                                            <p:cond delay="0"/>
                                          </p:stCondLst>
                                        </p:cTn>
                                        <p:tgtEl>
                                          <p:spTgt spid="29722"/>
                                        </p:tgtEl>
                                        <p:attrNameLst>
                                          <p:attrName>style.visibility</p:attrName>
                                        </p:attrNameLst>
                                      </p:cBhvr>
                                      <p:to>
                                        <p:strVal val="visible"/>
                                      </p:to>
                                    </p:set>
                                    <p:anim calcmode="lin" valueType="num">
                                      <p:cBhvr additive="base">
                                        <p:cTn id="169" dur="500" fill="hold"/>
                                        <p:tgtEl>
                                          <p:spTgt spid="29722"/>
                                        </p:tgtEl>
                                        <p:attrNameLst>
                                          <p:attrName>ppt_x</p:attrName>
                                        </p:attrNameLst>
                                      </p:cBhvr>
                                      <p:tavLst>
                                        <p:tav tm="0">
                                          <p:val>
                                            <p:strVal val="#ppt_x"/>
                                          </p:val>
                                        </p:tav>
                                        <p:tav tm="100000">
                                          <p:val>
                                            <p:strVal val="#ppt_x"/>
                                          </p:val>
                                        </p:tav>
                                      </p:tavLst>
                                    </p:anim>
                                    <p:anim calcmode="lin" valueType="num">
                                      <p:cBhvr additive="base">
                                        <p:cTn id="170" dur="500" fill="hold"/>
                                        <p:tgtEl>
                                          <p:spTgt spid="29722"/>
                                        </p:tgtEl>
                                        <p:attrNameLst>
                                          <p:attrName>ppt_y</p:attrName>
                                        </p:attrNameLst>
                                      </p:cBhvr>
                                      <p:tavLst>
                                        <p:tav tm="0">
                                          <p:val>
                                            <p:strVal val="0-#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21" presetClass="entr" presetSubtype="4" fill="hold" grpId="0" nodeType="clickEffect">
                                  <p:stCondLst>
                                    <p:cond delay="0"/>
                                  </p:stCondLst>
                                  <p:childTnLst>
                                    <p:set>
                                      <p:cBhvr>
                                        <p:cTn id="174" dur="1" fill="hold">
                                          <p:stCondLst>
                                            <p:cond delay="0"/>
                                          </p:stCondLst>
                                        </p:cTn>
                                        <p:tgtEl>
                                          <p:spTgt spid="29723"/>
                                        </p:tgtEl>
                                        <p:attrNameLst>
                                          <p:attrName>style.visibility</p:attrName>
                                        </p:attrNameLst>
                                      </p:cBhvr>
                                      <p:to>
                                        <p:strVal val="visible"/>
                                      </p:to>
                                    </p:set>
                                    <p:animEffect transition="in" filter="wheel(4)">
                                      <p:cBhvr>
                                        <p:cTn id="175" dur="500"/>
                                        <p:tgtEl>
                                          <p:spTgt spid="29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4" grpId="0"/>
      <p:bldP spid="29705" grpId="0"/>
      <p:bldP spid="29707" grpId="0"/>
      <p:bldP spid="29708" grpId="0"/>
      <p:bldP spid="29709" grpId="0"/>
      <p:bldP spid="29710" grpId="0"/>
      <p:bldP spid="29711" grpId="0"/>
      <p:bldP spid="29713" grpId="0"/>
      <p:bldP spid="29714" grpId="0"/>
      <p:bldP spid="29716" grpId="0"/>
      <p:bldP spid="29717" grpId="0"/>
      <p:bldP spid="29718" grpId="0"/>
      <p:bldP spid="29719" grpId="0"/>
      <p:bldP spid="29720" grpId="0"/>
      <p:bldP spid="29721" grpId="0"/>
      <p:bldP spid="29722" grpId="0"/>
      <p:bldP spid="29723" grpId="0"/>
      <p:bldP spid="29728" grpId="0" bldLvl="0" animBg="1"/>
      <p:bldP spid="29729" grpId="0" bldLvl="0" animBg="1"/>
      <p:bldP spid="29732" grpId="0"/>
      <p:bldP spid="29733" grpId="0"/>
      <p:bldP spid="29734" grpId="0"/>
      <p:bldP spid="29735" grpId="0"/>
      <p:bldP spid="29736" grpId="0" bldLvl="0" animBg="1"/>
      <p:bldP spid="29737" grpId="0" bldLvl="0" animBg="1"/>
      <p:bldP spid="29742" grpId="0"/>
      <p:bldP spid="29743" grpId="0"/>
      <p:bldP spid="29744" grpId="0"/>
      <p:bldP spid="2974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WordArt 3"/>
          <p:cNvSpPr/>
          <p:nvPr/>
        </p:nvSpPr>
        <p:spPr>
          <a:xfrm>
            <a:off x="2411413" y="2060575"/>
            <a:ext cx="4352925" cy="2293938"/>
          </a:xfrm>
          <a:prstGeom prst="rect">
            <a:avLst/>
          </a:prstGeom>
        </p:spPr>
        <p:txBody>
          <a:bodyPr wrap="none" fromWordArt="1">
            <a:prstTxWarp prst="textPlain">
              <a:avLst>
                <a:gd name="adj" fmla="val 50000"/>
              </a:avLst>
            </a:prstTxWarp>
            <a:normAutofit/>
          </a:bodyPr>
          <a:lstStyle/>
          <a:p>
            <a:pPr algn="ctr"/>
            <a:r>
              <a:rPr lang="zh-CN" altLang="en-US" sz="6600" b="1" spc="1321">
                <a:ln w="9525" cap="flat" cmpd="sng">
                  <a:solidFill>
                    <a:srgbClr val="FF0000"/>
                  </a:solidFill>
                  <a:prstDash val="solid"/>
                  <a:round/>
                  <a:headEnd type="none" w="med" len="med"/>
                  <a:tailEnd type="none" w="med" len="med"/>
                </a:ln>
                <a:solidFill>
                  <a:srgbClr val="0000FF"/>
                </a:solidFill>
                <a:effectLst>
                  <a:outerShdw dist="45791" dir="3378595" algn="ctr" rotWithShape="0">
                    <a:srgbClr val="4D4D4D">
                      <a:alpha val="79999"/>
                    </a:srgbClr>
                  </a:outerShdw>
                </a:effectLst>
                <a:latin typeface="宋体" panose="02010600030101010101" pitchFamily="2" charset="-122"/>
                <a:ea typeface="宋体" panose="02010600030101010101" pitchFamily="2" charset="-122"/>
              </a:rPr>
              <a:t>本课结束！</a:t>
            </a:r>
          </a:p>
        </p:txBody>
      </p:sp>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凸显">
  <a:themeElements>
    <a:clrScheme name="凸显">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凸显">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凸显">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Oriel</Template>
  <TotalTime>0</TotalTime>
  <Words>4426</Words>
  <Application>Microsoft Office PowerPoint</Application>
  <PresentationFormat>全屏显示(4:3)</PresentationFormat>
  <Paragraphs>528</Paragraphs>
  <Slides>63</Slides>
  <Notes>6</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63</vt:i4>
      </vt:variant>
    </vt:vector>
  </HeadingPairs>
  <TitlesOfParts>
    <vt:vector size="65" baseType="lpstr">
      <vt:lpstr>凸显</vt:lpstr>
      <vt:lpstr>BMP 图象</vt:lpstr>
      <vt:lpstr>PowerPoint 演示文稿</vt:lpstr>
      <vt:lpstr>导语：史实概述</vt:lpstr>
      <vt:lpstr>PowerPoint 演示文稿</vt:lpstr>
      <vt:lpstr>PowerPoint 演示文稿</vt:lpstr>
      <vt:lpstr>PowerPoint 演示文稿</vt:lpstr>
      <vt:lpstr>PowerPoint 演示文稿</vt:lpstr>
      <vt:lpstr>一、俄国十月革命</vt:lpstr>
      <vt:lpstr>PowerPoint 演示文稿</vt:lpstr>
      <vt:lpstr>PowerPoint 演示文稿</vt:lpstr>
      <vt:lpstr>PowerPoint 演示文稿</vt:lpstr>
      <vt:lpstr>5、十月革命的成果：建立政权  ——工人士兵代表苏维埃代表大会召开1917年11月 </vt:lpstr>
      <vt:lpstr>PowerPoint 演示文稿</vt:lpstr>
      <vt:lpstr>PowerPoint 演示文稿</vt:lpstr>
      <vt:lpstr>（一）战时共产主义</vt:lpstr>
      <vt:lpstr>PowerPoint 演示文稿</vt:lpstr>
      <vt:lpstr>PowerPoint 演示文稿</vt:lpstr>
      <vt:lpstr>（二）新经济政策</vt:lpstr>
      <vt:lpstr>PowerPoint 演示文稿</vt:lpstr>
      <vt:lpstr>PowerPoint 演示文稿</vt:lpstr>
      <vt:lpstr>PowerPoint 演示文稿</vt:lpstr>
      <vt:lpstr>PowerPoint 演示文稿</vt:lpstr>
      <vt:lpstr>三、苏联成立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4、对农业集体化的评价</vt:lpstr>
      <vt:lpstr>PowerPoint 演示文稿</vt:lpstr>
      <vt:lpstr>PowerPoint 演示文稿</vt:lpstr>
      <vt:lpstr>PowerPoint 演示文稿</vt:lpstr>
      <vt:lpstr>PowerPoint 演示文稿</vt:lpstr>
      <vt:lpstr>历史反思</vt:lpstr>
      <vt:lpstr>PowerPoint 演示文稿</vt:lpstr>
      <vt:lpstr>PowerPoint 演示文稿</vt:lpstr>
      <vt:lpstr>     59 张选举票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三、罗斯福新政的评价</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lenovo</dc:creator>
  <cp:lastModifiedBy>Windows 用户</cp:lastModifiedBy>
  <cp:revision>5</cp:revision>
  <dcterms:created xsi:type="dcterms:W3CDTF">2018-01-10T02:05:00Z</dcterms:created>
  <dcterms:modified xsi:type="dcterms:W3CDTF">2020-01-30T14:49:26Z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2052-11.1.0.8696</vt:lpwstr>
  </property>
</Properties>
</file>